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36"/>
  </p:notesMasterIdLst>
  <p:sldIdLst>
    <p:sldId id="298" r:id="rId2"/>
    <p:sldId id="260" r:id="rId3"/>
    <p:sldId id="261" r:id="rId4"/>
    <p:sldId id="263" r:id="rId5"/>
    <p:sldId id="265" r:id="rId6"/>
    <p:sldId id="266" r:id="rId7"/>
    <p:sldId id="267" r:id="rId8"/>
    <p:sldId id="268" r:id="rId9"/>
    <p:sldId id="269" r:id="rId10"/>
    <p:sldId id="270" r:id="rId11"/>
    <p:sldId id="271" r:id="rId12"/>
    <p:sldId id="272" r:id="rId13"/>
    <p:sldId id="273" r:id="rId14"/>
    <p:sldId id="274" r:id="rId15"/>
    <p:sldId id="264" r:id="rId16"/>
    <p:sldId id="275" r:id="rId17"/>
    <p:sldId id="276" r:id="rId18"/>
    <p:sldId id="277" r:id="rId19"/>
    <p:sldId id="278" r:id="rId20"/>
    <p:sldId id="280" r:id="rId21"/>
    <p:sldId id="281" r:id="rId22"/>
    <p:sldId id="282" r:id="rId23"/>
    <p:sldId id="283" r:id="rId24"/>
    <p:sldId id="284" r:id="rId25"/>
    <p:sldId id="285" r:id="rId26"/>
    <p:sldId id="286" r:id="rId27"/>
    <p:sldId id="287" r:id="rId28"/>
    <p:sldId id="288" r:id="rId29"/>
    <p:sldId id="289" r:id="rId30"/>
    <p:sldId id="292" r:id="rId31"/>
    <p:sldId id="293" r:id="rId32"/>
    <p:sldId id="294" r:id="rId33"/>
    <p:sldId id="295" r:id="rId34"/>
    <p:sldId id="296" r:id="rId3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5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0" autoAdjust="0"/>
    <p:restoredTop sz="94712" autoAdjust="0"/>
  </p:normalViewPr>
  <p:slideViewPr>
    <p:cSldViewPr snapToGrid="0">
      <p:cViewPr varScale="1">
        <p:scale>
          <a:sx n="87" d="100"/>
          <a:sy n="87" d="100"/>
        </p:scale>
        <p:origin x="-52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B4E5-EE38-4800-8C60-0C54F293ED66}" type="datetimeFigureOut">
              <a:rPr lang="tr-TR" smtClean="0"/>
              <a:t>9.11.2017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7EB08-EF8F-44E2-8500-2069417E81DD}" type="slidenum">
              <a:rPr lang="tr-TR" smtClean="0"/>
              <a:t>‹#›</a:t>
            </a:fld>
            <a:endParaRPr lang="tr-TR"/>
          </a:p>
        </p:txBody>
      </p:sp>
    </p:spTree>
    <p:extLst>
      <p:ext uri="{BB962C8B-B14F-4D97-AF65-F5344CB8AC3E}">
        <p14:creationId xmlns:p14="http://schemas.microsoft.com/office/powerpoint/2010/main" val="18223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en-US" sz="1200" b="1" dirty="0" smtClean="0">
                <a:solidFill>
                  <a:srgbClr val="38363B"/>
                </a:solidFill>
                <a:latin typeface="Open Sans Light" panose="020B0306030504020204" pitchFamily="34" charset="0"/>
                <a:cs typeface="Open Sans Light" panose="020B0306030504020204" pitchFamily="34" charset="0"/>
              </a:rPr>
              <a:t>Her öğrencimizin en iyi eğitime kavuşması, en kaliteli eğitim içeriklerine ulaşması ve eğitimde fırsat eşitliğinin </a:t>
            </a:r>
            <a:r>
              <a:rPr lang="tr-TR" altLang="en-US" sz="1200" b="1" dirty="0" smtClean="0">
                <a:solidFill>
                  <a:srgbClr val="38363B"/>
                </a:solidFill>
                <a:latin typeface="Open Sans Light" panose="020B0306030504020204" pitchFamily="34" charset="0"/>
                <a:ea typeface="Open Sans Light" panose="020B0306030504020204" pitchFamily="34" charset="0"/>
                <a:cs typeface="Open Sans Light" panose="020B0306030504020204" pitchFamily="34" charset="0"/>
              </a:rPr>
              <a:t>sağlanması</a:t>
            </a:r>
            <a:r>
              <a:rPr lang="tr-TR" altLang="en-US" sz="1200" b="1" dirty="0" smtClean="0">
                <a:solidFill>
                  <a:srgbClr val="38363B"/>
                </a:solidFill>
                <a:latin typeface="Open Sans Light" panose="020B0306030504020204" pitchFamily="34" charset="0"/>
                <a:cs typeface="Open Sans Light" panose="020B0306030504020204" pitchFamily="34" charset="0"/>
              </a:rPr>
              <a:t> için tasarlanmış olan FATİH Projesi, eğitimde teknoloji kullanımıyla ilgili dünyada uygulamaya konulan en büyük ve en kapsamlı eğitim hareketidir.</a:t>
            </a:r>
          </a:p>
          <a:p>
            <a:endParaRPr lang="tr-TR" dirty="0"/>
          </a:p>
        </p:txBody>
      </p:sp>
      <p:sp>
        <p:nvSpPr>
          <p:cNvPr id="4" name="Slayt Numarası Yer Tutucusu 3"/>
          <p:cNvSpPr>
            <a:spLocks noGrp="1"/>
          </p:cNvSpPr>
          <p:nvPr>
            <p:ph type="sldNum" sz="quarter" idx="10"/>
          </p:nvPr>
        </p:nvSpPr>
        <p:spPr/>
        <p:txBody>
          <a:bodyPr/>
          <a:lstStyle/>
          <a:p>
            <a:fld id="{01FA3B1B-D6C8-4E9A-8227-7A928947DE4A}" type="slidenum">
              <a:rPr lang="tr-TR" smtClean="0"/>
              <a:pPr/>
              <a:t>2</a:t>
            </a:fld>
            <a:endParaRPr lang="tr-TR"/>
          </a:p>
        </p:txBody>
      </p:sp>
    </p:spTree>
    <p:extLst>
      <p:ext uri="{BB962C8B-B14F-4D97-AF65-F5344CB8AC3E}">
        <p14:creationId xmlns:p14="http://schemas.microsoft.com/office/powerpoint/2010/main" val="756988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r-TR" dirty="0" smtClean="0"/>
              <a:t>Öğretmen ders</a:t>
            </a:r>
            <a:r>
              <a:rPr lang="tr-TR" baseline="0" dirty="0" smtClean="0"/>
              <a:t> oturumunu kendi tabletinden başlatır, akıllı tahta ve öğrenci tabletleriyle etkileşim içinde çalışabilmek için, oluşturulan ders kodunu paylaşır.</a:t>
            </a:r>
          </a:p>
          <a:p>
            <a:r>
              <a:rPr lang="tr-TR" baseline="0" dirty="0" smtClean="0"/>
              <a:t>Öğrenciler bu ders kodunu tabletlerindeki VSınıf uygulamasına girerek derse katılırlar.</a:t>
            </a:r>
          </a:p>
          <a:p>
            <a:r>
              <a:rPr lang="tr-TR" baseline="0" dirty="0" smtClean="0"/>
              <a:t>Benzer şekilde, ders kodu akıllı tahtaya girerek derse dahil edilir.</a:t>
            </a:r>
            <a:endParaRPr lang="tr-TR" dirty="0"/>
          </a:p>
        </p:txBody>
      </p:sp>
      <p:sp>
        <p:nvSpPr>
          <p:cNvPr id="4" name="Slide Number Placeholder 3"/>
          <p:cNvSpPr>
            <a:spLocks noGrp="1"/>
          </p:cNvSpPr>
          <p:nvPr>
            <p:ph type="sldNum" sz="quarter" idx="10"/>
          </p:nvPr>
        </p:nvSpPr>
        <p:spPr/>
        <p:txBody>
          <a:bodyPr/>
          <a:lstStyle/>
          <a:p>
            <a:fld id="{3EF7F1B4-3608-4B9A-AF36-5382842D5F93}" type="slidenum">
              <a:rPr lang="tr-TR" smtClean="0"/>
              <a:t>32</a:t>
            </a:fld>
            <a:endParaRPr lang="tr-TR"/>
          </a:p>
        </p:txBody>
      </p:sp>
    </p:spTree>
    <p:extLst>
      <p:ext uri="{BB962C8B-B14F-4D97-AF65-F5344CB8AC3E}">
        <p14:creationId xmlns:p14="http://schemas.microsoft.com/office/powerpoint/2010/main" val="3590839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FA3B1B-D6C8-4E9A-8227-7A928947DE4A}" type="slidenum">
              <a:rPr lang="tr-TR" smtClean="0"/>
              <a:pPr/>
              <a:t>33</a:t>
            </a:fld>
            <a:endParaRPr lang="tr-TR"/>
          </a:p>
        </p:txBody>
      </p:sp>
    </p:spTree>
    <p:extLst>
      <p:ext uri="{BB962C8B-B14F-4D97-AF65-F5344CB8AC3E}">
        <p14:creationId xmlns:p14="http://schemas.microsoft.com/office/powerpoint/2010/main" val="3895968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FA3B1B-D6C8-4E9A-8227-7A928947DE4A}" type="slidenum">
              <a:rPr lang="tr-TR" smtClean="0"/>
              <a:pPr/>
              <a:t>34</a:t>
            </a:fld>
            <a:endParaRPr lang="tr-TR"/>
          </a:p>
        </p:txBody>
      </p:sp>
    </p:spTree>
    <p:extLst>
      <p:ext uri="{BB962C8B-B14F-4D97-AF65-F5344CB8AC3E}">
        <p14:creationId xmlns:p14="http://schemas.microsoft.com/office/powerpoint/2010/main" val="3453103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FA3B1B-D6C8-4E9A-8227-7A928947DE4A}" type="slidenum">
              <a:rPr lang="tr-TR" smtClean="0"/>
              <a:pPr/>
              <a:t>3</a:t>
            </a:fld>
            <a:endParaRPr lang="tr-TR"/>
          </a:p>
        </p:txBody>
      </p:sp>
    </p:spTree>
    <p:extLst>
      <p:ext uri="{BB962C8B-B14F-4D97-AF65-F5344CB8AC3E}">
        <p14:creationId xmlns:p14="http://schemas.microsoft.com/office/powerpoint/2010/main" val="51291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FA3B1B-D6C8-4E9A-8227-7A928947DE4A}" type="slidenum">
              <a:rPr lang="tr-TR" smtClean="0"/>
              <a:pPr/>
              <a:t>4</a:t>
            </a:fld>
            <a:endParaRPr lang="tr-TR"/>
          </a:p>
        </p:txBody>
      </p:sp>
    </p:spTree>
    <p:extLst>
      <p:ext uri="{BB962C8B-B14F-4D97-AF65-F5344CB8AC3E}">
        <p14:creationId xmlns:p14="http://schemas.microsoft.com/office/powerpoint/2010/main" val="240164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ltLang="en-US" sz="1200" dirty="0" smtClean="0">
                <a:solidFill>
                  <a:srgbClr val="38363B"/>
                </a:solidFill>
                <a:latin typeface="Open Sans Light" panose="020B0306030504020204" pitchFamily="34" charset="0"/>
                <a:cs typeface="Open Sans Light" panose="020B0306030504020204" pitchFamily="34" charset="0"/>
              </a:rPr>
              <a:t>Ders destek, kişisel gelişim, belgesel, çizgi film, rehberlik, meslekî eğitim gibi alanlarda bireysel ve toplu öğrenmeyi destekleyen videoların yer aldığı bu modülde her branştan geniş bir yelpazede kullanabileceğiniz videoları bulabilirsiniz. Ayrıca önemli günlerde izleyebileceğiniz videolar, sosyal sorumluluk projeleri kapsamında üretilen videolar, öğrenme ortamlarını zenginleştiren çeşitli belgeseller de burada yer alır.</a:t>
            </a:r>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8</a:t>
            </a:fld>
            <a:endParaRPr lang="tr-TR"/>
          </a:p>
        </p:txBody>
      </p:sp>
    </p:spTree>
    <p:extLst>
      <p:ext uri="{BB962C8B-B14F-4D97-AF65-F5344CB8AC3E}">
        <p14:creationId xmlns:p14="http://schemas.microsoft.com/office/powerpoint/2010/main" val="59401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lvl="0" algn="l" defTabSz="914400" eaLnBrk="1" hangingPunct="1">
              <a:spcBef>
                <a:spcPct val="0"/>
              </a:spcBef>
            </a:pPr>
            <a:r>
              <a:rPr lang="tr-TR" altLang="en-US" sz="1200" dirty="0" smtClean="0">
                <a:solidFill>
                  <a:srgbClr val="38363B"/>
                </a:solidFill>
                <a:latin typeface="Open Sans Light" panose="020B0306030504020204" pitchFamily="34" charset="0"/>
                <a:cs typeface="Open Sans Light" panose="020B0306030504020204" pitchFamily="34" charset="0"/>
              </a:rPr>
              <a:t>Kullanıcılar EBA </a:t>
            </a:r>
            <a:r>
              <a:rPr lang="tr-TR" altLang="en-US" sz="1200" dirty="0" err="1" smtClean="0">
                <a:solidFill>
                  <a:srgbClr val="38363B"/>
                </a:solidFill>
                <a:latin typeface="Open Sans Light" panose="020B0306030504020204" pitchFamily="34" charset="0"/>
                <a:cs typeface="Open Sans Light" panose="020B0306030504020204" pitchFamily="34" charset="0"/>
              </a:rPr>
              <a:t>Dosya’ya</a:t>
            </a:r>
            <a:r>
              <a:rPr lang="en-US" altLang="en-US" sz="1200" dirty="0" smtClean="0">
                <a:solidFill>
                  <a:srgbClr val="38363B"/>
                </a:solidFill>
                <a:latin typeface="Open Sans Light" panose="020B0306030504020204" pitchFamily="34" charset="0"/>
                <a:cs typeface="Open Sans Light" panose="020B0306030504020204" pitchFamily="34" charset="0"/>
              </a:rPr>
              <a:t> </a:t>
            </a:r>
            <a:r>
              <a:rPr lang="tr-TR" altLang="en-US" sz="1200" dirty="0" smtClean="0">
                <a:solidFill>
                  <a:srgbClr val="38363B"/>
                </a:solidFill>
                <a:latin typeface="Open Sans Light" panose="020B0306030504020204" pitchFamily="34" charset="0"/>
                <a:cs typeface="Open Sans Light" panose="020B0306030504020204" pitchFamily="34" charset="0"/>
              </a:rPr>
              <a:t>hem EBA Marketten indirecekleri mobil uygulama ile </a:t>
            </a:r>
            <a:r>
              <a:rPr lang="en-US" altLang="en-US" sz="1200" dirty="0" smtClean="0">
                <a:solidFill>
                  <a:srgbClr val="38363B"/>
                </a:solidFill>
                <a:latin typeface="Open Sans Light" panose="020B0306030504020204" pitchFamily="34" charset="0"/>
                <a:cs typeface="Open Sans Light" panose="020B0306030504020204" pitchFamily="34" charset="0"/>
              </a:rPr>
              <a:t>t</a:t>
            </a:r>
            <a:r>
              <a:rPr lang="tr-TR" altLang="en-US" sz="1200" dirty="0" err="1" smtClean="0">
                <a:solidFill>
                  <a:srgbClr val="38363B"/>
                </a:solidFill>
                <a:latin typeface="Open Sans Light" panose="020B0306030504020204" pitchFamily="34" charset="0"/>
                <a:cs typeface="Open Sans Light" panose="020B0306030504020204" pitchFamily="34" charset="0"/>
              </a:rPr>
              <a:t>abletlerinden</a:t>
            </a:r>
            <a:r>
              <a:rPr lang="tr-TR" altLang="en-US" sz="1200" dirty="0" smtClean="0">
                <a:solidFill>
                  <a:srgbClr val="38363B"/>
                </a:solidFill>
                <a:latin typeface="Open Sans Light" panose="020B0306030504020204" pitchFamily="34" charset="0"/>
                <a:cs typeface="Open Sans Light" panose="020B0306030504020204" pitchFamily="34" charset="0"/>
              </a:rPr>
              <a:t>, hem de </a:t>
            </a:r>
            <a:r>
              <a:rPr lang="tr-TR" altLang="en-US" sz="1200" dirty="0" smtClean="0">
                <a:solidFill>
                  <a:srgbClr val="FF0000"/>
                </a:solidFill>
                <a:latin typeface="Open Sans Light" panose="020B0306030504020204" pitchFamily="34" charset="0"/>
                <a:cs typeface="Open Sans Light" panose="020B0306030504020204" pitchFamily="34" charset="0"/>
              </a:rPr>
              <a:t>dosya.eba.gov.tr </a:t>
            </a:r>
            <a:r>
              <a:rPr lang="tr-TR" altLang="en-US" sz="1200" dirty="0" smtClean="0">
                <a:solidFill>
                  <a:srgbClr val="38363B"/>
                </a:solidFill>
                <a:latin typeface="Open Sans Light" panose="020B0306030504020204" pitchFamily="34" charset="0"/>
                <a:cs typeface="Open Sans Light" panose="020B0306030504020204" pitchFamily="34" charset="0"/>
              </a:rPr>
              <a:t>internet adresinden ulaşabilecekleri internet uygulaması ile internete girebildikleri her yerden ulaşabilirler.</a:t>
            </a:r>
          </a:p>
          <a:p>
            <a:pPr lvl="0" algn="l" defTabSz="914400" eaLnBrk="1" hangingPunct="1">
              <a:spcBef>
                <a:spcPct val="0"/>
              </a:spcBef>
            </a:pPr>
            <a:r>
              <a:rPr lang="tr-TR" altLang="en-US" sz="1200" dirty="0" smtClean="0">
                <a:solidFill>
                  <a:srgbClr val="38363B"/>
                </a:solidFill>
                <a:latin typeface="Open Sans Light" panose="020B0306030504020204" pitchFamily="34" charset="0"/>
                <a:cs typeface="Open Sans Light" panose="020B0306030504020204" pitchFamily="34" charset="0"/>
              </a:rPr>
              <a:t> </a:t>
            </a:r>
          </a:p>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14</a:t>
            </a:fld>
            <a:endParaRPr lang="tr-TR"/>
          </a:p>
        </p:txBody>
      </p:sp>
    </p:spTree>
    <p:extLst>
      <p:ext uri="{BB962C8B-B14F-4D97-AF65-F5344CB8AC3E}">
        <p14:creationId xmlns:p14="http://schemas.microsoft.com/office/powerpoint/2010/main" val="249511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FA3B1B-D6C8-4E9A-8227-7A928947DE4A}" type="slidenum">
              <a:rPr lang="tr-TR" smtClean="0"/>
              <a:pPr/>
              <a:t>15</a:t>
            </a:fld>
            <a:endParaRPr lang="tr-TR"/>
          </a:p>
        </p:txBody>
      </p:sp>
    </p:spTree>
    <p:extLst>
      <p:ext uri="{BB962C8B-B14F-4D97-AF65-F5344CB8AC3E}">
        <p14:creationId xmlns:p14="http://schemas.microsoft.com/office/powerpoint/2010/main" val="312578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lvl="0" algn="l" defTabSz="914400" eaLnBrk="1" hangingPunct="1">
              <a:spcBef>
                <a:spcPct val="0"/>
              </a:spcBef>
            </a:pPr>
            <a:r>
              <a:rPr lang="tr-TR" altLang="en-US" sz="1200" dirty="0" smtClean="0">
                <a:solidFill>
                  <a:srgbClr val="38363B"/>
                </a:solidFill>
                <a:latin typeface="Open Sans Light" panose="020B0306030504020204" pitchFamily="34" charset="0"/>
                <a:cs typeface="Open Sans Light" panose="020B0306030504020204" pitchFamily="34" charset="0"/>
              </a:rPr>
              <a:t>EBA </a:t>
            </a:r>
            <a:r>
              <a:rPr lang="tr-TR" altLang="en-US" sz="1200" dirty="0" err="1" smtClean="0">
                <a:solidFill>
                  <a:srgbClr val="38363B"/>
                </a:solidFill>
                <a:latin typeface="Open Sans Light" panose="020B0306030504020204" pitchFamily="34" charset="0"/>
                <a:cs typeface="Open Sans Light" panose="020B0306030504020204" pitchFamily="34" charset="0"/>
              </a:rPr>
              <a:t>Ders’te</a:t>
            </a:r>
            <a:r>
              <a:rPr lang="tr-TR" altLang="en-US" sz="1200" dirty="0" smtClean="0">
                <a:solidFill>
                  <a:srgbClr val="38363B"/>
                </a:solidFill>
                <a:latin typeface="Open Sans Light" panose="020B0306030504020204" pitchFamily="34" charset="0"/>
                <a:cs typeface="Open Sans Light" panose="020B0306030504020204" pitchFamily="34" charset="0"/>
              </a:rPr>
              <a:t> sağlanan güvenli ve kullanımı kolay ortam, öğretmen ve öğrencilerin fikir, tartışma, oylama ve etkinlik paylaşabilmelerine ve bu paylaşımlar üzerinde yorumlar yapmasına imkan sağlar.</a:t>
            </a:r>
          </a:p>
          <a:p>
            <a:pPr lvl="0" algn="l" defTabSz="914400" eaLnBrk="1" hangingPunct="1">
              <a:spcBef>
                <a:spcPct val="0"/>
              </a:spcBef>
            </a:pPr>
            <a:endParaRPr lang="tr-TR" altLang="en-US" sz="1200" dirty="0" smtClean="0">
              <a:solidFill>
                <a:srgbClr val="38363B"/>
              </a:solidFill>
              <a:latin typeface="Open Sans Light" panose="020B0306030504020204" pitchFamily="34" charset="0"/>
              <a:cs typeface="Open Sans Light" panose="020B0306030504020204" pitchFamily="34" charset="0"/>
            </a:endParaRPr>
          </a:p>
          <a:p>
            <a:endParaRPr lang="tr-TR" dirty="0"/>
          </a:p>
        </p:txBody>
      </p:sp>
      <p:sp>
        <p:nvSpPr>
          <p:cNvPr id="4" name="Slayt Numarası Yer Tutucusu 3"/>
          <p:cNvSpPr>
            <a:spLocks noGrp="1"/>
          </p:cNvSpPr>
          <p:nvPr>
            <p:ph type="sldNum" sz="quarter" idx="10"/>
          </p:nvPr>
        </p:nvSpPr>
        <p:spPr/>
        <p:txBody>
          <a:bodyPr/>
          <a:lstStyle/>
          <a:p>
            <a:fld id="{0407EB08-EF8F-44E2-8500-2069417E81DD}" type="slidenum">
              <a:rPr lang="tr-TR" smtClean="0"/>
              <a:t>17</a:t>
            </a:fld>
            <a:endParaRPr lang="tr-TR"/>
          </a:p>
        </p:txBody>
      </p:sp>
    </p:spTree>
    <p:extLst>
      <p:ext uri="{BB962C8B-B14F-4D97-AF65-F5344CB8AC3E}">
        <p14:creationId xmlns:p14="http://schemas.microsoft.com/office/powerpoint/2010/main" val="2633167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r-TR" dirty="0" smtClean="0"/>
              <a:t>Öğretmen ders</a:t>
            </a:r>
            <a:r>
              <a:rPr lang="tr-TR" baseline="0" dirty="0" smtClean="0"/>
              <a:t> oturumunu kendi tabletinden başlatır, akıllı tahta ve öğrenci tabletleriyle etkileşim içinde çalışabilmek için, oluşturulan ders kodunu paylaşır.</a:t>
            </a:r>
          </a:p>
          <a:p>
            <a:r>
              <a:rPr lang="tr-TR" baseline="0" dirty="0" smtClean="0"/>
              <a:t>Öğrenciler bu ders kodunu tabletlerindeki VSınıf uygulamasına girerek derse katılırlar.</a:t>
            </a:r>
          </a:p>
          <a:p>
            <a:r>
              <a:rPr lang="tr-TR" baseline="0" dirty="0" smtClean="0"/>
              <a:t>Benzer şekilde, ders kodu akıllı tahtaya girerek derse dahil edilir.</a:t>
            </a:r>
            <a:endParaRPr lang="tr-TR" dirty="0"/>
          </a:p>
        </p:txBody>
      </p:sp>
      <p:sp>
        <p:nvSpPr>
          <p:cNvPr id="4" name="Slide Number Placeholder 3"/>
          <p:cNvSpPr>
            <a:spLocks noGrp="1"/>
          </p:cNvSpPr>
          <p:nvPr>
            <p:ph type="sldNum" sz="quarter" idx="10"/>
          </p:nvPr>
        </p:nvSpPr>
        <p:spPr/>
        <p:txBody>
          <a:bodyPr/>
          <a:lstStyle/>
          <a:p>
            <a:fld id="{3EF7F1B4-3608-4B9A-AF36-5382842D5F93}" type="slidenum">
              <a:rPr lang="tr-TR" smtClean="0"/>
              <a:t>30</a:t>
            </a:fld>
            <a:endParaRPr lang="tr-TR"/>
          </a:p>
        </p:txBody>
      </p:sp>
    </p:spTree>
    <p:extLst>
      <p:ext uri="{BB962C8B-B14F-4D97-AF65-F5344CB8AC3E}">
        <p14:creationId xmlns:p14="http://schemas.microsoft.com/office/powerpoint/2010/main" val="1610031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tr-TR" dirty="0" smtClean="0"/>
              <a:t>Öğretmen seçtiği öğrencilere ya da tüm sınıfa mesaj gönderebilir.</a:t>
            </a:r>
          </a:p>
          <a:p>
            <a:r>
              <a:rPr lang="tr-TR" dirty="0" smtClean="0"/>
              <a:t>Öğrencilerin tabletleriyle meşgul olmalarını önlemek için tabletlerini kilitleyebilir.</a:t>
            </a:r>
          </a:p>
          <a:p>
            <a:r>
              <a:rPr lang="tr-TR" dirty="0" smtClean="0"/>
              <a:t>Öğrencilerini motive</a:t>
            </a:r>
            <a:r>
              <a:rPr lang="tr-TR" baseline="0" dirty="0" smtClean="0"/>
              <a:t> etmek için Aferin gönderebilir.</a:t>
            </a:r>
          </a:p>
          <a:p>
            <a:r>
              <a:rPr lang="tr-TR" baseline="0" dirty="0" smtClean="0"/>
              <a:t>Kendi seçtiği uygulamalara ya da web adreslerine yönlendirebilir.</a:t>
            </a:r>
          </a:p>
          <a:p>
            <a:r>
              <a:rPr lang="tr-TR" baseline="0" dirty="0" smtClean="0"/>
              <a:t>Derse katılan öğrencilerini görerek yoklama alabilir.</a:t>
            </a:r>
          </a:p>
          <a:p>
            <a:r>
              <a:rPr lang="tr-TR" baseline="0" dirty="0" smtClean="0"/>
              <a:t>EBA Ders’te sunulan zengin içeriklere erişip, öğrencileriyle paylaşabilir.</a:t>
            </a:r>
            <a:endParaRPr lang="tr-TR" dirty="0"/>
          </a:p>
        </p:txBody>
      </p:sp>
      <p:sp>
        <p:nvSpPr>
          <p:cNvPr id="4" name="Slide Number Placeholder 3"/>
          <p:cNvSpPr>
            <a:spLocks noGrp="1"/>
          </p:cNvSpPr>
          <p:nvPr>
            <p:ph type="sldNum" sz="quarter" idx="10"/>
          </p:nvPr>
        </p:nvSpPr>
        <p:spPr/>
        <p:txBody>
          <a:bodyPr/>
          <a:lstStyle/>
          <a:p>
            <a:fld id="{3EF7F1B4-3608-4B9A-AF36-5382842D5F93}" type="slidenum">
              <a:rPr lang="tr-TR" smtClean="0"/>
              <a:t>31</a:t>
            </a:fld>
            <a:endParaRPr lang="tr-TR"/>
          </a:p>
        </p:txBody>
      </p:sp>
    </p:spTree>
    <p:extLst>
      <p:ext uri="{BB962C8B-B14F-4D97-AF65-F5344CB8AC3E}">
        <p14:creationId xmlns:p14="http://schemas.microsoft.com/office/powerpoint/2010/main" val="920740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D8737A5C-3B0A-48B2-8114-85EE103CE84A}" type="datetimeFigureOut">
              <a:rPr lang="tr-TR" smtClean="0"/>
              <a:t>9.11.2017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267866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737A5C-3B0A-48B2-8114-85EE103CE84A}" type="datetimeFigureOut">
              <a:rPr lang="tr-TR" smtClean="0"/>
              <a:t>9.11.2017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404473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737A5C-3B0A-48B2-8114-85EE103CE84A}" type="datetimeFigureOut">
              <a:rPr lang="tr-TR" smtClean="0"/>
              <a:t>9.11.2017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86358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737A5C-3B0A-48B2-8114-85EE103CE84A}" type="datetimeFigureOut">
              <a:rPr lang="tr-TR" smtClean="0"/>
              <a:t>9.11.2017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417154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8737A5C-3B0A-48B2-8114-85EE103CE84A}" type="datetimeFigureOut">
              <a:rPr lang="tr-TR" smtClean="0"/>
              <a:t>9.11.2017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370140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8737A5C-3B0A-48B2-8114-85EE103CE84A}" type="datetimeFigureOut">
              <a:rPr lang="tr-TR" smtClean="0"/>
              <a:t>9.11.2017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2852560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8737A5C-3B0A-48B2-8114-85EE103CE84A}" type="datetimeFigureOut">
              <a:rPr lang="tr-TR" smtClean="0"/>
              <a:t>9.11.2017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359133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8737A5C-3B0A-48B2-8114-85EE103CE84A}" type="datetimeFigureOut">
              <a:rPr lang="tr-TR" smtClean="0"/>
              <a:t>9.11.2017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176506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8737A5C-3B0A-48B2-8114-85EE103CE84A}" type="datetimeFigureOut">
              <a:rPr lang="tr-TR" smtClean="0"/>
              <a:t>9.11.2017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92775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737A5C-3B0A-48B2-8114-85EE103CE84A}" type="datetimeFigureOut">
              <a:rPr lang="tr-TR" smtClean="0"/>
              <a:t>9.11.2017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239595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737A5C-3B0A-48B2-8114-85EE103CE84A}" type="datetimeFigureOut">
              <a:rPr lang="tr-TR" smtClean="0"/>
              <a:t>9.11.2017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33F48E3-1ADE-408B-999E-335CDACE1A2E}" type="slidenum">
              <a:rPr lang="tr-TR" smtClean="0"/>
              <a:t>‹#›</a:t>
            </a:fld>
            <a:endParaRPr lang="tr-TR"/>
          </a:p>
        </p:txBody>
      </p:sp>
    </p:spTree>
    <p:extLst>
      <p:ext uri="{BB962C8B-B14F-4D97-AF65-F5344CB8AC3E}">
        <p14:creationId xmlns:p14="http://schemas.microsoft.com/office/powerpoint/2010/main" val="240024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37A5C-3B0A-48B2-8114-85EE103CE84A}" type="datetimeFigureOut">
              <a:rPr lang="tr-TR" smtClean="0"/>
              <a:t>9.11.2017</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F48E3-1ADE-408B-999E-335CDACE1A2E}" type="slidenum">
              <a:rPr lang="tr-TR" smtClean="0"/>
              <a:t>‹#›</a:t>
            </a:fld>
            <a:endParaRPr lang="tr-TR"/>
          </a:p>
        </p:txBody>
      </p:sp>
    </p:spTree>
    <p:extLst>
      <p:ext uri="{BB962C8B-B14F-4D97-AF65-F5344CB8AC3E}">
        <p14:creationId xmlns:p14="http://schemas.microsoft.com/office/powerpoint/2010/main" val="1555484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4.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8.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6626" y="0"/>
            <a:ext cx="12198626" cy="6858000"/>
            <a:chOff x="-6626" y="0"/>
            <a:chExt cx="12198626" cy="685800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7253"/>
            <a:stretch/>
          </p:blipFill>
          <p:spPr>
            <a:xfrm>
              <a:off x="-6626" y="0"/>
              <a:ext cx="12198626" cy="6858000"/>
            </a:xfrm>
            <a:prstGeom prst="rect">
              <a:avLst/>
            </a:prstGeom>
          </p:spPr>
        </p:pic>
        <p:sp>
          <p:nvSpPr>
            <p:cNvPr id="6" name="Metin kutusu 5"/>
            <p:cNvSpPr txBox="1"/>
            <p:nvPr/>
          </p:nvSpPr>
          <p:spPr>
            <a:xfrm flipH="1">
              <a:off x="6328888" y="2073361"/>
              <a:ext cx="4726696" cy="646331"/>
            </a:xfrm>
            <a:prstGeom prst="rect">
              <a:avLst/>
            </a:prstGeom>
            <a:noFill/>
          </p:spPr>
          <p:txBody>
            <a:bodyPr wrap="square" rtlCol="0">
              <a:spAutoFit/>
            </a:bodyPr>
            <a:lstStyle/>
            <a:p>
              <a:pPr algn="ctr"/>
              <a:r>
                <a:rPr lang="tr-TR" sz="3600" b="1" dirty="0" smtClean="0"/>
                <a:t>EBA TANITIM</a:t>
              </a:r>
              <a:endParaRPr lang="tr-TR" sz="3600"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215" y="418732"/>
              <a:ext cx="1807408" cy="1200200"/>
            </a:xfrm>
            <a:prstGeom prst="rect">
              <a:avLst/>
            </a:prstGeom>
          </p:spPr>
        </p:pic>
      </p:grpSp>
    </p:spTree>
    <p:extLst>
      <p:ext uri="{BB962C8B-B14F-4D97-AF65-F5344CB8AC3E}">
        <p14:creationId xmlns:p14="http://schemas.microsoft.com/office/powerpoint/2010/main" val="21008815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83603" y="2432448"/>
            <a:ext cx="5224738" cy="4647529"/>
          </a:xfrm>
          <a:prstGeom prst="rect">
            <a:avLst/>
          </a:prstGeom>
          <a:noFill/>
          <a:ln>
            <a:noFill/>
          </a:ln>
        </p:spPr>
      </p:pic>
      <p:sp>
        <p:nvSpPr>
          <p:cNvPr id="9" name="Alt Başlık 2"/>
          <p:cNvSpPr txBox="1">
            <a:spLocks/>
          </p:cNvSpPr>
          <p:nvPr/>
        </p:nvSpPr>
        <p:spPr bwMode="auto">
          <a:xfrm>
            <a:off x="6914809" y="2432448"/>
            <a:ext cx="448282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400" dirty="0">
                <a:solidFill>
                  <a:srgbClr val="38363B"/>
                </a:solidFill>
                <a:latin typeface="Open Sans Light" panose="020B0306030504020204" pitchFamily="34" charset="0"/>
                <a:cs typeface="Open Sans Light" panose="020B0306030504020204" pitchFamily="34" charset="0"/>
              </a:rPr>
              <a:t>Ses tabanlı ders destek, kişisel gelişim, tarih ve kültür programları, sesli kitaplar, yabancı dil dinleme metinlerini tabletlere veya müzik çalarlara indirme imkanı sunan bir modüldür.</a:t>
            </a:r>
          </a:p>
          <a:p>
            <a:pPr lvl="0" algn="l" defTabSz="914400" eaLnBrk="1" hangingPunct="1">
              <a:spcBef>
                <a:spcPct val="0"/>
              </a:spcBef>
            </a:pPr>
            <a:endParaRPr lang="tr-TR" altLang="en-US" sz="24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400" dirty="0" err="1">
                <a:solidFill>
                  <a:srgbClr val="38363B"/>
                </a:solidFill>
                <a:latin typeface="Open Sans Light" panose="020B0306030504020204" pitchFamily="34" charset="0"/>
                <a:cs typeface="Open Sans Light" panose="020B0306030504020204" pitchFamily="34" charset="0"/>
              </a:rPr>
              <a:t>EBA’da</a:t>
            </a:r>
            <a:r>
              <a:rPr lang="tr-TR" altLang="en-US" sz="2400" dirty="0">
                <a:solidFill>
                  <a:srgbClr val="38363B"/>
                </a:solidFill>
                <a:latin typeface="Open Sans Light" panose="020B0306030504020204" pitchFamily="34" charset="0"/>
                <a:cs typeface="Open Sans Light" panose="020B0306030504020204" pitchFamily="34" charset="0"/>
              </a:rPr>
              <a:t> </a:t>
            </a:r>
            <a:r>
              <a:rPr lang="tr-TR" altLang="en-US" sz="2400" dirty="0" smtClean="0">
                <a:solidFill>
                  <a:srgbClr val="FF0000"/>
                </a:solidFill>
                <a:latin typeface="Open Sans Light" panose="020B0306030504020204" pitchFamily="34" charset="0"/>
                <a:cs typeface="Open Sans Light" panose="020B0306030504020204" pitchFamily="34" charset="0"/>
              </a:rPr>
              <a:t>6.299 </a:t>
            </a:r>
            <a:r>
              <a:rPr lang="tr-TR" altLang="en-US" sz="2400" dirty="0">
                <a:solidFill>
                  <a:srgbClr val="FF0000"/>
                </a:solidFill>
                <a:latin typeface="Open Sans Light" panose="020B0306030504020204" pitchFamily="34" charset="0"/>
                <a:cs typeface="Open Sans Light" panose="020B0306030504020204" pitchFamily="34" charset="0"/>
              </a:rPr>
              <a:t>ses dosyası </a:t>
            </a:r>
            <a:r>
              <a:rPr lang="tr-TR" altLang="en-US" sz="2400" dirty="0">
                <a:solidFill>
                  <a:srgbClr val="38363B"/>
                </a:solidFill>
                <a:latin typeface="Open Sans Light" panose="020B0306030504020204" pitchFamily="34" charset="0"/>
                <a:cs typeface="Open Sans Light" panose="020B0306030504020204" pitchFamily="34" charset="0"/>
              </a:rPr>
              <a:t>bulunmaktadır.</a:t>
            </a:r>
          </a:p>
          <a:p>
            <a:pPr lvl="0" algn="l" defTabSz="914400" eaLnBrk="1" hangingPunct="1">
              <a:spcBef>
                <a:spcPct val="0"/>
              </a:spcBef>
            </a:pPr>
            <a:endParaRPr lang="tr-TR" altLang="en-US" sz="24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endParaRPr lang="tr-TR" altLang="en-US" sz="2400" dirty="0">
              <a:solidFill>
                <a:srgbClr val="38363B"/>
              </a:solidFill>
              <a:latin typeface="Open Sans Light" panose="020B0306030504020204" pitchFamily="34" charset="0"/>
              <a:cs typeface="Open Sans Light" panose="020B0306030504020204" pitchFamily="34" charset="0"/>
            </a:endParaRPr>
          </a:p>
        </p:txBody>
      </p:sp>
      <p:sp>
        <p:nvSpPr>
          <p:cNvPr id="5" name="Metin kutusu 4"/>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7" name="Metin kutusu 6"/>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EBA Ses</a:t>
            </a:r>
            <a:endParaRPr lang="tr-TR" dirty="0">
              <a:solidFill>
                <a:srgbClr val="7EC5CF"/>
              </a:solidFill>
            </a:endParaRPr>
          </a:p>
        </p:txBody>
      </p:sp>
    </p:spTree>
    <p:extLst>
      <p:ext uri="{BB962C8B-B14F-4D97-AF65-F5344CB8AC3E}">
        <p14:creationId xmlns:p14="http://schemas.microsoft.com/office/powerpoint/2010/main" val="373788391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68313" y="3571315"/>
            <a:ext cx="4790864" cy="4351587"/>
          </a:xfrm>
          <a:prstGeom prst="rect">
            <a:avLst/>
          </a:prstGeom>
        </p:spPr>
      </p:pic>
      <p:sp>
        <p:nvSpPr>
          <p:cNvPr id="10" name="Alt Başlık 2"/>
          <p:cNvSpPr txBox="1">
            <a:spLocks/>
          </p:cNvSpPr>
          <p:nvPr/>
        </p:nvSpPr>
        <p:spPr bwMode="auto">
          <a:xfrm>
            <a:off x="232065" y="1385676"/>
            <a:ext cx="5724299" cy="218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000" dirty="0">
                <a:solidFill>
                  <a:srgbClr val="38363B"/>
                </a:solidFill>
                <a:latin typeface="Open Sans Light" panose="020B0306030504020204" pitchFamily="34" charset="0"/>
                <a:cs typeface="Open Sans Light" panose="020B0306030504020204" pitchFamily="34" charset="0"/>
              </a:rPr>
              <a:t>İçerisinde, ders kitaplarının PDF olarak tabletlere veya etkileşimli tahtalara indirilebilir versiyonlarını barındıran modüldür.</a:t>
            </a:r>
          </a:p>
          <a:p>
            <a:pPr lvl="0" algn="l" defTabSz="914400" eaLnBrk="1" hangingPunct="1">
              <a:spcBef>
                <a:spcPct val="0"/>
              </a:spcBef>
            </a:pPr>
            <a:endParaRPr lang="tr-TR" altLang="en-US" sz="20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000" dirty="0">
                <a:solidFill>
                  <a:srgbClr val="38363B"/>
                </a:solidFill>
                <a:latin typeface="Open Sans Light" panose="020B0306030504020204" pitchFamily="34" charset="0"/>
                <a:cs typeface="Open Sans Light" panose="020B0306030504020204" pitchFamily="34" charset="0"/>
              </a:rPr>
              <a:t>EBA’da farklı sınıf düzey ve kategorilerinde olmak üzere </a:t>
            </a:r>
            <a:r>
              <a:rPr lang="tr-TR" altLang="en-US" sz="2000" dirty="0" smtClean="0">
                <a:solidFill>
                  <a:srgbClr val="FF0000"/>
                </a:solidFill>
                <a:latin typeface="Open Sans Light" panose="020B0306030504020204" pitchFamily="34" charset="0"/>
                <a:cs typeface="Open Sans Light" panose="020B0306030504020204" pitchFamily="34" charset="0"/>
              </a:rPr>
              <a:t>989 </a:t>
            </a:r>
            <a:r>
              <a:rPr lang="tr-TR" altLang="en-US" sz="2000" dirty="0">
                <a:solidFill>
                  <a:srgbClr val="FF0000"/>
                </a:solidFill>
                <a:latin typeface="Open Sans Light" panose="020B0306030504020204" pitchFamily="34" charset="0"/>
                <a:cs typeface="Open Sans Light" panose="020B0306030504020204" pitchFamily="34" charset="0"/>
              </a:rPr>
              <a:t>e-kitap </a:t>
            </a:r>
            <a:r>
              <a:rPr lang="tr-TR" altLang="en-US" sz="2000" dirty="0">
                <a:solidFill>
                  <a:srgbClr val="38363B"/>
                </a:solidFill>
                <a:latin typeface="Open Sans Light" panose="020B0306030504020204" pitchFamily="34" charset="0"/>
                <a:cs typeface="Open Sans Light" panose="020B0306030504020204" pitchFamily="34" charset="0"/>
              </a:rPr>
              <a:t>bulunmaktadır.</a:t>
            </a:r>
          </a:p>
        </p:txBody>
      </p:sp>
      <p:pic>
        <p:nvPicPr>
          <p:cNvPr id="12" name="Resim 1"/>
          <p:cNvPicPr>
            <a:picLocks noChangeAspect="1"/>
          </p:cNvPicPr>
          <p:nvPr/>
        </p:nvPicPr>
        <p:blipFill>
          <a:blip r:embed="rId3" cstate="print"/>
          <a:stretch>
            <a:fillRect/>
          </a:stretch>
        </p:blipFill>
        <p:spPr>
          <a:xfrm>
            <a:off x="6653552" y="3571315"/>
            <a:ext cx="4807467" cy="4351587"/>
          </a:xfrm>
          <a:prstGeom prst="rect">
            <a:avLst/>
          </a:prstGeom>
        </p:spPr>
      </p:pic>
      <p:sp>
        <p:nvSpPr>
          <p:cNvPr id="13" name="Alt Başlık 2"/>
          <p:cNvSpPr txBox="1">
            <a:spLocks/>
          </p:cNvSpPr>
          <p:nvPr/>
        </p:nvSpPr>
        <p:spPr bwMode="auto">
          <a:xfrm>
            <a:off x="6060141" y="1661448"/>
            <a:ext cx="6131859" cy="34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000" dirty="0">
                <a:solidFill>
                  <a:srgbClr val="38363B"/>
                </a:solidFill>
                <a:latin typeface="Open Sans Light" panose="020B0306030504020204" pitchFamily="34" charset="0"/>
                <a:cs typeface="Open Sans Light" panose="020B0306030504020204" pitchFamily="34" charset="0"/>
              </a:rPr>
              <a:t>Eğitime yardımcı dergiler dijital olarak bulunmakta</a:t>
            </a:r>
          </a:p>
          <a:p>
            <a:pPr lvl="0" algn="l" defTabSz="914400" eaLnBrk="1" hangingPunct="1">
              <a:spcBef>
                <a:spcPct val="0"/>
              </a:spcBef>
            </a:pPr>
            <a:r>
              <a:rPr lang="tr-TR" altLang="en-US" sz="2000" dirty="0">
                <a:solidFill>
                  <a:srgbClr val="38363B"/>
                </a:solidFill>
                <a:latin typeface="Open Sans Light" panose="020B0306030504020204" pitchFamily="34" charset="0"/>
                <a:cs typeface="Open Sans Light" panose="020B0306030504020204" pitchFamily="34" charset="0"/>
              </a:rPr>
              <a:t>ve tabletlere, etkileşimli </a:t>
            </a:r>
            <a:r>
              <a:rPr lang="tr-TR" altLang="en-US" sz="2000" dirty="0" smtClean="0">
                <a:solidFill>
                  <a:srgbClr val="38363B"/>
                </a:solidFill>
                <a:latin typeface="Open Sans Light" panose="020B0306030504020204" pitchFamily="34" charset="0"/>
                <a:cs typeface="Open Sans Light" panose="020B0306030504020204" pitchFamily="34" charset="0"/>
              </a:rPr>
              <a:t>tahtalara indirilebilmektedir</a:t>
            </a:r>
            <a:r>
              <a:rPr lang="tr-TR" altLang="en-US" sz="2000" dirty="0">
                <a:solidFill>
                  <a:srgbClr val="38363B"/>
                </a:solidFill>
                <a:latin typeface="Open Sans Light" panose="020B0306030504020204" pitchFamily="34" charset="0"/>
                <a:cs typeface="Open Sans Light" panose="020B0306030504020204" pitchFamily="34" charset="0"/>
              </a:rPr>
              <a:t>.</a:t>
            </a:r>
          </a:p>
          <a:p>
            <a:pPr lvl="0" algn="l" defTabSz="914400" eaLnBrk="1" hangingPunct="1">
              <a:spcBef>
                <a:spcPct val="0"/>
              </a:spcBef>
            </a:pPr>
            <a:endParaRPr lang="tr-TR" altLang="en-US" sz="2000" dirty="0" smtClean="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000" dirty="0" smtClean="0">
                <a:solidFill>
                  <a:srgbClr val="38363B"/>
                </a:solidFill>
                <a:latin typeface="Open Sans Light" panose="020B0306030504020204" pitchFamily="34" charset="0"/>
                <a:cs typeface="Open Sans Light" panose="020B0306030504020204" pitchFamily="34" charset="0"/>
              </a:rPr>
              <a:t>Bilimsel </a:t>
            </a:r>
            <a:r>
              <a:rPr lang="tr-TR" altLang="en-US" sz="2000" dirty="0">
                <a:solidFill>
                  <a:srgbClr val="38363B"/>
                </a:solidFill>
                <a:latin typeface="Open Sans Light" panose="020B0306030504020204" pitchFamily="34" charset="0"/>
                <a:cs typeface="Open Sans Light" panose="020B0306030504020204" pitchFamily="34" charset="0"/>
              </a:rPr>
              <a:t>ve kurumsal dergiler, çocuk ve İl Milli Eğitim Müdürlüğü kanalları altında </a:t>
            </a:r>
            <a:r>
              <a:rPr lang="tr-TR" altLang="en-US" sz="2000" dirty="0" smtClean="0">
                <a:solidFill>
                  <a:srgbClr val="FF0000"/>
                </a:solidFill>
                <a:latin typeface="Open Sans Light" panose="020B0306030504020204" pitchFamily="34" charset="0"/>
                <a:cs typeface="Open Sans Light" panose="020B0306030504020204" pitchFamily="34" charset="0"/>
              </a:rPr>
              <a:t>2.239 </a:t>
            </a:r>
            <a:r>
              <a:rPr lang="tr-TR" altLang="en-US" sz="2000" dirty="0">
                <a:solidFill>
                  <a:srgbClr val="FF0000"/>
                </a:solidFill>
                <a:latin typeface="Open Sans Light" panose="020B0306030504020204" pitchFamily="34" charset="0"/>
                <a:cs typeface="Open Sans Light" panose="020B0306030504020204" pitchFamily="34" charset="0"/>
              </a:rPr>
              <a:t>dergi </a:t>
            </a:r>
            <a:r>
              <a:rPr lang="tr-TR" altLang="en-US" sz="2000" dirty="0">
                <a:solidFill>
                  <a:srgbClr val="38363B"/>
                </a:solidFill>
                <a:latin typeface="Open Sans Light" panose="020B0306030504020204" pitchFamily="34" charset="0"/>
                <a:cs typeface="Open Sans Light" panose="020B0306030504020204" pitchFamily="34" charset="0"/>
              </a:rPr>
              <a:t>bulunmaktadır.</a:t>
            </a:r>
          </a:p>
        </p:txBody>
      </p:sp>
      <p:cxnSp>
        <p:nvCxnSpPr>
          <p:cNvPr id="15" name="Straight Connector 14"/>
          <p:cNvCxnSpPr/>
          <p:nvPr/>
        </p:nvCxnSpPr>
        <p:spPr>
          <a:xfrm>
            <a:off x="5988208" y="345686"/>
            <a:ext cx="0" cy="5731727"/>
          </a:xfrm>
          <a:prstGeom prst="line">
            <a:avLst/>
          </a:prstGeom>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flipH="1">
            <a:off x="6874207" y="897212"/>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26321"/>
            <a:ext cx="1260012" cy="836704"/>
          </a:xfrm>
          <a:prstGeom prst="rect">
            <a:avLst/>
          </a:prstGeom>
        </p:spPr>
      </p:pic>
      <p:sp>
        <p:nvSpPr>
          <p:cNvPr id="17" name="Metin kutusu 16"/>
          <p:cNvSpPr txBox="1"/>
          <p:nvPr/>
        </p:nvSpPr>
        <p:spPr>
          <a:xfrm flipH="1">
            <a:off x="6874207" y="1296374"/>
            <a:ext cx="5162939" cy="369332"/>
          </a:xfrm>
          <a:prstGeom prst="rect">
            <a:avLst/>
          </a:prstGeom>
          <a:noFill/>
        </p:spPr>
        <p:txBody>
          <a:bodyPr wrap="square" rtlCol="0">
            <a:spAutoFit/>
          </a:bodyPr>
          <a:lstStyle/>
          <a:p>
            <a:pPr algn="r"/>
            <a:r>
              <a:rPr lang="tr-TR" b="1" dirty="0" smtClean="0">
                <a:solidFill>
                  <a:srgbClr val="7EC5CF"/>
                </a:solidFill>
              </a:rPr>
              <a:t>EBA Kitap/EBA Dergi</a:t>
            </a:r>
            <a:endParaRPr lang="tr-TR" dirty="0">
              <a:solidFill>
                <a:srgbClr val="7EC5CF"/>
              </a:solidFill>
            </a:endParaRPr>
          </a:p>
        </p:txBody>
      </p:sp>
    </p:spTree>
    <p:extLst>
      <p:ext uri="{BB962C8B-B14F-4D97-AF65-F5344CB8AC3E}">
        <p14:creationId xmlns:p14="http://schemas.microsoft.com/office/powerpoint/2010/main" val="398474764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lt Başlık 2"/>
          <p:cNvSpPr txBox="1">
            <a:spLocks/>
          </p:cNvSpPr>
          <p:nvPr/>
        </p:nvSpPr>
        <p:spPr bwMode="auto">
          <a:xfrm>
            <a:off x="467674" y="1504713"/>
            <a:ext cx="5604880" cy="218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200" dirty="0">
                <a:solidFill>
                  <a:srgbClr val="38363B"/>
                </a:solidFill>
                <a:latin typeface="Open Sans Light" panose="020B0306030504020204" pitchFamily="34" charset="0"/>
                <a:cs typeface="Open Sans Light" panose="020B0306030504020204" pitchFamily="34" charset="0"/>
              </a:rPr>
              <a:t>Eğitim materyali olarak kullanabilecek rehberlik, ödev, yazılı, plan, </a:t>
            </a:r>
            <a:r>
              <a:rPr lang="tr-TR" altLang="en-US" sz="2200" dirty="0" smtClean="0">
                <a:solidFill>
                  <a:srgbClr val="38363B"/>
                </a:solidFill>
                <a:latin typeface="Open Sans Light" panose="020B0306030504020204" pitchFamily="34" charset="0"/>
                <a:cs typeface="Open Sans Light" panose="020B0306030504020204" pitchFamily="34" charset="0"/>
              </a:rPr>
              <a:t>vb. </a:t>
            </a:r>
            <a:r>
              <a:rPr lang="tr-TR" altLang="en-US" sz="2200" dirty="0">
                <a:solidFill>
                  <a:srgbClr val="38363B"/>
                </a:solidFill>
                <a:latin typeface="Open Sans Light" panose="020B0306030504020204" pitchFamily="34" charset="0"/>
                <a:cs typeface="Open Sans Light" panose="020B0306030504020204" pitchFamily="34" charset="0"/>
              </a:rPr>
              <a:t>türünden dokümanların bulunduğu bir modüldür.</a:t>
            </a:r>
          </a:p>
          <a:p>
            <a:pPr lvl="0" algn="l" defTabSz="914400" eaLnBrk="1" hangingPunct="1">
              <a:spcBef>
                <a:spcPct val="0"/>
              </a:spcBef>
            </a:pPr>
            <a:endParaRPr lang="tr-TR" altLang="en-US" sz="22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200" dirty="0" err="1">
                <a:solidFill>
                  <a:srgbClr val="38363B"/>
                </a:solidFill>
                <a:latin typeface="Open Sans Light" panose="020B0306030504020204" pitchFamily="34" charset="0"/>
                <a:cs typeface="Open Sans Light" panose="020B0306030504020204" pitchFamily="34" charset="0"/>
              </a:rPr>
              <a:t>EBA’da</a:t>
            </a:r>
            <a:r>
              <a:rPr lang="tr-TR" altLang="en-US" sz="2200" dirty="0">
                <a:solidFill>
                  <a:srgbClr val="38363B"/>
                </a:solidFill>
                <a:latin typeface="Open Sans Light" panose="020B0306030504020204" pitchFamily="34" charset="0"/>
                <a:cs typeface="Open Sans Light" panose="020B0306030504020204" pitchFamily="34" charset="0"/>
              </a:rPr>
              <a:t> </a:t>
            </a:r>
            <a:r>
              <a:rPr lang="tr-TR" altLang="en-US" sz="2200" dirty="0" smtClean="0">
                <a:solidFill>
                  <a:srgbClr val="FF0000"/>
                </a:solidFill>
                <a:latin typeface="Open Sans Light" panose="020B0306030504020204" pitchFamily="34" charset="0"/>
                <a:cs typeface="Open Sans Light" panose="020B0306030504020204" pitchFamily="34" charset="0"/>
              </a:rPr>
              <a:t>18.979 </a:t>
            </a:r>
            <a:r>
              <a:rPr lang="tr-TR" altLang="en-US" sz="2200" dirty="0">
                <a:solidFill>
                  <a:srgbClr val="FF0000"/>
                </a:solidFill>
                <a:latin typeface="Open Sans Light" panose="020B0306030504020204" pitchFamily="34" charset="0"/>
                <a:cs typeface="Open Sans Light" panose="020B0306030504020204" pitchFamily="34" charset="0"/>
              </a:rPr>
              <a:t>doküman </a:t>
            </a:r>
            <a:r>
              <a:rPr lang="tr-TR" altLang="en-US" sz="2200" dirty="0">
                <a:solidFill>
                  <a:srgbClr val="38363B"/>
                </a:solidFill>
                <a:latin typeface="Open Sans Light" panose="020B0306030504020204" pitchFamily="34" charset="0"/>
                <a:cs typeface="Open Sans Light" panose="020B0306030504020204" pitchFamily="34" charset="0"/>
              </a:rPr>
              <a:t>bulunmaktadır.</a:t>
            </a:r>
          </a:p>
        </p:txBody>
      </p:sp>
      <p:pic>
        <p:nvPicPr>
          <p:cNvPr id="12" name="Resim 1"/>
          <p:cNvPicPr>
            <a:picLocks noChangeAspect="1"/>
          </p:cNvPicPr>
          <p:nvPr/>
        </p:nvPicPr>
        <p:blipFill>
          <a:blip r:embed="rId2" cstate="print"/>
          <a:stretch>
            <a:fillRect/>
          </a:stretch>
        </p:blipFill>
        <p:spPr>
          <a:xfrm>
            <a:off x="6653552" y="3571315"/>
            <a:ext cx="4807467" cy="4351587"/>
          </a:xfrm>
          <a:prstGeom prst="rect">
            <a:avLst/>
          </a:prstGeom>
        </p:spPr>
      </p:pic>
      <p:sp>
        <p:nvSpPr>
          <p:cNvPr id="13" name="Alt Başlık 2"/>
          <p:cNvSpPr txBox="1">
            <a:spLocks/>
          </p:cNvSpPr>
          <p:nvPr/>
        </p:nvSpPr>
        <p:spPr bwMode="auto">
          <a:xfrm>
            <a:off x="6261362" y="1715820"/>
            <a:ext cx="5591845" cy="276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100" dirty="0">
                <a:solidFill>
                  <a:srgbClr val="38363B"/>
                </a:solidFill>
                <a:latin typeface="Open Sans Light" panose="020B0306030504020204" pitchFamily="34" charset="0"/>
                <a:cs typeface="Open Sans Light" panose="020B0306030504020204" pitchFamily="34" charset="0"/>
              </a:rPr>
              <a:t>Öğretmen ve öğrencilerin sanatsal, kültürel ve bilimsel ilgilerini geliştirme ve destek olma fikrinden hareketle sürdürdüğümüz EBA yarışmalarıyla ilgili bilgi, dereceye giren eserler ve yönergelerin sunulduğu modüldür.</a:t>
            </a:r>
          </a:p>
        </p:txBody>
      </p:sp>
      <p:cxnSp>
        <p:nvCxnSpPr>
          <p:cNvPr id="15" name="Straight Connector 14"/>
          <p:cNvCxnSpPr/>
          <p:nvPr/>
        </p:nvCxnSpPr>
        <p:spPr>
          <a:xfrm>
            <a:off x="5988208" y="345686"/>
            <a:ext cx="0" cy="5731727"/>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Resim 1"/>
          <p:cNvPicPr>
            <a:picLocks noChangeAspect="1"/>
          </p:cNvPicPr>
          <p:nvPr/>
        </p:nvPicPr>
        <p:blipFill>
          <a:blip r:embed="rId3"/>
          <a:stretch>
            <a:fillRect/>
          </a:stretch>
        </p:blipFill>
        <p:spPr>
          <a:xfrm>
            <a:off x="468313" y="3571314"/>
            <a:ext cx="4825887" cy="4351587"/>
          </a:xfrm>
          <a:prstGeom prst="rect">
            <a:avLst/>
          </a:prstGeom>
        </p:spPr>
      </p:pic>
      <p:pic>
        <p:nvPicPr>
          <p:cNvPr id="17" name="Resim 1"/>
          <p:cNvPicPr>
            <a:picLocks noChangeAspect="1"/>
          </p:cNvPicPr>
          <p:nvPr/>
        </p:nvPicPr>
        <p:blipFill>
          <a:blip r:embed="rId4"/>
          <a:stretch>
            <a:fillRect/>
          </a:stretch>
        </p:blipFill>
        <p:spPr>
          <a:xfrm>
            <a:off x="6654191" y="3690352"/>
            <a:ext cx="4806828" cy="4388243"/>
          </a:xfrm>
          <a:prstGeom prst="rect">
            <a:avLst/>
          </a:prstGeom>
        </p:spPr>
      </p:pic>
      <p:sp>
        <p:nvSpPr>
          <p:cNvPr id="18" name="Metin kutusu 17"/>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9" name="Resi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20" name="Metin kutusu 19"/>
          <p:cNvSpPr txBox="1"/>
          <p:nvPr/>
        </p:nvSpPr>
        <p:spPr>
          <a:xfrm flipH="1">
            <a:off x="6826124" y="1313585"/>
            <a:ext cx="5162939" cy="369332"/>
          </a:xfrm>
          <a:prstGeom prst="rect">
            <a:avLst/>
          </a:prstGeom>
          <a:noFill/>
        </p:spPr>
        <p:txBody>
          <a:bodyPr wrap="square" rtlCol="0">
            <a:spAutoFit/>
          </a:bodyPr>
          <a:lstStyle/>
          <a:p>
            <a:pPr algn="r"/>
            <a:r>
              <a:rPr lang="tr-TR" b="1" dirty="0" smtClean="0">
                <a:solidFill>
                  <a:srgbClr val="7EC5CF"/>
                </a:solidFill>
              </a:rPr>
              <a:t>EBA Doküman/EBA Yarışma</a:t>
            </a:r>
            <a:endParaRPr lang="tr-TR" dirty="0">
              <a:solidFill>
                <a:srgbClr val="7EC5CF"/>
              </a:solidFill>
            </a:endParaRPr>
          </a:p>
        </p:txBody>
      </p:sp>
    </p:spTree>
    <p:extLst>
      <p:ext uri="{BB962C8B-B14F-4D97-AF65-F5344CB8AC3E}">
        <p14:creationId xmlns:p14="http://schemas.microsoft.com/office/powerpoint/2010/main" val="36965014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stretch>
            <a:fillRect/>
          </a:stretch>
        </p:blipFill>
        <p:spPr>
          <a:xfrm>
            <a:off x="284788" y="1504713"/>
            <a:ext cx="4619366" cy="4213848"/>
          </a:xfrm>
          <a:prstGeom prst="rect">
            <a:avLst/>
          </a:prstGeom>
        </p:spPr>
      </p:pic>
      <p:pic>
        <p:nvPicPr>
          <p:cNvPr id="5" name="Resim 4"/>
          <p:cNvPicPr>
            <a:picLocks noChangeAspect="1"/>
          </p:cNvPicPr>
          <p:nvPr/>
        </p:nvPicPr>
        <p:blipFill>
          <a:blip r:embed="rId3" cstate="print"/>
          <a:stretch>
            <a:fillRect/>
          </a:stretch>
        </p:blipFill>
        <p:spPr>
          <a:xfrm>
            <a:off x="280987" y="4604541"/>
            <a:ext cx="4623167" cy="421589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367" y="2416962"/>
            <a:ext cx="5549572" cy="4532558"/>
          </a:xfrm>
          <a:prstGeom prst="rect">
            <a:avLst/>
          </a:prstGeom>
        </p:spPr>
      </p:pic>
      <p:sp>
        <p:nvSpPr>
          <p:cNvPr id="12" name="Alt Başlık 2"/>
          <p:cNvSpPr txBox="1">
            <a:spLocks/>
          </p:cNvSpPr>
          <p:nvPr/>
        </p:nvSpPr>
        <p:spPr bwMode="auto">
          <a:xfrm>
            <a:off x="7590938" y="2092301"/>
            <a:ext cx="4398899" cy="34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000" dirty="0">
                <a:solidFill>
                  <a:srgbClr val="38363B"/>
                </a:solidFill>
                <a:latin typeface="Open Sans Light" panose="020B0306030504020204" pitchFamily="34" charset="0"/>
                <a:cs typeface="Open Sans Light" panose="020B0306030504020204" pitchFamily="34" charset="0"/>
              </a:rPr>
              <a:t>Bireysel öğrenmeye hizmet eden ve derslerde kullanılabilecek, Türkiye ve dünyada önde gelen eğitim içeriği üreten firma, üniversite, vakıf, dernek, bakanlık ve STK’lar tarafından sağlanan birçok etkileşimli içeriğin, ders materyalinin ve eğitim portallerinin bulunduğu bir modüldür.</a:t>
            </a:r>
          </a:p>
          <a:p>
            <a:pPr lvl="0" algn="l" defTabSz="914400" eaLnBrk="1" hangingPunct="1">
              <a:spcBef>
                <a:spcPct val="0"/>
              </a:spcBef>
            </a:pPr>
            <a:endParaRPr lang="tr-TR" altLang="en-US" sz="20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000" dirty="0">
                <a:solidFill>
                  <a:srgbClr val="38363B"/>
                </a:solidFill>
                <a:latin typeface="Open Sans Light" panose="020B0306030504020204" pitchFamily="34" charset="0"/>
                <a:cs typeface="Open Sans Light" panose="020B0306030504020204" pitchFamily="34" charset="0"/>
              </a:rPr>
              <a:t>‘’EBA’dan’’ adlı bölümde </a:t>
            </a:r>
            <a:r>
              <a:rPr lang="tr-TR" altLang="en-US" sz="2000" dirty="0">
                <a:solidFill>
                  <a:srgbClr val="FF0000"/>
                </a:solidFill>
                <a:latin typeface="Open Sans Light" panose="020B0306030504020204" pitchFamily="34" charset="0"/>
                <a:cs typeface="Open Sans Light" panose="020B0306030504020204" pitchFamily="34" charset="0"/>
              </a:rPr>
              <a:t>28 uygulama</a:t>
            </a:r>
            <a:r>
              <a:rPr lang="tr-TR" altLang="en-US" sz="2000" dirty="0">
                <a:solidFill>
                  <a:srgbClr val="38363B"/>
                </a:solidFill>
                <a:latin typeface="Open Sans Light" panose="020B0306030504020204" pitchFamily="34" charset="0"/>
                <a:cs typeface="Open Sans Light" panose="020B0306030504020204" pitchFamily="34" charset="0"/>
              </a:rPr>
              <a:t>,</a:t>
            </a:r>
          </a:p>
          <a:p>
            <a:pPr lvl="0" algn="l" defTabSz="914400" eaLnBrk="1" hangingPunct="1">
              <a:spcBef>
                <a:spcPct val="0"/>
              </a:spcBef>
            </a:pPr>
            <a:endParaRPr lang="tr-TR" altLang="en-US" sz="20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000" dirty="0">
                <a:solidFill>
                  <a:srgbClr val="38363B"/>
                </a:solidFill>
                <a:latin typeface="Open Sans Light" panose="020B0306030504020204" pitchFamily="34" charset="0"/>
                <a:cs typeface="Open Sans Light" panose="020B0306030504020204" pitchFamily="34" charset="0"/>
              </a:rPr>
              <a:t>‘’Herkes İçin’’ adlı bölümde ise </a:t>
            </a:r>
            <a:r>
              <a:rPr lang="tr-TR" altLang="en-US" sz="2000" dirty="0">
                <a:solidFill>
                  <a:srgbClr val="FF0000"/>
                </a:solidFill>
                <a:latin typeface="Open Sans Light" panose="020B0306030504020204" pitchFamily="34" charset="0"/>
                <a:cs typeface="Open Sans Light" panose="020B0306030504020204" pitchFamily="34" charset="0"/>
              </a:rPr>
              <a:t>51 uygulama </a:t>
            </a:r>
            <a:r>
              <a:rPr lang="tr-TR" altLang="en-US" sz="2000" dirty="0">
                <a:solidFill>
                  <a:srgbClr val="38363B"/>
                </a:solidFill>
                <a:latin typeface="Open Sans Light" panose="020B0306030504020204" pitchFamily="34" charset="0"/>
                <a:cs typeface="Open Sans Light" panose="020B0306030504020204" pitchFamily="34" charset="0"/>
              </a:rPr>
              <a:t>yer almaktadır.</a:t>
            </a:r>
          </a:p>
        </p:txBody>
      </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9" name="Metin kutusu 8"/>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Uygulamalar</a:t>
            </a:r>
            <a:endParaRPr lang="tr-TR" dirty="0">
              <a:solidFill>
                <a:srgbClr val="7EC5CF"/>
              </a:solidFill>
            </a:endParaRPr>
          </a:p>
        </p:txBody>
      </p:sp>
    </p:spTree>
    <p:extLst>
      <p:ext uri="{BB962C8B-B14F-4D97-AF65-F5344CB8AC3E}">
        <p14:creationId xmlns:p14="http://schemas.microsoft.com/office/powerpoint/2010/main" val="358793110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7570177" y="1600200"/>
            <a:ext cx="2980592" cy="3015762"/>
          </a:xfrm>
          <a:prstGeom prst="rect">
            <a:avLst/>
          </a:prstGeom>
          <a:noFill/>
        </p:spPr>
        <p:txBody>
          <a:bodyPr wrap="square" rtlCol="0">
            <a:spAutoFit/>
          </a:bodyPr>
          <a:lstStyle/>
          <a:p>
            <a:endParaRPr lang="tr-TR" dirty="0"/>
          </a:p>
        </p:txBody>
      </p:sp>
      <p:pic>
        <p:nvPicPr>
          <p:cNvPr id="6" name="Resim 5"/>
          <p:cNvPicPr>
            <a:picLocks noChangeAspect="1"/>
          </p:cNvPicPr>
          <p:nvPr/>
        </p:nvPicPr>
        <p:blipFill>
          <a:blip r:embed="rId3"/>
          <a:stretch>
            <a:fillRect/>
          </a:stretch>
        </p:blipFill>
        <p:spPr>
          <a:xfrm>
            <a:off x="256851" y="1375653"/>
            <a:ext cx="6373502" cy="6136715"/>
          </a:xfrm>
          <a:prstGeom prst="rect">
            <a:avLst/>
          </a:prstGeom>
          <a:noFill/>
          <a:ln>
            <a:noFill/>
          </a:ln>
        </p:spPr>
      </p:pic>
      <p:sp>
        <p:nvSpPr>
          <p:cNvPr id="8" name="Alt Başlık 2"/>
          <p:cNvSpPr txBox="1">
            <a:spLocks/>
          </p:cNvSpPr>
          <p:nvPr/>
        </p:nvSpPr>
        <p:spPr bwMode="auto">
          <a:xfrm>
            <a:off x="6874207" y="2259395"/>
            <a:ext cx="5343497" cy="34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000" dirty="0">
                <a:solidFill>
                  <a:srgbClr val="38363B"/>
                </a:solidFill>
                <a:latin typeface="Open Sans Light" panose="020B0306030504020204" pitchFamily="34" charset="0"/>
                <a:cs typeface="Open Sans Light" panose="020B0306030504020204" pitchFamily="34" charset="0"/>
              </a:rPr>
              <a:t>Milli Eğitim Bakanlığına bağlı okullardaki öğretmen ve öğrencilerin fotoğraf, video ve diğer dokümanlarına internet olan her yerden ulaşmasını amaçlayan kişisel bir bulut depolama alanıdır. </a:t>
            </a:r>
          </a:p>
          <a:p>
            <a:pPr lvl="0" algn="l" defTabSz="914400" eaLnBrk="1" hangingPunct="1">
              <a:spcBef>
                <a:spcPct val="0"/>
              </a:spcBef>
            </a:pPr>
            <a:endParaRPr lang="tr-TR" altLang="en-US" sz="20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000" dirty="0">
                <a:solidFill>
                  <a:srgbClr val="FF0000"/>
                </a:solidFill>
                <a:latin typeface="Open Sans Light" panose="020B0306030504020204" pitchFamily="34" charset="0"/>
                <a:cs typeface="Open Sans Light" panose="020B0306030504020204" pitchFamily="34" charset="0"/>
              </a:rPr>
              <a:t>Öğretmenler için 10 GB</a:t>
            </a:r>
          </a:p>
          <a:p>
            <a:pPr lvl="0" algn="l" defTabSz="914400" eaLnBrk="1" hangingPunct="1">
              <a:spcBef>
                <a:spcPct val="0"/>
              </a:spcBef>
            </a:pPr>
            <a:endParaRPr lang="tr-TR" altLang="en-US" sz="2000" dirty="0">
              <a:solidFill>
                <a:srgbClr val="FF0000"/>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000" dirty="0">
                <a:solidFill>
                  <a:srgbClr val="FF0000"/>
                </a:solidFill>
                <a:latin typeface="Open Sans Light" panose="020B0306030504020204" pitchFamily="34" charset="0"/>
                <a:cs typeface="Open Sans Light" panose="020B0306030504020204" pitchFamily="34" charset="0"/>
              </a:rPr>
              <a:t>Öğrenciler için 1 </a:t>
            </a:r>
            <a:r>
              <a:rPr lang="tr-TR" altLang="en-US" sz="2000" dirty="0" smtClean="0">
                <a:solidFill>
                  <a:srgbClr val="FF0000"/>
                </a:solidFill>
                <a:latin typeface="Open Sans Light" panose="020B0306030504020204" pitchFamily="34" charset="0"/>
                <a:cs typeface="Open Sans Light" panose="020B0306030504020204" pitchFamily="34" charset="0"/>
              </a:rPr>
              <a:t>GB</a:t>
            </a:r>
            <a:endParaRPr lang="en-US" altLang="en-US" sz="2000" dirty="0" smtClean="0">
              <a:solidFill>
                <a:srgbClr val="FF0000"/>
              </a:solidFill>
              <a:latin typeface="Open Sans Light" panose="020B0306030504020204" pitchFamily="34" charset="0"/>
              <a:cs typeface="Open Sans Light" panose="020B0306030504020204" pitchFamily="34" charset="0"/>
            </a:endParaRPr>
          </a:p>
          <a:p>
            <a:pPr lvl="0" algn="l" defTabSz="914400" eaLnBrk="1" hangingPunct="1">
              <a:spcBef>
                <a:spcPct val="0"/>
              </a:spcBef>
            </a:pPr>
            <a:endParaRPr lang="en-US" altLang="en-US" sz="2000" dirty="0">
              <a:solidFill>
                <a:srgbClr val="38363B"/>
              </a:solidFill>
              <a:latin typeface="Open Sans Light" panose="020B0306030504020204" pitchFamily="34" charset="0"/>
              <a:cs typeface="Open Sans Light" panose="020B0306030504020204" pitchFamily="34" charset="0"/>
            </a:endParaRPr>
          </a:p>
        </p:txBody>
      </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1" name="Metin kutusu 10"/>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EBA Dosya</a:t>
            </a:r>
            <a:endParaRPr lang="tr-TR" dirty="0">
              <a:solidFill>
                <a:srgbClr val="7EC5CF"/>
              </a:solidFill>
            </a:endParaRPr>
          </a:p>
        </p:txBody>
      </p:sp>
    </p:spTree>
    <p:extLst>
      <p:ext uri="{BB962C8B-B14F-4D97-AF65-F5344CB8AC3E}">
        <p14:creationId xmlns:p14="http://schemas.microsoft.com/office/powerpoint/2010/main" val="4177634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pic>
        <p:nvPicPr>
          <p:cNvPr id="14"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770" r="-1"/>
          <a:stretch/>
        </p:blipFill>
        <p:spPr>
          <a:xfrm>
            <a:off x="1708983" y="1509486"/>
            <a:ext cx="3157924" cy="5625908"/>
          </a:xfrm>
          <a:prstGeom prst="rect">
            <a:avLst/>
          </a:prstGeom>
          <a:noFill/>
          <a:ln>
            <a:noFill/>
          </a:ln>
        </p:spPr>
      </p:pic>
      <p:pic>
        <p:nvPicPr>
          <p:cNvPr id="12290" name="Picture 2" descr="android ile ilgili gö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0531" y="2801258"/>
            <a:ext cx="3067352" cy="230051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os ile ilgili görsel sonu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5461" y="2571979"/>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7" name="Metin kutusu 16"/>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EBA Mobil Uygulamaları</a:t>
            </a:r>
            <a:endParaRPr lang="tr-TR" dirty="0">
              <a:solidFill>
                <a:srgbClr val="7EC5CF"/>
              </a:solidFill>
            </a:endParaRPr>
          </a:p>
        </p:txBody>
      </p:sp>
    </p:spTree>
    <p:extLst>
      <p:ext uri="{BB962C8B-B14F-4D97-AF65-F5344CB8AC3E}">
        <p14:creationId xmlns:p14="http://schemas.microsoft.com/office/powerpoint/2010/main" val="4285986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28909" y="1378242"/>
            <a:ext cx="4072957" cy="3487658"/>
          </a:xfrm>
          <a:prstGeom prst="rect">
            <a:avLst/>
          </a:prstGeom>
          <a:noFill/>
          <a:ln>
            <a:noFill/>
          </a:ln>
        </p:spPr>
      </p:pic>
      <p:pic>
        <p:nvPicPr>
          <p:cNvPr id="4" name="Resim 3"/>
          <p:cNvPicPr>
            <a:picLocks noChangeAspect="1"/>
          </p:cNvPicPr>
          <p:nvPr/>
        </p:nvPicPr>
        <p:blipFill>
          <a:blip r:embed="rId3" cstate="print"/>
          <a:stretch>
            <a:fillRect/>
          </a:stretch>
        </p:blipFill>
        <p:spPr>
          <a:xfrm>
            <a:off x="2813625" y="3122071"/>
            <a:ext cx="4060581" cy="3402007"/>
          </a:xfrm>
          <a:prstGeom prst="rect">
            <a:avLst/>
          </a:prstGeom>
          <a:noFill/>
          <a:ln>
            <a:noFill/>
          </a:ln>
        </p:spPr>
      </p:pic>
      <p:sp>
        <p:nvSpPr>
          <p:cNvPr id="8" name="Alt Başlık 2"/>
          <p:cNvSpPr txBox="1">
            <a:spLocks/>
          </p:cNvSpPr>
          <p:nvPr/>
        </p:nvSpPr>
        <p:spPr bwMode="auto">
          <a:xfrm>
            <a:off x="7025090" y="2504599"/>
            <a:ext cx="5166910" cy="34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400" dirty="0" smtClean="0">
                <a:solidFill>
                  <a:srgbClr val="38363B"/>
                </a:solidFill>
                <a:latin typeface="Open Sans Light" panose="020B0306030504020204" pitchFamily="34" charset="0"/>
                <a:cs typeface="Open Sans Light" panose="020B0306030504020204" pitchFamily="34" charset="0"/>
              </a:rPr>
              <a:t>Destekleme </a:t>
            </a:r>
            <a:r>
              <a:rPr lang="tr-TR" altLang="en-US" sz="2400" dirty="0">
                <a:solidFill>
                  <a:srgbClr val="38363B"/>
                </a:solidFill>
                <a:latin typeface="Open Sans Light" panose="020B0306030504020204" pitchFamily="34" charset="0"/>
                <a:cs typeface="Open Sans Light" panose="020B0306030504020204" pitchFamily="34" charset="0"/>
              </a:rPr>
              <a:t>ve Yetiştirme Kursları ile ilgili iş ve işlemlerin yapılıp Ölçme, Değerlendirme ve Sınav Hizmetleri Genel Müdürlüğü tarafından hazırlanan kazanım kavrama testlerinin kullanıcılara ulaştırıldığı modüldür.</a:t>
            </a:r>
          </a:p>
        </p:txBody>
      </p:sp>
      <p:sp>
        <p:nvSpPr>
          <p:cNvPr id="6" name="Metin kutusu 5"/>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0" name="Metin kutusu 9"/>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EBA Kurs</a:t>
            </a:r>
            <a:endParaRPr lang="tr-TR" dirty="0">
              <a:solidFill>
                <a:srgbClr val="7EC5CF"/>
              </a:solidFill>
            </a:endParaRPr>
          </a:p>
        </p:txBody>
      </p:sp>
    </p:spTree>
    <p:extLst>
      <p:ext uri="{BB962C8B-B14F-4D97-AF65-F5344CB8AC3E}">
        <p14:creationId xmlns:p14="http://schemas.microsoft.com/office/powerpoint/2010/main" val="372561298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42" y="1692347"/>
            <a:ext cx="6481857" cy="5293992"/>
          </a:xfrm>
          <a:prstGeom prst="rect">
            <a:avLst/>
          </a:prstGeom>
        </p:spPr>
      </p:pic>
      <p:sp>
        <p:nvSpPr>
          <p:cNvPr id="10" name="Alt Başlık 2"/>
          <p:cNvSpPr txBox="1">
            <a:spLocks/>
          </p:cNvSpPr>
          <p:nvPr/>
        </p:nvSpPr>
        <p:spPr bwMode="auto">
          <a:xfrm>
            <a:off x="6877003" y="2256537"/>
            <a:ext cx="4482828" cy="495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400" dirty="0">
                <a:solidFill>
                  <a:srgbClr val="38363B"/>
                </a:solidFill>
                <a:latin typeface="Open Sans Light" panose="020B0306030504020204" pitchFamily="34" charset="0"/>
                <a:cs typeface="Open Sans Light" panose="020B0306030504020204" pitchFamily="34" charset="0"/>
              </a:rPr>
              <a:t>Eğitsel Paylaşım ve Akademik İşbirliği Temelli Eğitim Platformu öğretmenlerin, öğrencilerin ve okul yöneticilerinin eğitim süreçlerindeki ihtiyaçları doğrultusunda eğitsel paylaşım ve işbirliği yapmalarına olanak sağlayan bir eğitim platformudur</a:t>
            </a:r>
            <a:r>
              <a:rPr lang="tr-TR" altLang="en-US" sz="2400" dirty="0" smtClean="0">
                <a:solidFill>
                  <a:srgbClr val="38363B"/>
                </a:solidFill>
                <a:latin typeface="Open Sans Light" panose="020B0306030504020204" pitchFamily="34" charset="0"/>
                <a:cs typeface="Open Sans Light" panose="020B0306030504020204" pitchFamily="34" charset="0"/>
              </a:rPr>
              <a:t>.</a:t>
            </a:r>
            <a:endParaRPr lang="en-US" altLang="en-US" sz="2400" dirty="0" smtClean="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endParaRPr lang="en-US" altLang="en-US" sz="2400" dirty="0">
              <a:solidFill>
                <a:srgbClr val="38363B"/>
              </a:solidFill>
              <a:latin typeface="Open Sans Light" panose="020B0306030504020204" pitchFamily="34" charset="0"/>
              <a:cs typeface="Open Sans Light" panose="020B0306030504020204" pitchFamily="34" charset="0"/>
            </a:endParaRPr>
          </a:p>
        </p:txBody>
      </p:sp>
      <p:sp>
        <p:nvSpPr>
          <p:cNvPr id="5" name="Metin kutusu 4"/>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8" name="Metin kutusu 7"/>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EBA Ders</a:t>
            </a:r>
            <a:endParaRPr lang="tr-TR" dirty="0">
              <a:solidFill>
                <a:srgbClr val="7EC5CF"/>
              </a:solidFill>
            </a:endParaRPr>
          </a:p>
        </p:txBody>
      </p:sp>
    </p:spTree>
    <p:extLst>
      <p:ext uri="{BB962C8B-B14F-4D97-AF65-F5344CB8AC3E}">
        <p14:creationId xmlns:p14="http://schemas.microsoft.com/office/powerpoint/2010/main" val="417864604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687" y="2084476"/>
            <a:ext cx="5585738" cy="4562096"/>
          </a:xfrm>
          <a:prstGeom prst="rect">
            <a:avLst/>
          </a:prstGeom>
        </p:spPr>
      </p:pic>
      <p:sp>
        <p:nvSpPr>
          <p:cNvPr id="10" name="Alt Başlık 2"/>
          <p:cNvSpPr txBox="1">
            <a:spLocks/>
          </p:cNvSpPr>
          <p:nvPr/>
        </p:nvSpPr>
        <p:spPr bwMode="auto">
          <a:xfrm>
            <a:off x="627970" y="1887637"/>
            <a:ext cx="4482828" cy="495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İleti ile eğitsel paylaşımlar yapma</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Tartışma konusu açma</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Oylama oluşturma</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Etkinlik düzenleme</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Zaman tünelinden gündem akışını izleme</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Yorum, beğeni ve paylaşım yapma</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Tartışma ve etkinliklere katılma</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Grup içi paylaşım ve iletişim</a:t>
            </a:r>
          </a:p>
        </p:txBody>
      </p:sp>
      <p:sp>
        <p:nvSpPr>
          <p:cNvPr id="5" name="Metin kutusu 4"/>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8" name="Metin kutusu 7"/>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Zaman Tüneli Akışı</a:t>
            </a:r>
            <a:endParaRPr lang="tr-TR" dirty="0">
              <a:solidFill>
                <a:srgbClr val="7EC5CF"/>
              </a:solidFill>
            </a:endParaRPr>
          </a:p>
        </p:txBody>
      </p:sp>
    </p:spTree>
    <p:extLst>
      <p:ext uri="{BB962C8B-B14F-4D97-AF65-F5344CB8AC3E}">
        <p14:creationId xmlns:p14="http://schemas.microsoft.com/office/powerpoint/2010/main" val="37794149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16 Grup"/>
          <p:cNvGrpSpPr/>
          <p:nvPr/>
        </p:nvGrpSpPr>
        <p:grpSpPr>
          <a:xfrm>
            <a:off x="168206" y="1496754"/>
            <a:ext cx="7520263" cy="5632847"/>
            <a:chOff x="197235" y="315466"/>
            <a:chExt cx="7520263" cy="5632847"/>
          </a:xfrm>
        </p:grpSpPr>
        <p:grpSp>
          <p:nvGrpSpPr>
            <p:cNvPr id="11" name="10 Grup"/>
            <p:cNvGrpSpPr/>
            <p:nvPr/>
          </p:nvGrpSpPr>
          <p:grpSpPr>
            <a:xfrm>
              <a:off x="197235" y="315466"/>
              <a:ext cx="7520263" cy="5632847"/>
              <a:chOff x="3798275" y="164638"/>
              <a:chExt cx="8154376" cy="6107812"/>
            </a:xfrm>
          </p:grpSpPr>
          <p:pic>
            <p:nvPicPr>
              <p:cNvPr id="6" name="Picture 5"/>
              <p:cNvPicPr>
                <a:picLocks noChangeAspect="1"/>
              </p:cNvPicPr>
              <p:nvPr/>
            </p:nvPicPr>
            <p:blipFill>
              <a:blip r:embed="rId2"/>
              <a:stretch>
                <a:fillRect/>
              </a:stretch>
            </p:blipFill>
            <p:spPr>
              <a:xfrm>
                <a:off x="3798275" y="164638"/>
                <a:ext cx="8154376" cy="6107812"/>
              </a:xfrm>
              <a:prstGeom prst="rect">
                <a:avLst/>
              </a:prstGeom>
            </p:spPr>
          </p:pic>
          <p:pic>
            <p:nvPicPr>
              <p:cNvPr id="7" name="Resim 6"/>
              <p:cNvPicPr>
                <a:picLocks noChangeAspect="1"/>
              </p:cNvPicPr>
              <p:nvPr/>
            </p:nvPicPr>
            <p:blipFill>
              <a:blip r:embed="rId3"/>
              <a:stretch>
                <a:fillRect/>
              </a:stretch>
            </p:blipFill>
            <p:spPr>
              <a:xfrm>
                <a:off x="3798275" y="164638"/>
                <a:ext cx="8154376" cy="354108"/>
              </a:xfrm>
              <a:prstGeom prst="rect">
                <a:avLst/>
              </a:prstGeom>
            </p:spPr>
          </p:pic>
        </p:grpSp>
        <p:pic>
          <p:nvPicPr>
            <p:cNvPr id="2" name="Picture 1"/>
            <p:cNvPicPr>
              <a:picLocks noChangeAspect="1"/>
            </p:cNvPicPr>
            <p:nvPr/>
          </p:nvPicPr>
          <p:blipFill>
            <a:blip r:embed="rId4"/>
            <a:stretch>
              <a:fillRect/>
            </a:stretch>
          </p:blipFill>
          <p:spPr>
            <a:xfrm>
              <a:off x="1772809" y="2783176"/>
              <a:ext cx="4043529" cy="2986028"/>
            </a:xfrm>
            <a:prstGeom prst="rect">
              <a:avLst/>
            </a:prstGeom>
          </p:spPr>
        </p:pic>
      </p:grpSp>
      <p:sp>
        <p:nvSpPr>
          <p:cNvPr id="3" name="Rectangle 2"/>
          <p:cNvSpPr/>
          <p:nvPr/>
        </p:nvSpPr>
        <p:spPr>
          <a:xfrm>
            <a:off x="1714751" y="3790767"/>
            <a:ext cx="4025218" cy="3006813"/>
          </a:xfrm>
          <a:prstGeom prst="rect">
            <a:avLst/>
          </a:prstGeom>
          <a:noFill/>
          <a:ln w="85725">
            <a:solidFill>
              <a:srgbClr val="FF0000"/>
            </a:solidFill>
          </a:ln>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tr-TR" sz="2400" b="1">
              <a:ln>
                <a:solidFill>
                  <a:srgbClr val="FF0000"/>
                </a:solidFill>
              </a:ln>
              <a:solidFill>
                <a:schemeClr val="accent3"/>
              </a:solidFill>
            </a:endParaRPr>
          </a:p>
        </p:txBody>
      </p:sp>
      <p:cxnSp>
        <p:nvCxnSpPr>
          <p:cNvPr id="14" name="13 Düz Ok Bağlayıcısı"/>
          <p:cNvCxnSpPr/>
          <p:nvPr/>
        </p:nvCxnSpPr>
        <p:spPr>
          <a:xfrm>
            <a:off x="5787309" y="5258193"/>
            <a:ext cx="1216058" cy="1588"/>
          </a:xfrm>
          <a:prstGeom prst="straightConnector1">
            <a:avLst/>
          </a:prstGeom>
          <a:ln w="793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366812" y="4811147"/>
            <a:ext cx="3044858" cy="646331"/>
          </a:xfrm>
          <a:prstGeom prst="rect">
            <a:avLst/>
          </a:prstGeom>
          <a:solidFill>
            <a:srgbClr val="FF0000"/>
          </a:solidFill>
          <a:effectLst>
            <a:outerShdw blurRad="63500" sx="102000" sy="102000" algn="ctr" rotWithShape="0">
              <a:prstClr val="black">
                <a:alpha val="40000"/>
              </a:prstClr>
            </a:outerShdw>
          </a:effectLst>
        </p:spPr>
        <p:txBody>
          <a:bodyPr wrap="square">
            <a:spAutoFit/>
          </a:bodyPr>
          <a:lstStyle/>
          <a:p>
            <a:pPr marL="228594" indent="-228594">
              <a:buFont typeface="Arial" panose="020B0604020202020204" pitchFamily="34" charset="0"/>
              <a:buChar char="•"/>
            </a:pPr>
            <a:r>
              <a:rPr lang="tr-TR" dirty="0" smtClean="0">
                <a:latin typeface="Open Sans Semibold" panose="020B0706030804020204" pitchFamily="34" charset="0"/>
                <a:ea typeface="Open Sans Semibold" panose="020B0706030804020204" pitchFamily="34" charset="0"/>
                <a:cs typeface="Open Sans Semibold" panose="020B0706030804020204" pitchFamily="34" charset="0"/>
              </a:rPr>
              <a:t>Yerçekimi </a:t>
            </a:r>
            <a:r>
              <a:rPr lang="tr-TR" dirty="0">
                <a:latin typeface="Open Sans Semibold" panose="020B0706030804020204" pitchFamily="34" charset="0"/>
                <a:ea typeface="Open Sans Semibold" panose="020B0706030804020204" pitchFamily="34" charset="0"/>
                <a:cs typeface="Open Sans Semibold" panose="020B0706030804020204" pitchFamily="34" charset="0"/>
              </a:rPr>
              <a:t>dalgaları ile ilgili bir </a:t>
            </a:r>
            <a:r>
              <a:rPr lang="tr-TR" dirty="0" smtClean="0">
                <a:latin typeface="Open Sans Semibold" panose="020B0706030804020204" pitchFamily="34" charset="0"/>
                <a:ea typeface="Open Sans Semibold" panose="020B0706030804020204" pitchFamily="34" charset="0"/>
                <a:cs typeface="Open Sans Semibold" panose="020B0706030804020204" pitchFamily="34" charset="0"/>
              </a:rPr>
              <a:t>tartışma</a:t>
            </a:r>
            <a:endParaRPr lang="tr-TR"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Metin kutusu 12"/>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6" name="Metin kutusu 15"/>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Tartışma Açma</a:t>
            </a:r>
            <a:endParaRPr lang="tr-TR" dirty="0">
              <a:solidFill>
                <a:srgbClr val="7EC5CF"/>
              </a:solidFill>
            </a:endParaRPr>
          </a:p>
        </p:txBody>
      </p:sp>
      <p:sp>
        <p:nvSpPr>
          <p:cNvPr id="18" name="Rectangle 2"/>
          <p:cNvSpPr/>
          <p:nvPr/>
        </p:nvSpPr>
        <p:spPr>
          <a:xfrm>
            <a:off x="1772809" y="1804397"/>
            <a:ext cx="4043529" cy="1781098"/>
          </a:xfrm>
          <a:prstGeom prst="rect">
            <a:avLst/>
          </a:prstGeom>
          <a:noFill/>
          <a:ln w="85725">
            <a:solidFill>
              <a:srgbClr val="FF0000"/>
            </a:solidFill>
          </a:ln>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tr-TR" sz="2400" b="1">
              <a:ln/>
              <a:solidFill>
                <a:schemeClr val="accent3"/>
              </a:solidFill>
            </a:endParaRPr>
          </a:p>
        </p:txBody>
      </p:sp>
      <p:cxnSp>
        <p:nvCxnSpPr>
          <p:cNvPr id="19" name="15 Düz Ok Bağlayıcısı"/>
          <p:cNvCxnSpPr/>
          <p:nvPr/>
        </p:nvCxnSpPr>
        <p:spPr>
          <a:xfrm>
            <a:off x="5816338" y="2713276"/>
            <a:ext cx="2102177" cy="0"/>
          </a:xfrm>
          <a:prstGeom prst="straightConnector1">
            <a:avLst/>
          </a:prstGeom>
          <a:ln w="793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22"/>
          <p:cNvSpPr/>
          <p:nvPr/>
        </p:nvSpPr>
        <p:spPr>
          <a:xfrm>
            <a:off x="8009263" y="2499956"/>
            <a:ext cx="3044858" cy="1477328"/>
          </a:xfrm>
          <a:prstGeom prst="rect">
            <a:avLst/>
          </a:prstGeom>
          <a:solidFill>
            <a:srgbClr val="FF0000"/>
          </a:solidFill>
          <a:effectLst>
            <a:outerShdw blurRad="63500" sx="102000" sy="102000" algn="ctr" rotWithShape="0">
              <a:prstClr val="black">
                <a:alpha val="40000"/>
              </a:prstClr>
            </a:outerShdw>
          </a:effectLst>
        </p:spPr>
        <p:txBody>
          <a:bodyPr wrap="square">
            <a:spAutoFit/>
          </a:bodyPr>
          <a:lstStyle/>
          <a:p>
            <a:pPr marL="228594" indent="-228594">
              <a:buFont typeface="Arial" panose="020B0604020202020204" pitchFamily="34" charset="0"/>
              <a:buChar char="•"/>
            </a:pPr>
            <a:r>
              <a:rPr lang="tr-TR" dirty="0">
                <a:latin typeface="Open Sans Semibold" panose="020B0706030804020204" pitchFamily="34" charset="0"/>
                <a:ea typeface="Open Sans Semibold" panose="020B0706030804020204" pitchFamily="34" charset="0"/>
                <a:cs typeface="Open Sans Semibold" panose="020B0706030804020204" pitchFamily="34" charset="0"/>
              </a:rPr>
              <a:t>Öğrencilerin zorlandığı konu ile ilgili bilgi toplama</a:t>
            </a:r>
          </a:p>
          <a:p>
            <a:pPr marL="228594" indent="-228594">
              <a:buFont typeface="Arial" panose="020B0604020202020204" pitchFamily="34" charset="0"/>
              <a:buChar char="•"/>
            </a:pPr>
            <a:r>
              <a:rPr lang="tr-TR" dirty="0">
                <a:latin typeface="Open Sans Semibold" panose="020B0706030804020204" pitchFamily="34" charset="0"/>
                <a:ea typeface="Open Sans Semibold" panose="020B0706030804020204" pitchFamily="34" charset="0"/>
                <a:cs typeface="Open Sans Semibold" panose="020B0706030804020204" pitchFamily="34" charset="0"/>
              </a:rPr>
              <a:t>Çok seçenekli oylama </a:t>
            </a:r>
          </a:p>
          <a:p>
            <a:pPr marL="228594" indent="-228594">
              <a:buFont typeface="Arial" panose="020B0604020202020204" pitchFamily="34" charset="0"/>
              <a:buChar char="•"/>
            </a:pPr>
            <a:r>
              <a:rPr lang="tr-TR" dirty="0">
                <a:latin typeface="Open Sans Semibold" panose="020B0706030804020204" pitchFamily="34" charset="0"/>
                <a:ea typeface="Open Sans Semibold" panose="020B0706030804020204" pitchFamily="34" charset="0"/>
                <a:cs typeface="Open Sans Semibold" panose="020B0706030804020204" pitchFamily="34" charset="0"/>
              </a:rPr>
              <a:t>Anlık sonuçlar</a:t>
            </a:r>
          </a:p>
        </p:txBody>
      </p:sp>
    </p:spTree>
    <p:extLst>
      <p:ext uri="{BB962C8B-B14F-4D97-AF65-F5344CB8AC3E}">
        <p14:creationId xmlns:p14="http://schemas.microsoft.com/office/powerpoint/2010/main" val="780906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5" name="Metin kutusu 4"/>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FATİH Projesi</a:t>
            </a:r>
            <a:endParaRPr lang="tr-TR" dirty="0">
              <a:solidFill>
                <a:srgbClr val="7EC5CF"/>
              </a:solidFill>
            </a:endParaRPr>
          </a:p>
        </p:txBody>
      </p:sp>
      <p:pic>
        <p:nvPicPr>
          <p:cNvPr id="20" name="Picture 3" descr="F:\eba_sunum_yeni_2017\PNG\sınıf01 copy.png"/>
          <p:cNvPicPr>
            <a:picLocks noChangeAspect="1" noChangeArrowheads="1"/>
          </p:cNvPicPr>
          <p:nvPr/>
        </p:nvPicPr>
        <p:blipFill>
          <a:blip r:embed="rId4"/>
          <a:srcRect/>
          <a:stretch>
            <a:fillRect/>
          </a:stretch>
        </p:blipFill>
        <p:spPr bwMode="auto">
          <a:xfrm>
            <a:off x="402805" y="1945025"/>
            <a:ext cx="5487564" cy="4181001"/>
          </a:xfrm>
          <a:prstGeom prst="rect">
            <a:avLst/>
          </a:prstGeom>
          <a:noFill/>
        </p:spPr>
      </p:pic>
      <p:pic>
        <p:nvPicPr>
          <p:cNvPr id="21" name="Picture 4" descr="F:\eba_sunum_yeni_2017\PNG\oda01 copy.PNG"/>
          <p:cNvPicPr>
            <a:picLocks noChangeAspect="1" noChangeArrowheads="1"/>
          </p:cNvPicPr>
          <p:nvPr/>
        </p:nvPicPr>
        <p:blipFill>
          <a:blip r:embed="rId5"/>
          <a:srcRect/>
          <a:stretch>
            <a:fillRect/>
          </a:stretch>
        </p:blipFill>
        <p:spPr bwMode="auto">
          <a:xfrm>
            <a:off x="6315344" y="1869065"/>
            <a:ext cx="5766407" cy="4322263"/>
          </a:xfrm>
          <a:prstGeom prst="rect">
            <a:avLst/>
          </a:prstGeom>
          <a:noFill/>
        </p:spPr>
      </p:pic>
    </p:spTree>
    <p:extLst>
      <p:ext uri="{BB962C8B-B14F-4D97-AF65-F5344CB8AC3E}">
        <p14:creationId xmlns:p14="http://schemas.microsoft.com/office/powerpoint/2010/main" val="154373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04" y="472414"/>
            <a:ext cx="4258351" cy="2185791"/>
          </a:xfrm>
          <a:prstGeom prst="rect">
            <a:avLst/>
          </a:prstGeom>
        </p:spPr>
        <p:txBody>
          <a:bodyPr wrap="square">
            <a:spAutoFit/>
          </a:bodyPr>
          <a:lstStyle/>
          <a:p>
            <a:endParaRPr lang="tr-TR" sz="1867" b="1" kern="800" dirty="0">
              <a:solidFill>
                <a:schemeClr val="bg1"/>
              </a:solidFill>
              <a:latin typeface="Calibri" pitchFamily="34" charset="0"/>
            </a:endParaRPr>
          </a:p>
          <a:p>
            <a:endParaRPr lang="tr-TR" sz="1467" dirty="0">
              <a:solidFill>
                <a:schemeClr val="bg1">
                  <a:lumMod val="85000"/>
                </a:schemeClr>
              </a:solidFill>
            </a:endParaRPr>
          </a:p>
          <a:p>
            <a:endParaRPr lang="tr-TR" sz="1467" b="1" kern="800" dirty="0">
              <a:solidFill>
                <a:schemeClr val="bg1"/>
              </a:solidFill>
              <a:latin typeface="Calibri" pitchFamily="34" charset="0"/>
            </a:endParaRPr>
          </a:p>
          <a:p>
            <a:endParaRPr lang="tr-TR" sz="1467" b="1" kern="800" dirty="0">
              <a:solidFill>
                <a:schemeClr val="bg1"/>
              </a:solidFill>
              <a:latin typeface="Calibri" pitchFamily="34" charset="0"/>
            </a:endParaRPr>
          </a:p>
          <a:p>
            <a:endParaRPr lang="tr-TR" sz="1467" b="1" kern="800" dirty="0">
              <a:solidFill>
                <a:schemeClr val="bg1"/>
              </a:solidFill>
              <a:latin typeface="Calibri" pitchFamily="34" charset="0"/>
            </a:endParaRPr>
          </a:p>
          <a:p>
            <a:endParaRPr lang="tr-TR" sz="1467" b="1" kern="800" dirty="0">
              <a:solidFill>
                <a:schemeClr val="bg1"/>
              </a:solidFill>
              <a:latin typeface="Calibri" pitchFamily="34" charset="0"/>
            </a:endParaRPr>
          </a:p>
          <a:p>
            <a:endParaRPr lang="tr-TR" sz="1467" kern="800" dirty="0">
              <a:solidFill>
                <a:schemeClr val="bg1"/>
              </a:solidFill>
              <a:latin typeface="Calibri" pitchFamily="34" charset="0"/>
            </a:endParaRPr>
          </a:p>
          <a:p>
            <a:pPr marL="228594" indent="-228594">
              <a:buFont typeface="Arial" panose="020B0604020202020204" pitchFamily="34" charset="0"/>
              <a:buChar char="•"/>
            </a:pPr>
            <a:endParaRPr lang="tr-TR" sz="1467" kern="800" dirty="0">
              <a:solidFill>
                <a:schemeClr val="bg1"/>
              </a:solidFill>
              <a:latin typeface="Calibri" pitchFamily="34" charset="0"/>
            </a:endParaRPr>
          </a:p>
          <a:p>
            <a:endParaRPr lang="tr-TR" sz="1467" dirty="0">
              <a:solidFill>
                <a:schemeClr val="bg1"/>
              </a:solidFill>
              <a:latin typeface="Calibri" pitchFamily="34" charset="0"/>
            </a:endParaRPr>
          </a:p>
        </p:txBody>
      </p:sp>
      <p:pic>
        <p:nvPicPr>
          <p:cNvPr id="2" name="Picture 1"/>
          <p:cNvPicPr>
            <a:picLocks noChangeAspect="1"/>
          </p:cNvPicPr>
          <p:nvPr/>
        </p:nvPicPr>
        <p:blipFill>
          <a:blip r:embed="rId2"/>
          <a:stretch>
            <a:fillRect/>
          </a:stretch>
        </p:blipFill>
        <p:spPr>
          <a:xfrm>
            <a:off x="695768" y="1701777"/>
            <a:ext cx="6895203" cy="4967014"/>
          </a:xfrm>
          <a:prstGeom prst="rect">
            <a:avLst/>
          </a:prstGeom>
        </p:spPr>
      </p:pic>
      <p:pic>
        <p:nvPicPr>
          <p:cNvPr id="5" name="Resim 4"/>
          <p:cNvPicPr>
            <a:picLocks noChangeAspect="1"/>
          </p:cNvPicPr>
          <p:nvPr/>
        </p:nvPicPr>
        <p:blipFill>
          <a:blip r:embed="rId3"/>
          <a:stretch>
            <a:fillRect/>
          </a:stretch>
        </p:blipFill>
        <p:spPr>
          <a:xfrm>
            <a:off x="695768" y="1589195"/>
            <a:ext cx="6895203" cy="288580"/>
          </a:xfrm>
          <a:prstGeom prst="rect">
            <a:avLst/>
          </a:prstGeom>
        </p:spPr>
      </p:pic>
      <p:sp>
        <p:nvSpPr>
          <p:cNvPr id="6" name="Metin kutusu 5"/>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9" name="Metin kutusu 8"/>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Etkinlik Düzenleme</a:t>
            </a:r>
            <a:endParaRPr lang="tr-TR" b="1" dirty="0">
              <a:solidFill>
                <a:srgbClr val="7EC5CF"/>
              </a:solidFill>
            </a:endParaRPr>
          </a:p>
        </p:txBody>
      </p:sp>
    </p:spTree>
    <p:extLst>
      <p:ext uri="{BB962C8B-B14F-4D97-AF65-F5344CB8AC3E}">
        <p14:creationId xmlns:p14="http://schemas.microsoft.com/office/powerpoint/2010/main" val="185208502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
          <p:cNvGrpSpPr/>
          <p:nvPr/>
        </p:nvGrpSpPr>
        <p:grpSpPr>
          <a:xfrm>
            <a:off x="401530" y="1764917"/>
            <a:ext cx="7174927" cy="4749579"/>
            <a:chOff x="3503713" y="155211"/>
            <a:chExt cx="8420866" cy="6117239"/>
          </a:xfrm>
        </p:grpSpPr>
        <p:pic>
          <p:nvPicPr>
            <p:cNvPr id="23" name="Picture 22"/>
            <p:cNvPicPr>
              <a:picLocks noChangeAspect="1"/>
            </p:cNvPicPr>
            <p:nvPr/>
          </p:nvPicPr>
          <p:blipFill>
            <a:blip r:embed="rId2"/>
            <a:stretch>
              <a:fillRect/>
            </a:stretch>
          </p:blipFill>
          <p:spPr>
            <a:xfrm>
              <a:off x="3503713" y="156177"/>
              <a:ext cx="8420865" cy="6116273"/>
            </a:xfrm>
            <a:prstGeom prst="rect">
              <a:avLst/>
            </a:prstGeom>
          </p:spPr>
        </p:pic>
        <p:pic>
          <p:nvPicPr>
            <p:cNvPr id="4" name="Resim 3"/>
            <p:cNvPicPr>
              <a:picLocks noChangeAspect="1"/>
            </p:cNvPicPr>
            <p:nvPr/>
          </p:nvPicPr>
          <p:blipFill>
            <a:blip r:embed="rId3"/>
            <a:stretch>
              <a:fillRect/>
            </a:stretch>
          </p:blipFill>
          <p:spPr>
            <a:xfrm>
              <a:off x="3503713" y="155211"/>
              <a:ext cx="8420866" cy="301354"/>
            </a:xfrm>
            <a:prstGeom prst="rect">
              <a:avLst/>
            </a:prstGeom>
          </p:spPr>
        </p:pic>
      </p:grpSp>
      <p:sp>
        <p:nvSpPr>
          <p:cNvPr id="9" name="Alt Başlık 2"/>
          <p:cNvSpPr txBox="1">
            <a:spLocks/>
          </p:cNvSpPr>
          <p:nvPr/>
        </p:nvSpPr>
        <p:spPr bwMode="auto">
          <a:xfrm>
            <a:off x="8024409" y="2375952"/>
            <a:ext cx="4482828" cy="448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İnteraktif etkinlikler</a:t>
            </a:r>
          </a:p>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Animasyonlar</a:t>
            </a:r>
          </a:p>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Videolu Konu Anlatımları</a:t>
            </a:r>
          </a:p>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Özetler</a:t>
            </a:r>
          </a:p>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Alıştırmalar</a:t>
            </a:r>
          </a:p>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Çözümlü Örnekler</a:t>
            </a:r>
          </a:p>
        </p:txBody>
      </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1" name="Metin kutusu 10"/>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Konu Anlatımları</a:t>
            </a:r>
            <a:endParaRPr lang="tr-TR" dirty="0">
              <a:solidFill>
                <a:srgbClr val="7EC5CF"/>
              </a:solidFill>
            </a:endParaRPr>
          </a:p>
        </p:txBody>
      </p:sp>
    </p:spTree>
    <p:extLst>
      <p:ext uri="{BB962C8B-B14F-4D97-AF65-F5344CB8AC3E}">
        <p14:creationId xmlns:p14="http://schemas.microsoft.com/office/powerpoint/2010/main" val="154806560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 Başlık 2"/>
          <p:cNvSpPr txBox="1">
            <a:spLocks/>
          </p:cNvSpPr>
          <p:nvPr/>
        </p:nvSpPr>
        <p:spPr bwMode="auto">
          <a:xfrm>
            <a:off x="424534" y="2079532"/>
            <a:ext cx="3933710" cy="448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Sıralı Ders Anlatımı</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Detaylı Ders Anlatımı</a:t>
            </a:r>
          </a:p>
          <a:p>
            <a:pPr marL="285750" lvl="0" indent="-285750" algn="l" defTabSz="914400" eaLnBrk="1" hangingPunct="1">
              <a:spcBef>
                <a:spcPct val="0"/>
              </a:spcBef>
              <a:buFont typeface="Arial" panose="020B0604020202020204" pitchFamily="34" charset="0"/>
              <a:buChar char="•"/>
            </a:pPr>
            <a:r>
              <a:rPr lang="tr-TR" altLang="en-US" sz="2400" dirty="0">
                <a:solidFill>
                  <a:srgbClr val="38363B"/>
                </a:solidFill>
                <a:latin typeface="Open Sans Light" panose="020B0306030504020204" pitchFamily="34" charset="0"/>
                <a:cs typeface="Open Sans Light" panose="020B0306030504020204" pitchFamily="34" charset="0"/>
              </a:rPr>
              <a:t>Konuyla ilgili tüm içeriklere erişim</a:t>
            </a:r>
          </a:p>
        </p:txBody>
      </p:sp>
      <p:sp>
        <p:nvSpPr>
          <p:cNvPr id="10" name="Alt Başlık 2"/>
          <p:cNvSpPr txBox="1">
            <a:spLocks/>
          </p:cNvSpPr>
          <p:nvPr/>
        </p:nvSpPr>
        <p:spPr bwMode="auto">
          <a:xfrm>
            <a:off x="222654" y="1261431"/>
            <a:ext cx="4482828" cy="89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endParaRPr lang="tr-TR" altLang="en-US" sz="1600" dirty="0">
              <a:solidFill>
                <a:schemeClr val="bg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14" name="6 Grup"/>
          <p:cNvGrpSpPr/>
          <p:nvPr/>
        </p:nvGrpSpPr>
        <p:grpSpPr>
          <a:xfrm>
            <a:off x="4705482" y="1955654"/>
            <a:ext cx="7006242" cy="5029271"/>
            <a:chOff x="3498005" y="155211"/>
            <a:chExt cx="8516409" cy="6117239"/>
          </a:xfrm>
        </p:grpSpPr>
        <p:pic>
          <p:nvPicPr>
            <p:cNvPr id="15" name="Picture 14"/>
            <p:cNvPicPr>
              <a:picLocks noChangeAspect="1"/>
            </p:cNvPicPr>
            <p:nvPr/>
          </p:nvPicPr>
          <p:blipFill>
            <a:blip r:embed="rId2"/>
            <a:stretch>
              <a:fillRect/>
            </a:stretch>
          </p:blipFill>
          <p:spPr>
            <a:xfrm>
              <a:off x="3498005" y="156177"/>
              <a:ext cx="8516409" cy="6116273"/>
            </a:xfrm>
            <a:prstGeom prst="rect">
              <a:avLst/>
            </a:prstGeom>
          </p:spPr>
        </p:pic>
        <p:pic>
          <p:nvPicPr>
            <p:cNvPr id="16" name="Resim 3"/>
            <p:cNvPicPr>
              <a:picLocks noChangeAspect="1"/>
            </p:cNvPicPr>
            <p:nvPr/>
          </p:nvPicPr>
          <p:blipFill>
            <a:blip r:embed="rId3"/>
            <a:stretch>
              <a:fillRect/>
            </a:stretch>
          </p:blipFill>
          <p:spPr>
            <a:xfrm>
              <a:off x="3498005" y="155211"/>
              <a:ext cx="8507666" cy="301354"/>
            </a:xfrm>
            <a:prstGeom prst="rect">
              <a:avLst/>
            </a:prstGeom>
          </p:spPr>
        </p:pic>
      </p:grpSp>
      <p:sp>
        <p:nvSpPr>
          <p:cNvPr id="8" name="Metin kutusu 7"/>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2" name="Metin kutusu 11"/>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Konular</a:t>
            </a:r>
            <a:endParaRPr lang="tr-TR" dirty="0">
              <a:solidFill>
                <a:srgbClr val="7EC5CF"/>
              </a:solidFill>
            </a:endParaRPr>
          </a:p>
        </p:txBody>
      </p:sp>
    </p:spTree>
    <p:extLst>
      <p:ext uri="{BB962C8B-B14F-4D97-AF65-F5344CB8AC3E}">
        <p14:creationId xmlns:p14="http://schemas.microsoft.com/office/powerpoint/2010/main" val="100552878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 Başlık 2"/>
          <p:cNvSpPr txBox="1">
            <a:spLocks/>
          </p:cNvSpPr>
          <p:nvPr/>
        </p:nvSpPr>
        <p:spPr bwMode="auto">
          <a:xfrm>
            <a:off x="318188" y="1453469"/>
            <a:ext cx="4482828" cy="5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buFont typeface="Arial" panose="020B0604020202020204" pitchFamily="34" charset="0"/>
              <a:buChar char="•"/>
            </a:pPr>
            <a:r>
              <a:rPr lang="tr-TR" altLang="en-US" sz="2000" dirty="0">
                <a:solidFill>
                  <a:schemeClr val="bg1">
                    <a:lumMod val="75000"/>
                    <a:lumOff val="25000"/>
                  </a:schemeClr>
                </a:solidFill>
                <a:latin typeface="Open Sans Light" panose="020B0306030504020204" pitchFamily="34" charset="0"/>
                <a:cs typeface="Open Sans Light" panose="020B0306030504020204" pitchFamily="34" charset="0"/>
              </a:rPr>
              <a:t>Tarama Testleri</a:t>
            </a:r>
          </a:p>
          <a:p>
            <a:pPr marL="285750" lvl="0" indent="-285750" algn="l" defTabSz="914400" eaLnBrk="1" hangingPunct="1">
              <a:spcBef>
                <a:spcPct val="0"/>
              </a:spcBef>
              <a:buFont typeface="Arial" panose="020B0604020202020204" pitchFamily="34" charset="0"/>
              <a:buChar char="•"/>
            </a:pPr>
            <a:r>
              <a:rPr lang="tr-TR" altLang="en-US" sz="2000" dirty="0">
                <a:solidFill>
                  <a:schemeClr val="bg1">
                    <a:lumMod val="75000"/>
                    <a:lumOff val="25000"/>
                  </a:schemeClr>
                </a:solidFill>
                <a:latin typeface="Open Sans Light" panose="020B0306030504020204" pitchFamily="34" charset="0"/>
                <a:cs typeface="Open Sans Light" panose="020B0306030504020204" pitchFamily="34" charset="0"/>
              </a:rPr>
              <a:t>Deneme Sınavları</a:t>
            </a:r>
          </a:p>
          <a:p>
            <a:pPr marL="285750" lvl="0" indent="-285750" algn="l" defTabSz="914400" eaLnBrk="1" hangingPunct="1">
              <a:spcBef>
                <a:spcPct val="0"/>
              </a:spcBef>
              <a:buFont typeface="Arial" panose="020B0604020202020204" pitchFamily="34" charset="0"/>
              <a:buChar char="•"/>
            </a:pPr>
            <a:r>
              <a:rPr lang="tr-TR" altLang="en-US" sz="2000" dirty="0">
                <a:solidFill>
                  <a:schemeClr val="bg1">
                    <a:lumMod val="75000"/>
                    <a:lumOff val="25000"/>
                  </a:schemeClr>
                </a:solidFill>
                <a:latin typeface="Open Sans Light" panose="020B0306030504020204" pitchFamily="34" charset="0"/>
                <a:cs typeface="Open Sans Light" panose="020B0306030504020204" pitchFamily="34" charset="0"/>
              </a:rPr>
              <a:t>Sınavlarım (İYS’de üretilen)</a:t>
            </a:r>
          </a:p>
          <a:p>
            <a:pPr marL="285750" lvl="0" indent="-285750" algn="l" defTabSz="914400" eaLnBrk="1" hangingPunct="1">
              <a:spcBef>
                <a:spcPct val="0"/>
              </a:spcBef>
              <a:buFont typeface="Arial" panose="020B0604020202020204" pitchFamily="34" charset="0"/>
              <a:buChar char="•"/>
            </a:pPr>
            <a:r>
              <a:rPr lang="tr-TR" altLang="en-US" sz="2000" dirty="0">
                <a:solidFill>
                  <a:schemeClr val="bg1">
                    <a:lumMod val="75000"/>
                    <a:lumOff val="25000"/>
                  </a:schemeClr>
                </a:solidFill>
                <a:latin typeface="Open Sans Light" panose="020B0306030504020204" pitchFamily="34" charset="0"/>
                <a:cs typeface="Open Sans Light" panose="020B0306030504020204" pitchFamily="34" charset="0"/>
              </a:rPr>
              <a:t>Yaprak Testlerim</a:t>
            </a:r>
          </a:p>
        </p:txBody>
      </p:sp>
      <p:grpSp>
        <p:nvGrpSpPr>
          <p:cNvPr id="13" name="6 Grup"/>
          <p:cNvGrpSpPr/>
          <p:nvPr/>
        </p:nvGrpSpPr>
        <p:grpSpPr>
          <a:xfrm>
            <a:off x="729820" y="1701777"/>
            <a:ext cx="7543323" cy="5389103"/>
            <a:chOff x="3503712" y="155211"/>
            <a:chExt cx="8501959" cy="6125700"/>
          </a:xfrm>
        </p:grpSpPr>
        <p:pic>
          <p:nvPicPr>
            <p:cNvPr id="14" name="Picture 13"/>
            <p:cNvPicPr>
              <a:picLocks noChangeAspect="1"/>
            </p:cNvPicPr>
            <p:nvPr/>
          </p:nvPicPr>
          <p:blipFill>
            <a:blip r:embed="rId2"/>
            <a:stretch>
              <a:fillRect/>
            </a:stretch>
          </p:blipFill>
          <p:spPr>
            <a:xfrm>
              <a:off x="3503712" y="164638"/>
              <a:ext cx="8496219" cy="6116273"/>
            </a:xfrm>
            <a:prstGeom prst="rect">
              <a:avLst/>
            </a:prstGeom>
          </p:spPr>
        </p:pic>
        <p:pic>
          <p:nvPicPr>
            <p:cNvPr id="15" name="Resim 3"/>
            <p:cNvPicPr>
              <a:picLocks noChangeAspect="1"/>
            </p:cNvPicPr>
            <p:nvPr/>
          </p:nvPicPr>
          <p:blipFill>
            <a:blip r:embed="rId3"/>
            <a:stretch>
              <a:fillRect/>
            </a:stretch>
          </p:blipFill>
          <p:spPr>
            <a:xfrm>
              <a:off x="3503712" y="155211"/>
              <a:ext cx="8501959" cy="310147"/>
            </a:xfrm>
            <a:prstGeom prst="rect">
              <a:avLst/>
            </a:prstGeom>
          </p:spPr>
        </p:pic>
      </p:gr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1" name="Metin kutusu 10"/>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Sınavlar</a:t>
            </a:r>
            <a:endParaRPr lang="tr-TR" dirty="0">
              <a:solidFill>
                <a:srgbClr val="7EC5CF"/>
              </a:solidFill>
            </a:endParaRPr>
          </a:p>
        </p:txBody>
      </p:sp>
      <p:sp>
        <p:nvSpPr>
          <p:cNvPr id="9" name="Alt Başlık 2"/>
          <p:cNvSpPr txBox="1">
            <a:spLocks/>
          </p:cNvSpPr>
          <p:nvPr/>
        </p:nvSpPr>
        <p:spPr bwMode="auto">
          <a:xfrm>
            <a:off x="8268050" y="2080539"/>
            <a:ext cx="4482828" cy="5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Tarama Testleri</a:t>
            </a:r>
          </a:p>
          <a:p>
            <a:pPr marL="285750" lvl="0" indent="-285750" algn="l" defTabSz="914400" eaLnBrk="1" hangingPunct="1">
              <a:spcBef>
                <a:spcPct val="0"/>
              </a:spcBef>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Deneme Sınavları</a:t>
            </a:r>
          </a:p>
          <a:p>
            <a:pPr marL="285750" lvl="0" indent="-285750" algn="l" defTabSz="914400" eaLnBrk="1" hangingPunct="1">
              <a:spcBef>
                <a:spcPct val="0"/>
              </a:spcBef>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Sınavlarım (İYS’de üretilen)</a:t>
            </a:r>
          </a:p>
          <a:p>
            <a:pPr marL="285750" lvl="0" indent="-285750" algn="l" defTabSz="914400" eaLnBrk="1" hangingPunct="1">
              <a:spcBef>
                <a:spcPct val="0"/>
              </a:spcBef>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Yaprak Testlerim</a:t>
            </a:r>
          </a:p>
        </p:txBody>
      </p:sp>
    </p:spTree>
    <p:extLst>
      <p:ext uri="{BB962C8B-B14F-4D97-AF65-F5344CB8AC3E}">
        <p14:creationId xmlns:p14="http://schemas.microsoft.com/office/powerpoint/2010/main" val="155369974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 Başlık 2"/>
          <p:cNvSpPr txBox="1">
            <a:spLocks/>
          </p:cNvSpPr>
          <p:nvPr/>
        </p:nvSpPr>
        <p:spPr bwMode="auto">
          <a:xfrm>
            <a:off x="347215" y="2609298"/>
            <a:ext cx="4482828" cy="5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İçerik Yönetim Sistemi</a:t>
            </a:r>
          </a:p>
          <a:p>
            <a:pPr lvl="0" algn="l" defTabSz="914400" eaLnBrk="1" hangingPunct="1">
              <a:spcBef>
                <a:spcPct val="0"/>
              </a:spcBef>
            </a:pPr>
            <a:r>
              <a:rPr lang="en-US" altLang="en-US" sz="2400" dirty="0" smtClean="0">
                <a:latin typeface="Open Sans Light" panose="020B0306030504020204" pitchFamily="34" charset="0"/>
                <a:cs typeface="Open Sans Light" panose="020B0306030504020204" pitchFamily="34" charset="0"/>
              </a:rPr>
              <a:t>     </a:t>
            </a:r>
            <a:r>
              <a:rPr lang="tr-TR" altLang="en-US" sz="2400" dirty="0" smtClean="0">
                <a:latin typeface="Open Sans Light" panose="020B0306030504020204" pitchFamily="34" charset="0"/>
                <a:cs typeface="Open Sans Light" panose="020B0306030504020204" pitchFamily="34" charset="0"/>
              </a:rPr>
              <a:t>(</a:t>
            </a:r>
            <a:r>
              <a:rPr lang="tr-TR" altLang="en-US" sz="2400" dirty="0">
                <a:latin typeface="Open Sans Light" panose="020B0306030504020204" pitchFamily="34" charset="0"/>
                <a:cs typeface="Open Sans Light" panose="020B0306030504020204" pitchFamily="34" charset="0"/>
              </a:rPr>
              <a:t>İYS) ders içerikleri</a:t>
            </a:r>
          </a:p>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Çalışma olarak gönderme</a:t>
            </a:r>
          </a:p>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Ders listelerine ekleme</a:t>
            </a:r>
          </a:p>
          <a:p>
            <a:pPr marL="285750" lvl="0" indent="-285750" algn="l" defTabSz="914400" eaLnBrk="1" hangingPunct="1">
              <a:spcBef>
                <a:spcPct val="0"/>
              </a:spcBef>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Gruplarla paylaşma </a:t>
            </a:r>
          </a:p>
        </p:txBody>
      </p:sp>
      <p:grpSp>
        <p:nvGrpSpPr>
          <p:cNvPr id="14" name="5 Grup"/>
          <p:cNvGrpSpPr/>
          <p:nvPr/>
        </p:nvGrpSpPr>
        <p:grpSpPr>
          <a:xfrm>
            <a:off x="4496215" y="1823219"/>
            <a:ext cx="7236130" cy="5450956"/>
            <a:chOff x="3503712" y="155211"/>
            <a:chExt cx="8688288" cy="6288855"/>
          </a:xfrm>
        </p:grpSpPr>
        <p:pic>
          <p:nvPicPr>
            <p:cNvPr id="15" name="Picture 14"/>
            <p:cNvPicPr>
              <a:picLocks noChangeAspect="1"/>
            </p:cNvPicPr>
            <p:nvPr/>
          </p:nvPicPr>
          <p:blipFill>
            <a:blip r:embed="rId2"/>
            <a:stretch>
              <a:fillRect/>
            </a:stretch>
          </p:blipFill>
          <p:spPr>
            <a:xfrm>
              <a:off x="3503712" y="172771"/>
              <a:ext cx="8688288" cy="6271295"/>
            </a:xfrm>
            <a:prstGeom prst="rect">
              <a:avLst/>
            </a:prstGeom>
          </p:spPr>
        </p:pic>
        <p:pic>
          <p:nvPicPr>
            <p:cNvPr id="16" name="Resim 3"/>
            <p:cNvPicPr>
              <a:picLocks noChangeAspect="1"/>
            </p:cNvPicPr>
            <p:nvPr/>
          </p:nvPicPr>
          <p:blipFill>
            <a:blip r:embed="rId3"/>
            <a:stretch>
              <a:fillRect/>
            </a:stretch>
          </p:blipFill>
          <p:spPr>
            <a:xfrm>
              <a:off x="3503712" y="155211"/>
              <a:ext cx="8688288" cy="318939"/>
            </a:xfrm>
            <a:prstGeom prst="rect">
              <a:avLst/>
            </a:prstGeom>
          </p:spPr>
        </p:pic>
      </p:grpSp>
      <p:sp>
        <p:nvSpPr>
          <p:cNvPr id="7" name="Metin kutusu 6"/>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1" name="Metin kutusu 10"/>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Ürettiklerim</a:t>
            </a:r>
            <a:endParaRPr lang="tr-TR" dirty="0">
              <a:solidFill>
                <a:srgbClr val="7EC5CF"/>
              </a:solidFill>
            </a:endParaRPr>
          </a:p>
        </p:txBody>
      </p:sp>
    </p:spTree>
    <p:extLst>
      <p:ext uri="{BB962C8B-B14F-4D97-AF65-F5344CB8AC3E}">
        <p14:creationId xmlns:p14="http://schemas.microsoft.com/office/powerpoint/2010/main" val="637183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bwMode="auto">
          <a:xfrm>
            <a:off x="468314" y="2600855"/>
            <a:ext cx="4052837" cy="406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Hazır ders içeriklerinden </a:t>
            </a:r>
            <a:r>
              <a:rPr lang="tr-TR" altLang="en-US" sz="2000" dirty="0" smtClean="0">
                <a:latin typeface="Open Sans Light" panose="020B0306030504020204" pitchFamily="34" charset="0"/>
                <a:cs typeface="Open Sans Light" panose="020B0306030504020204" pitchFamily="34" charset="0"/>
              </a:rPr>
              <a:t>listeler</a:t>
            </a:r>
            <a:r>
              <a:rPr lang="en-US" altLang="en-US" sz="2000" dirty="0" smtClean="0">
                <a:latin typeface="Open Sans Light" panose="020B0306030504020204" pitchFamily="34" charset="0"/>
                <a:cs typeface="Open Sans Light" panose="020B0306030504020204" pitchFamily="34" charset="0"/>
              </a:rPr>
              <a:t> </a:t>
            </a:r>
            <a:r>
              <a:rPr lang="tr-TR" altLang="en-US" sz="2000" dirty="0" smtClean="0">
                <a:latin typeface="Open Sans Light" panose="020B0306030504020204" pitchFamily="34" charset="0"/>
                <a:cs typeface="Open Sans Light" panose="020B0306030504020204" pitchFamily="34" charset="0"/>
              </a:rPr>
              <a:t>oluşturma</a:t>
            </a:r>
            <a:endParaRPr lang="tr-TR" altLang="en-US" sz="2000" dirty="0">
              <a:latin typeface="Open Sans Light" panose="020B0306030504020204" pitchFamily="34" charset="0"/>
              <a:cs typeface="Open Sans Light" panose="020B0306030504020204" pitchFamily="34" charset="0"/>
            </a:endParaRPr>
          </a:p>
          <a:p>
            <a:pPr marL="285750" lvl="0" indent="-285750" algn="l" defTabSz="914400" eaLnBrk="1" hangingPunct="1">
              <a:spcBef>
                <a:spcPct val="0"/>
              </a:spcBef>
              <a:buFont typeface="Arial" panose="020B0604020202020204" pitchFamily="34" charset="0"/>
              <a:buChar char="•"/>
            </a:pPr>
            <a:endParaRPr lang="tr-TR" altLang="en-US" sz="2000" dirty="0">
              <a:latin typeface="Open Sans Light" panose="020B0306030504020204" pitchFamily="34" charset="0"/>
              <a:cs typeface="Open Sans Light" panose="020B0306030504020204" pitchFamily="34" charset="0"/>
            </a:endParaRPr>
          </a:p>
          <a:p>
            <a:pPr marL="285750" lvl="0" indent="-285750" algn="l" defTabSz="914400" eaLnBrk="1" hangingPunct="1">
              <a:spcBef>
                <a:spcPct val="0"/>
              </a:spcBef>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Kendi materyal ve </a:t>
            </a:r>
            <a:r>
              <a:rPr lang="tr-TR" altLang="en-US" sz="2000" dirty="0" smtClean="0">
                <a:latin typeface="Open Sans Light" panose="020B0306030504020204" pitchFamily="34" charset="0"/>
                <a:cs typeface="Open Sans Light" panose="020B0306030504020204" pitchFamily="34" charset="0"/>
              </a:rPr>
              <a:t>dosyalarından</a:t>
            </a:r>
            <a:r>
              <a:rPr lang="en-US" altLang="en-US" sz="2000" dirty="0" smtClean="0">
                <a:latin typeface="Open Sans Light" panose="020B0306030504020204" pitchFamily="34" charset="0"/>
                <a:cs typeface="Open Sans Light" panose="020B0306030504020204" pitchFamily="34" charset="0"/>
              </a:rPr>
              <a:t> </a:t>
            </a:r>
            <a:r>
              <a:rPr lang="tr-TR" altLang="en-US" sz="2000" dirty="0" smtClean="0">
                <a:latin typeface="Open Sans Light" panose="020B0306030504020204" pitchFamily="34" charset="0"/>
                <a:cs typeface="Open Sans Light" panose="020B0306030504020204" pitchFamily="34" charset="0"/>
              </a:rPr>
              <a:t>listeler </a:t>
            </a:r>
            <a:r>
              <a:rPr lang="tr-TR" altLang="en-US" sz="2000" dirty="0">
                <a:latin typeface="Open Sans Light" panose="020B0306030504020204" pitchFamily="34" charset="0"/>
                <a:cs typeface="Open Sans Light" panose="020B0306030504020204" pitchFamily="34" charset="0"/>
              </a:rPr>
              <a:t>oluşturma</a:t>
            </a:r>
          </a:p>
          <a:p>
            <a:pPr marL="285750" lvl="0" indent="-285750" algn="l" defTabSz="914400" eaLnBrk="1" hangingPunct="1">
              <a:spcBef>
                <a:spcPct val="0"/>
              </a:spcBef>
              <a:buFont typeface="Arial" panose="020B0604020202020204" pitchFamily="34" charset="0"/>
              <a:buChar char="•"/>
            </a:pPr>
            <a:endParaRPr lang="tr-TR" altLang="en-US" sz="2000" dirty="0">
              <a:latin typeface="Open Sans Light" panose="020B0306030504020204" pitchFamily="34" charset="0"/>
              <a:cs typeface="Open Sans Light" panose="020B0306030504020204" pitchFamily="34" charset="0"/>
            </a:endParaRPr>
          </a:p>
          <a:p>
            <a:pPr marL="285750" lvl="0" indent="-285750" algn="l" defTabSz="914400" eaLnBrk="1" hangingPunct="1">
              <a:spcBef>
                <a:spcPct val="0"/>
              </a:spcBef>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Oluşturulan listeleri çalışma olarak gönderme</a:t>
            </a:r>
          </a:p>
          <a:p>
            <a:pPr marL="285750" lvl="0" indent="-285750" algn="l" defTabSz="914400" eaLnBrk="1" hangingPunct="1">
              <a:spcBef>
                <a:spcPct val="0"/>
              </a:spcBef>
              <a:buFont typeface="Arial" panose="020B0604020202020204" pitchFamily="34" charset="0"/>
              <a:buChar char="•"/>
            </a:pPr>
            <a:endParaRPr lang="tr-TR" altLang="en-US" sz="2000" dirty="0">
              <a:latin typeface="Open Sans Light" panose="020B0306030504020204" pitchFamily="34" charset="0"/>
              <a:cs typeface="Open Sans Light" panose="020B0306030504020204" pitchFamily="34" charset="0"/>
            </a:endParaRPr>
          </a:p>
          <a:p>
            <a:pPr marL="285750" lvl="0" indent="-285750" algn="l" defTabSz="914400" eaLnBrk="1" hangingPunct="1">
              <a:spcBef>
                <a:spcPct val="0"/>
              </a:spcBef>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Gruplarla paylaşma</a:t>
            </a:r>
          </a:p>
        </p:txBody>
      </p:sp>
      <p:sp>
        <p:nvSpPr>
          <p:cNvPr id="9" name="Alt Başlık 2"/>
          <p:cNvSpPr txBox="1">
            <a:spLocks/>
          </p:cNvSpPr>
          <p:nvPr/>
        </p:nvSpPr>
        <p:spPr bwMode="auto">
          <a:xfrm>
            <a:off x="468314" y="1079652"/>
            <a:ext cx="4482828" cy="64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endParaRPr lang="tr-TR" altLang="en-US" sz="1600" dirty="0">
              <a:solidFill>
                <a:schemeClr val="bg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14" name="5 Grup"/>
          <p:cNvGrpSpPr/>
          <p:nvPr/>
        </p:nvGrpSpPr>
        <p:grpSpPr>
          <a:xfrm>
            <a:off x="4684857" y="1852709"/>
            <a:ext cx="6883029" cy="5232974"/>
            <a:chOff x="3599723" y="164638"/>
            <a:chExt cx="8422580" cy="6109185"/>
          </a:xfrm>
        </p:grpSpPr>
        <p:pic>
          <p:nvPicPr>
            <p:cNvPr id="15" name="Picture 14"/>
            <p:cNvPicPr>
              <a:picLocks noChangeAspect="1"/>
            </p:cNvPicPr>
            <p:nvPr/>
          </p:nvPicPr>
          <p:blipFill>
            <a:blip r:embed="rId2"/>
            <a:stretch>
              <a:fillRect/>
            </a:stretch>
          </p:blipFill>
          <p:spPr>
            <a:xfrm>
              <a:off x="3599723" y="172772"/>
              <a:ext cx="8422580" cy="6101051"/>
            </a:xfrm>
            <a:prstGeom prst="rect">
              <a:avLst/>
            </a:prstGeom>
          </p:spPr>
        </p:pic>
        <p:pic>
          <p:nvPicPr>
            <p:cNvPr id="16" name="Resim 3"/>
            <p:cNvPicPr>
              <a:picLocks noChangeAspect="1"/>
            </p:cNvPicPr>
            <p:nvPr/>
          </p:nvPicPr>
          <p:blipFill>
            <a:blip r:embed="rId3"/>
            <a:stretch>
              <a:fillRect/>
            </a:stretch>
          </p:blipFill>
          <p:spPr>
            <a:xfrm>
              <a:off x="3599723" y="164638"/>
              <a:ext cx="8422580" cy="362900"/>
            </a:xfrm>
            <a:prstGeom prst="rect">
              <a:avLst/>
            </a:prstGeom>
          </p:spPr>
        </p:pic>
      </p:grpSp>
      <p:sp>
        <p:nvSpPr>
          <p:cNvPr id="10" name="Metin kutusu 9"/>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2" name="Metin kutusu 11"/>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Ders Listelerim</a:t>
            </a:r>
            <a:endParaRPr lang="tr-TR" dirty="0">
              <a:solidFill>
                <a:srgbClr val="7EC5CF"/>
              </a:solidFill>
            </a:endParaRPr>
          </a:p>
        </p:txBody>
      </p:sp>
    </p:spTree>
    <p:extLst>
      <p:ext uri="{BB962C8B-B14F-4D97-AF65-F5344CB8AC3E}">
        <p14:creationId xmlns:p14="http://schemas.microsoft.com/office/powerpoint/2010/main" val="113907013"/>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Grup"/>
          <p:cNvGrpSpPr/>
          <p:nvPr/>
        </p:nvGrpSpPr>
        <p:grpSpPr>
          <a:xfrm>
            <a:off x="5524726" y="1776507"/>
            <a:ext cx="5523680" cy="3475830"/>
            <a:chOff x="3756224" y="117674"/>
            <a:chExt cx="8435777" cy="6125380"/>
          </a:xfrm>
        </p:grpSpPr>
        <p:pic>
          <p:nvPicPr>
            <p:cNvPr id="3" name="Picture 2"/>
            <p:cNvPicPr>
              <a:picLocks noChangeAspect="1"/>
            </p:cNvPicPr>
            <p:nvPr/>
          </p:nvPicPr>
          <p:blipFill>
            <a:blip r:embed="rId2"/>
            <a:stretch>
              <a:fillRect/>
            </a:stretch>
          </p:blipFill>
          <p:spPr>
            <a:xfrm>
              <a:off x="3756224" y="117674"/>
              <a:ext cx="8435776" cy="6125380"/>
            </a:xfrm>
            <a:prstGeom prst="rect">
              <a:avLst/>
            </a:prstGeom>
          </p:spPr>
        </p:pic>
        <p:pic>
          <p:nvPicPr>
            <p:cNvPr id="9" name="Resim 8"/>
            <p:cNvPicPr>
              <a:picLocks noChangeAspect="1"/>
            </p:cNvPicPr>
            <p:nvPr/>
          </p:nvPicPr>
          <p:blipFill>
            <a:blip r:embed="rId3"/>
            <a:stretch>
              <a:fillRect/>
            </a:stretch>
          </p:blipFill>
          <p:spPr>
            <a:xfrm>
              <a:off x="3756225" y="117674"/>
              <a:ext cx="8435776" cy="349904"/>
            </a:xfrm>
            <a:prstGeom prst="rect">
              <a:avLst/>
            </a:prstGeom>
          </p:spPr>
        </p:pic>
      </p:grpSp>
      <p:sp>
        <p:nvSpPr>
          <p:cNvPr id="13" name="Rectangle 2"/>
          <p:cNvSpPr/>
          <p:nvPr/>
        </p:nvSpPr>
        <p:spPr>
          <a:xfrm>
            <a:off x="6565852" y="2698150"/>
            <a:ext cx="2889823" cy="1144545"/>
          </a:xfrm>
          <a:prstGeom prst="rect">
            <a:avLst/>
          </a:prstGeom>
          <a:noFill/>
          <a:ln w="85725">
            <a:solidFill>
              <a:srgbClr val="FF0000"/>
            </a:solidFill>
          </a:ln>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tr-TR" sz="2400" b="1">
              <a:ln/>
              <a:solidFill>
                <a:schemeClr val="accent3"/>
              </a:solidFill>
            </a:endParaRPr>
          </a:p>
        </p:txBody>
      </p:sp>
      <p:grpSp>
        <p:nvGrpSpPr>
          <p:cNvPr id="15" name="14 Grup"/>
          <p:cNvGrpSpPr/>
          <p:nvPr/>
        </p:nvGrpSpPr>
        <p:grpSpPr>
          <a:xfrm>
            <a:off x="808900" y="4233379"/>
            <a:ext cx="4396180" cy="2933795"/>
            <a:chOff x="-94901" y="2893649"/>
            <a:chExt cx="5422816" cy="3930833"/>
          </a:xfrm>
          <a:effectLst>
            <a:outerShdw blurRad="63500" sx="102000" sy="102000" algn="ctr" rotWithShape="0">
              <a:schemeClr val="bg1">
                <a:alpha val="40000"/>
              </a:schemeClr>
            </a:outerShdw>
          </a:effectLst>
        </p:grpSpPr>
        <p:pic>
          <p:nvPicPr>
            <p:cNvPr id="8" name="Picture 7"/>
            <p:cNvPicPr>
              <a:picLocks noChangeAspect="1"/>
            </p:cNvPicPr>
            <p:nvPr/>
          </p:nvPicPr>
          <p:blipFill>
            <a:blip r:embed="rId4"/>
            <a:stretch>
              <a:fillRect/>
            </a:stretch>
          </p:blipFill>
          <p:spPr>
            <a:xfrm>
              <a:off x="-94900" y="2945913"/>
              <a:ext cx="5422815" cy="3878569"/>
            </a:xfrm>
            <a:prstGeom prst="rect">
              <a:avLst/>
            </a:prstGeom>
          </p:spPr>
        </p:pic>
        <p:pic>
          <p:nvPicPr>
            <p:cNvPr id="11" name="Resim 10"/>
            <p:cNvPicPr>
              <a:picLocks noChangeAspect="1"/>
            </p:cNvPicPr>
            <p:nvPr/>
          </p:nvPicPr>
          <p:blipFill>
            <a:blip r:embed="rId3"/>
            <a:stretch>
              <a:fillRect/>
            </a:stretch>
          </p:blipFill>
          <p:spPr>
            <a:xfrm>
              <a:off x="-94901" y="2893649"/>
              <a:ext cx="5422816" cy="224931"/>
            </a:xfrm>
            <a:prstGeom prst="rect">
              <a:avLst/>
            </a:prstGeom>
          </p:spPr>
        </p:pic>
      </p:grpSp>
      <p:cxnSp>
        <p:nvCxnSpPr>
          <p:cNvPr id="14" name="13 Düz Ok Bağlayıcısı"/>
          <p:cNvCxnSpPr/>
          <p:nvPr/>
        </p:nvCxnSpPr>
        <p:spPr>
          <a:xfrm flipH="1">
            <a:off x="4861124" y="3842695"/>
            <a:ext cx="1704728" cy="1050786"/>
          </a:xfrm>
          <a:prstGeom prst="straightConnector1">
            <a:avLst/>
          </a:prstGeom>
          <a:ln w="793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Alt Başlık 2"/>
          <p:cNvSpPr txBox="1">
            <a:spLocks/>
          </p:cNvSpPr>
          <p:nvPr/>
        </p:nvSpPr>
        <p:spPr bwMode="auto">
          <a:xfrm>
            <a:off x="586175" y="1507681"/>
            <a:ext cx="4191821" cy="469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ts val="0"/>
              </a:spcBef>
              <a:spcAft>
                <a:spcPts val="12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Öğrenciye </a:t>
            </a:r>
            <a:r>
              <a:rPr lang="tr-TR" altLang="en-US" sz="2000" dirty="0">
                <a:latin typeface="Open Sans Light" panose="020B0306030504020204" pitchFamily="34" charset="0"/>
                <a:cs typeface="Open Sans Light" panose="020B0306030504020204" pitchFamily="34" charset="0"/>
              </a:rPr>
              <a:t>çalışma </a:t>
            </a:r>
            <a:r>
              <a:rPr lang="tr-TR" altLang="en-US" sz="2000" dirty="0" smtClean="0">
                <a:latin typeface="Open Sans Light" panose="020B0306030504020204" pitchFamily="34" charset="0"/>
                <a:cs typeface="Open Sans Light" panose="020B0306030504020204" pitchFamily="34" charset="0"/>
              </a:rPr>
              <a:t>gönderme</a:t>
            </a:r>
            <a:endParaRPr lang="tr-TR" altLang="en-US" sz="2000" dirty="0">
              <a:latin typeface="Open Sans Light" panose="020B0306030504020204" pitchFamily="34" charset="0"/>
              <a:cs typeface="Open Sans Light" panose="020B0306030504020204" pitchFamily="34" charset="0"/>
            </a:endParaRPr>
          </a:p>
          <a:p>
            <a:pPr marL="285750" lvl="0" indent="-285750" algn="l" defTabSz="914400" eaLnBrk="1" hangingPunct="1">
              <a:spcBef>
                <a:spcPts val="0"/>
              </a:spcBef>
              <a:spcAft>
                <a:spcPts val="12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Çalışma </a:t>
            </a:r>
            <a:r>
              <a:rPr lang="tr-TR" altLang="en-US" sz="2000" dirty="0">
                <a:latin typeface="Open Sans Light" panose="020B0306030504020204" pitchFamily="34" charset="0"/>
                <a:cs typeface="Open Sans Light" panose="020B0306030504020204" pitchFamily="34" charset="0"/>
              </a:rPr>
              <a:t>gönderildiği anda </a:t>
            </a:r>
            <a:r>
              <a:rPr lang="tr-TR" altLang="en-US" sz="2000" dirty="0" smtClean="0">
                <a:latin typeface="Open Sans Light" panose="020B0306030504020204" pitchFamily="34" charset="0"/>
                <a:cs typeface="Open Sans Light" panose="020B0306030504020204" pitchFamily="34" charset="0"/>
              </a:rPr>
              <a:t>otomatik</a:t>
            </a:r>
            <a:r>
              <a:rPr lang="en-US" altLang="en-US" sz="2000" dirty="0" smtClean="0">
                <a:latin typeface="Open Sans Light" panose="020B0306030504020204" pitchFamily="34" charset="0"/>
                <a:cs typeface="Open Sans Light" panose="020B0306030504020204" pitchFamily="34" charset="0"/>
              </a:rPr>
              <a:t> </a:t>
            </a:r>
            <a:r>
              <a:rPr lang="tr-TR" altLang="en-US" sz="2000" dirty="0" smtClean="0">
                <a:latin typeface="Open Sans Light" panose="020B0306030504020204" pitchFamily="34" charset="0"/>
                <a:cs typeface="Open Sans Light" panose="020B0306030504020204" pitchFamily="34" charset="0"/>
              </a:rPr>
              <a:t>olarak </a:t>
            </a:r>
            <a:r>
              <a:rPr lang="tr-TR" altLang="en-US" sz="2000" dirty="0">
                <a:latin typeface="Open Sans Light" panose="020B0306030504020204" pitchFamily="34" charset="0"/>
                <a:cs typeface="Open Sans Light" panose="020B0306030504020204" pitchFamily="34" charset="0"/>
              </a:rPr>
              <a:t>öğrenciye </a:t>
            </a:r>
            <a:r>
              <a:rPr lang="tr-TR" altLang="en-US" sz="2000" dirty="0" smtClean="0">
                <a:latin typeface="Open Sans Light" panose="020B0306030504020204" pitchFamily="34" charset="0"/>
                <a:cs typeface="Open Sans Light" panose="020B0306030504020204" pitchFamily="34" charset="0"/>
              </a:rPr>
              <a:t>giden </a:t>
            </a:r>
            <a:r>
              <a:rPr lang="tr-TR" altLang="en-US" sz="2000" dirty="0">
                <a:latin typeface="Open Sans Light" panose="020B0306030504020204" pitchFamily="34" charset="0"/>
                <a:cs typeface="Open Sans Light" panose="020B0306030504020204" pitchFamily="34" charset="0"/>
              </a:rPr>
              <a:t>bir </a:t>
            </a:r>
            <a:r>
              <a:rPr lang="tr-TR" altLang="en-US" sz="2000" dirty="0" smtClean="0">
                <a:latin typeface="Open Sans Light" panose="020B0306030504020204" pitchFamily="34" charset="0"/>
                <a:cs typeface="Open Sans Light" panose="020B0306030504020204" pitchFamily="34" charset="0"/>
              </a:rPr>
              <a:t>ileti</a:t>
            </a:r>
            <a:endParaRPr lang="tr-TR" altLang="en-US" sz="2000" dirty="0">
              <a:latin typeface="Open Sans Light" panose="020B0306030504020204" pitchFamily="34" charset="0"/>
              <a:cs typeface="Open Sans Light" panose="020B0306030504020204" pitchFamily="34" charset="0"/>
            </a:endParaRPr>
          </a:p>
          <a:p>
            <a:pPr marL="285750" lvl="0" indent="-285750" algn="l" defTabSz="914400" eaLnBrk="1" hangingPunct="1">
              <a:spcBef>
                <a:spcPts val="0"/>
              </a:spcBef>
              <a:spcAft>
                <a:spcPts val="1200"/>
              </a:spcAft>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Çalışmanın takvime </a:t>
            </a:r>
            <a:r>
              <a:rPr lang="tr-TR" altLang="en-US" sz="2000" dirty="0" smtClean="0">
                <a:latin typeface="Open Sans Light" panose="020B0306030504020204" pitchFamily="34" charset="0"/>
                <a:cs typeface="Open Sans Light" panose="020B0306030504020204" pitchFamily="34" charset="0"/>
              </a:rPr>
              <a:t>düşmesi</a:t>
            </a:r>
            <a:endParaRPr lang="tr-TR" altLang="en-US" sz="2000" dirty="0">
              <a:latin typeface="Open Sans Light" panose="020B0306030504020204" pitchFamily="34" charset="0"/>
              <a:cs typeface="Open Sans Light" panose="020B0306030504020204" pitchFamily="34" charset="0"/>
            </a:endParaRPr>
          </a:p>
          <a:p>
            <a:pPr marL="285750" lvl="0" indent="-285750" algn="l" defTabSz="914400" eaLnBrk="1" hangingPunct="1">
              <a:spcBef>
                <a:spcPts val="0"/>
              </a:spcBef>
              <a:spcAft>
                <a:spcPts val="12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Bildirim </a:t>
            </a:r>
            <a:r>
              <a:rPr lang="tr-TR" altLang="en-US" sz="2000" dirty="0">
                <a:latin typeface="Open Sans Light" panose="020B0306030504020204" pitchFamily="34" charset="0"/>
                <a:cs typeface="Open Sans Light" panose="020B0306030504020204" pitchFamily="34" charset="0"/>
              </a:rPr>
              <a:t>olarak gelmesi</a:t>
            </a:r>
          </a:p>
        </p:txBody>
      </p:sp>
      <p:sp>
        <p:nvSpPr>
          <p:cNvPr id="2" name="Dikdörtgen 1"/>
          <p:cNvSpPr/>
          <p:nvPr/>
        </p:nvSpPr>
        <p:spPr>
          <a:xfrm>
            <a:off x="5303401" y="5170219"/>
            <a:ext cx="6888599" cy="1477328"/>
          </a:xfrm>
          <a:prstGeom prst="rect">
            <a:avLst/>
          </a:prstGeom>
        </p:spPr>
        <p:txBody>
          <a:bodyPr wrap="square">
            <a:spAutoFit/>
          </a:bodyPr>
          <a:lstStyle/>
          <a:p>
            <a:pPr marL="285750" lvl="0" indent="-285750" defTabSz="914400">
              <a:spcBef>
                <a:spcPct val="0"/>
              </a:spcBef>
              <a:buFont typeface="Arial" panose="020B0604020202020204" pitchFamily="34" charset="0"/>
              <a:buChar char="•"/>
            </a:pPr>
            <a:r>
              <a:rPr lang="tr-TR" altLang="en-US" dirty="0">
                <a:latin typeface="Open Sans Light" panose="020B0306030504020204" pitchFamily="34" charset="0"/>
                <a:cs typeface="Open Sans Light" panose="020B0306030504020204" pitchFamily="34" charset="0"/>
              </a:rPr>
              <a:t>Öğrencilere gönderilen biten, devam eden ve başlamayan çalışmalara  erişim</a:t>
            </a:r>
          </a:p>
          <a:p>
            <a:pPr marL="285750" lvl="0" indent="-285750" defTabSz="914400">
              <a:spcBef>
                <a:spcPct val="0"/>
              </a:spcBef>
              <a:buFont typeface="Arial" panose="020B0604020202020204" pitchFamily="34" charset="0"/>
              <a:buChar char="•"/>
            </a:pPr>
            <a:endParaRPr lang="tr-TR" altLang="en-US" dirty="0">
              <a:latin typeface="Open Sans Light" panose="020B0306030504020204" pitchFamily="34" charset="0"/>
              <a:cs typeface="Open Sans Light" panose="020B0306030504020204" pitchFamily="34" charset="0"/>
            </a:endParaRPr>
          </a:p>
          <a:p>
            <a:pPr marL="285750" lvl="0" indent="-285750" defTabSz="914400">
              <a:spcBef>
                <a:spcPct val="0"/>
              </a:spcBef>
              <a:buFont typeface="Arial" panose="020B0604020202020204" pitchFamily="34" charset="0"/>
              <a:buChar char="•"/>
            </a:pPr>
            <a:r>
              <a:rPr lang="tr-TR" altLang="en-US" dirty="0">
                <a:latin typeface="Open Sans Light" panose="020B0306030504020204" pitchFamily="34" charset="0"/>
                <a:cs typeface="Open Sans Light" panose="020B0306030504020204" pitchFamily="34" charset="0"/>
              </a:rPr>
              <a:t>Çalışma takibi</a:t>
            </a:r>
          </a:p>
          <a:p>
            <a:pPr marL="285750" lvl="0" indent="-285750" defTabSz="914400">
              <a:spcBef>
                <a:spcPct val="0"/>
              </a:spcBef>
              <a:buFont typeface="Arial" panose="020B0604020202020204" pitchFamily="34" charset="0"/>
              <a:buChar char="•"/>
            </a:pPr>
            <a:endParaRPr lang="tr-TR" altLang="en-US" dirty="0">
              <a:latin typeface="Open Sans Light" panose="020B0306030504020204" pitchFamily="34" charset="0"/>
              <a:cs typeface="Open Sans Light" panose="020B0306030504020204" pitchFamily="34" charset="0"/>
            </a:endParaRPr>
          </a:p>
          <a:p>
            <a:pPr marL="285750" lvl="0" indent="-285750" defTabSz="914400">
              <a:spcBef>
                <a:spcPct val="0"/>
              </a:spcBef>
              <a:buFont typeface="Arial" panose="020B0604020202020204" pitchFamily="34" charset="0"/>
              <a:buChar char="•"/>
            </a:pPr>
            <a:r>
              <a:rPr lang="tr-TR" altLang="en-US" dirty="0">
                <a:latin typeface="Open Sans Light" panose="020B0306030504020204" pitchFamily="34" charset="0"/>
                <a:cs typeface="Open Sans Light" panose="020B0306030504020204" pitchFamily="34" charset="0"/>
              </a:rPr>
              <a:t>Öğrencilere «çalışmayı hatırlat» bildirimi gönderme</a:t>
            </a:r>
          </a:p>
        </p:txBody>
      </p:sp>
      <p:sp>
        <p:nvSpPr>
          <p:cNvPr id="16" name="Metin kutusu 15"/>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9" name="Resi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20" name="Metin kutusu 19"/>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Çalışma Gönderme</a:t>
            </a:r>
            <a:endParaRPr lang="tr-TR" dirty="0">
              <a:solidFill>
                <a:srgbClr val="7EC5CF"/>
              </a:solidFill>
            </a:endParaRPr>
          </a:p>
        </p:txBody>
      </p:sp>
    </p:spTree>
    <p:extLst>
      <p:ext uri="{BB962C8B-B14F-4D97-AF65-F5344CB8AC3E}">
        <p14:creationId xmlns:p14="http://schemas.microsoft.com/office/powerpoint/2010/main" val="3083467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
          <p:cNvGrpSpPr/>
          <p:nvPr/>
        </p:nvGrpSpPr>
        <p:grpSpPr>
          <a:xfrm>
            <a:off x="4112102" y="1877775"/>
            <a:ext cx="8190391" cy="5940173"/>
            <a:chOff x="3503713" y="117674"/>
            <a:chExt cx="8537127" cy="6191647"/>
          </a:xfrm>
        </p:grpSpPr>
        <p:pic>
          <p:nvPicPr>
            <p:cNvPr id="5" name="Picture 4"/>
            <p:cNvPicPr>
              <a:picLocks noChangeAspect="1"/>
            </p:cNvPicPr>
            <p:nvPr/>
          </p:nvPicPr>
          <p:blipFill>
            <a:blip r:embed="rId2"/>
            <a:stretch>
              <a:fillRect/>
            </a:stretch>
          </p:blipFill>
          <p:spPr>
            <a:xfrm>
              <a:off x="3503713" y="152317"/>
              <a:ext cx="8527513" cy="6157004"/>
            </a:xfrm>
            <a:prstGeom prst="rect">
              <a:avLst/>
            </a:prstGeom>
          </p:spPr>
        </p:pic>
        <p:pic>
          <p:nvPicPr>
            <p:cNvPr id="4" name="Resim 3"/>
            <p:cNvPicPr>
              <a:picLocks noChangeAspect="1"/>
            </p:cNvPicPr>
            <p:nvPr/>
          </p:nvPicPr>
          <p:blipFill>
            <a:blip r:embed="rId3"/>
            <a:stretch>
              <a:fillRect/>
            </a:stretch>
          </p:blipFill>
          <p:spPr>
            <a:xfrm>
              <a:off x="3503713" y="117674"/>
              <a:ext cx="8537127" cy="354108"/>
            </a:xfrm>
            <a:prstGeom prst="rect">
              <a:avLst/>
            </a:prstGeom>
          </p:spPr>
        </p:pic>
      </p:grpSp>
      <p:sp>
        <p:nvSpPr>
          <p:cNvPr id="8" name="Alt Başlık 2"/>
          <p:cNvSpPr txBox="1">
            <a:spLocks/>
          </p:cNvSpPr>
          <p:nvPr/>
        </p:nvSpPr>
        <p:spPr bwMode="auto">
          <a:xfrm>
            <a:off x="334436" y="1692347"/>
            <a:ext cx="3202934" cy="406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spcAft>
                <a:spcPts val="600"/>
              </a:spcAft>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Derse girilen şubeleri ekleme</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Zümre ve öğretmen grupları</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Çalışma, etüt, proje grupları</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a:latin typeface="Open Sans Light" panose="020B0306030504020204" pitchFamily="34" charset="0"/>
                <a:cs typeface="Open Sans Light" panose="020B0306030504020204" pitchFamily="34" charset="0"/>
              </a:rPr>
              <a:t>Takip edilen gruplar</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Grup bulma/keşfetme</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Her </a:t>
            </a:r>
            <a:r>
              <a:rPr lang="tr-TR" altLang="en-US" sz="2000" dirty="0">
                <a:latin typeface="Open Sans Light" panose="020B0306030504020204" pitchFamily="34" charset="0"/>
                <a:cs typeface="Open Sans Light" panose="020B0306030504020204" pitchFamily="34" charset="0"/>
              </a:rPr>
              <a:t>gruba özel </a:t>
            </a:r>
            <a:r>
              <a:rPr lang="tr-TR" altLang="en-US" sz="2000" dirty="0" smtClean="0">
                <a:latin typeface="Open Sans Light" panose="020B0306030504020204" pitchFamily="34" charset="0"/>
                <a:cs typeface="Open Sans Light" panose="020B0306030504020204" pitchFamily="34" charset="0"/>
              </a:rPr>
              <a:t>sayfa</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Grup yönetimi</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Üye yönetimi</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Gruba </a:t>
            </a:r>
            <a:r>
              <a:rPr lang="tr-TR" altLang="en-US" sz="2000" dirty="0">
                <a:latin typeface="Open Sans Light" panose="020B0306030504020204" pitchFamily="34" charset="0"/>
                <a:cs typeface="Open Sans Light" panose="020B0306030504020204" pitchFamily="34" charset="0"/>
              </a:rPr>
              <a:t>özel </a:t>
            </a:r>
            <a:r>
              <a:rPr lang="tr-TR" altLang="en-US" sz="2000" dirty="0" smtClean="0">
                <a:latin typeface="Open Sans Light" panose="020B0306030504020204" pitchFamily="34" charset="0"/>
                <a:cs typeface="Open Sans Light" panose="020B0306030504020204" pitchFamily="34" charset="0"/>
              </a:rPr>
              <a:t>paylaşımlar</a:t>
            </a:r>
          </a:p>
          <a:p>
            <a:pPr marL="285750" lvl="0" indent="-285750" algn="l" defTabSz="914400" eaLnBrk="1" hangingPunct="1">
              <a:spcBef>
                <a:spcPct val="0"/>
              </a:spcBef>
              <a:spcAft>
                <a:spcPts val="600"/>
              </a:spcAft>
              <a:buFont typeface="Arial" panose="020B0604020202020204" pitchFamily="34" charset="0"/>
              <a:buChar char="•"/>
            </a:pPr>
            <a:r>
              <a:rPr lang="tr-TR" altLang="en-US" sz="2000" dirty="0" smtClean="0">
                <a:latin typeface="Open Sans Light" panose="020B0306030504020204" pitchFamily="34" charset="0"/>
                <a:cs typeface="Open Sans Light" panose="020B0306030504020204" pitchFamily="34" charset="0"/>
              </a:rPr>
              <a:t>Grup </a:t>
            </a:r>
            <a:r>
              <a:rPr lang="tr-TR" altLang="en-US" sz="2000" dirty="0">
                <a:latin typeface="Open Sans Light" panose="020B0306030504020204" pitchFamily="34" charset="0"/>
                <a:cs typeface="Open Sans Light" panose="020B0306030504020204" pitchFamily="34" charset="0"/>
              </a:rPr>
              <a:t>içi iletişim ve işbirliği</a:t>
            </a:r>
          </a:p>
          <a:p>
            <a:pPr marL="285750" lvl="0" indent="-285750" algn="l" defTabSz="914400" eaLnBrk="1" hangingPunct="1">
              <a:spcBef>
                <a:spcPct val="0"/>
              </a:spcBef>
              <a:spcAft>
                <a:spcPts val="600"/>
              </a:spcAft>
              <a:buFont typeface="Arial" panose="020B0604020202020204" pitchFamily="34" charset="0"/>
              <a:buChar char="•"/>
            </a:pPr>
            <a:endParaRPr lang="tr-TR" altLang="en-US" sz="2000" dirty="0">
              <a:latin typeface="Open Sans Light" panose="020B0306030504020204" pitchFamily="34" charset="0"/>
              <a:cs typeface="Open Sans Light" panose="020B0306030504020204" pitchFamily="34" charset="0"/>
            </a:endParaRPr>
          </a:p>
        </p:txBody>
      </p:sp>
      <p:sp>
        <p:nvSpPr>
          <p:cNvPr id="10" name="Metin kutusu 9"/>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2" name="Metin kutusu 11"/>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Sınıflar ve Gruplar</a:t>
            </a:r>
            <a:endParaRPr lang="tr-TR" b="1" dirty="0">
              <a:solidFill>
                <a:srgbClr val="7EC5CF"/>
              </a:solidFill>
            </a:endParaRPr>
          </a:p>
        </p:txBody>
      </p:sp>
    </p:spTree>
    <p:extLst>
      <p:ext uri="{BB962C8B-B14F-4D97-AF65-F5344CB8AC3E}">
        <p14:creationId xmlns:p14="http://schemas.microsoft.com/office/powerpoint/2010/main" val="4075350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txBox="1">
            <a:spLocks/>
          </p:cNvSpPr>
          <p:nvPr/>
        </p:nvSpPr>
        <p:spPr bwMode="auto">
          <a:xfrm>
            <a:off x="1106941" y="3152048"/>
            <a:ext cx="2825729" cy="406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Doküman ekleme</a:t>
            </a:r>
          </a:p>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Paylaşma</a:t>
            </a:r>
          </a:p>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Çalışma olarak gönderme</a:t>
            </a:r>
          </a:p>
        </p:txBody>
      </p:sp>
      <p:grpSp>
        <p:nvGrpSpPr>
          <p:cNvPr id="15" name="5 Grup"/>
          <p:cNvGrpSpPr/>
          <p:nvPr/>
        </p:nvGrpSpPr>
        <p:grpSpPr>
          <a:xfrm>
            <a:off x="4517161" y="2077012"/>
            <a:ext cx="8166648" cy="5861693"/>
            <a:chOff x="3509619" y="117672"/>
            <a:chExt cx="8682381" cy="6231865"/>
          </a:xfrm>
        </p:grpSpPr>
        <p:pic>
          <p:nvPicPr>
            <p:cNvPr id="16" name="Picture 15"/>
            <p:cNvPicPr>
              <a:picLocks noChangeAspect="1"/>
            </p:cNvPicPr>
            <p:nvPr/>
          </p:nvPicPr>
          <p:blipFill>
            <a:blip r:embed="rId2"/>
            <a:stretch>
              <a:fillRect/>
            </a:stretch>
          </p:blipFill>
          <p:spPr>
            <a:xfrm>
              <a:off x="3509619" y="117673"/>
              <a:ext cx="8682381" cy="6231864"/>
            </a:xfrm>
            <a:prstGeom prst="rect">
              <a:avLst/>
            </a:prstGeom>
          </p:spPr>
        </p:pic>
        <p:pic>
          <p:nvPicPr>
            <p:cNvPr id="17" name="Resim 3"/>
            <p:cNvPicPr>
              <a:picLocks noChangeAspect="1"/>
            </p:cNvPicPr>
            <p:nvPr/>
          </p:nvPicPr>
          <p:blipFill>
            <a:blip r:embed="rId3"/>
            <a:stretch>
              <a:fillRect/>
            </a:stretch>
          </p:blipFill>
          <p:spPr>
            <a:xfrm>
              <a:off x="3509619" y="117672"/>
              <a:ext cx="8682381" cy="354108"/>
            </a:xfrm>
            <a:prstGeom prst="rect">
              <a:avLst/>
            </a:prstGeom>
          </p:spPr>
        </p:pic>
      </p:grpSp>
      <p:sp>
        <p:nvSpPr>
          <p:cNvPr id="9" name="Metin kutusu 8"/>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1" name="Metin kutusu 10"/>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Kişisel Dosyalarım</a:t>
            </a:r>
            <a:endParaRPr lang="tr-TR" b="1" dirty="0">
              <a:solidFill>
                <a:srgbClr val="7EC5CF"/>
              </a:solidFill>
            </a:endParaRPr>
          </a:p>
        </p:txBody>
      </p:sp>
    </p:spTree>
    <p:extLst>
      <p:ext uri="{BB962C8B-B14F-4D97-AF65-F5344CB8AC3E}">
        <p14:creationId xmlns:p14="http://schemas.microsoft.com/office/powerpoint/2010/main" val="3788803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
          <p:cNvGrpSpPr/>
          <p:nvPr/>
        </p:nvGrpSpPr>
        <p:grpSpPr>
          <a:xfrm>
            <a:off x="4684728" y="1959429"/>
            <a:ext cx="7352417" cy="5101549"/>
            <a:chOff x="3695735" y="65988"/>
            <a:chExt cx="8496267" cy="6367081"/>
          </a:xfrm>
        </p:grpSpPr>
        <p:pic>
          <p:nvPicPr>
            <p:cNvPr id="2" name="Picture 1"/>
            <p:cNvPicPr>
              <a:picLocks noChangeAspect="1"/>
            </p:cNvPicPr>
            <p:nvPr/>
          </p:nvPicPr>
          <p:blipFill>
            <a:blip r:embed="rId2"/>
            <a:stretch>
              <a:fillRect/>
            </a:stretch>
          </p:blipFill>
          <p:spPr>
            <a:xfrm>
              <a:off x="3695735" y="65988"/>
              <a:ext cx="8496267" cy="6367081"/>
            </a:xfrm>
            <a:prstGeom prst="rect">
              <a:avLst/>
            </a:prstGeom>
          </p:spPr>
        </p:pic>
        <p:pic>
          <p:nvPicPr>
            <p:cNvPr id="4" name="Resim 3"/>
            <p:cNvPicPr>
              <a:picLocks noChangeAspect="1"/>
            </p:cNvPicPr>
            <p:nvPr/>
          </p:nvPicPr>
          <p:blipFill>
            <a:blip r:embed="rId3"/>
            <a:stretch>
              <a:fillRect/>
            </a:stretch>
          </p:blipFill>
          <p:spPr>
            <a:xfrm>
              <a:off x="3695735" y="75416"/>
              <a:ext cx="8496267" cy="367645"/>
            </a:xfrm>
            <a:prstGeom prst="rect">
              <a:avLst/>
            </a:prstGeom>
          </p:spPr>
        </p:pic>
      </p:grpSp>
      <p:sp>
        <p:nvSpPr>
          <p:cNvPr id="7" name="Alt Başlık 2"/>
          <p:cNvSpPr txBox="1">
            <a:spLocks/>
          </p:cNvSpPr>
          <p:nvPr/>
        </p:nvSpPr>
        <p:spPr bwMode="auto">
          <a:xfrm>
            <a:off x="468314" y="1729648"/>
            <a:ext cx="3216582" cy="406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Ders materyali ekleme</a:t>
            </a:r>
          </a:p>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İnteraktif etkinlik ve </a:t>
            </a:r>
            <a:r>
              <a:rPr lang="tr-TR" altLang="en-US" sz="2400" dirty="0" smtClean="0">
                <a:latin typeface="Open Sans Light" panose="020B0306030504020204" pitchFamily="34" charset="0"/>
                <a:cs typeface="Open Sans Light" panose="020B0306030504020204" pitchFamily="34" charset="0"/>
              </a:rPr>
              <a:t>konu</a:t>
            </a:r>
            <a:r>
              <a:rPr lang="en-US" altLang="en-US" sz="2400" dirty="0" smtClean="0">
                <a:latin typeface="Open Sans Light" panose="020B0306030504020204" pitchFamily="34" charset="0"/>
                <a:cs typeface="Open Sans Light" panose="020B0306030504020204" pitchFamily="34" charset="0"/>
              </a:rPr>
              <a:t> </a:t>
            </a:r>
            <a:r>
              <a:rPr lang="tr-TR" altLang="en-US" sz="2400" dirty="0" smtClean="0">
                <a:latin typeface="Open Sans Light" panose="020B0306030504020204" pitchFamily="34" charset="0"/>
                <a:cs typeface="Open Sans Light" panose="020B0306030504020204" pitchFamily="34" charset="0"/>
              </a:rPr>
              <a:t>anlatımı </a:t>
            </a:r>
            <a:r>
              <a:rPr lang="tr-TR" altLang="en-US" sz="2400" dirty="0">
                <a:latin typeface="Open Sans Light" panose="020B0306030504020204" pitchFamily="34" charset="0"/>
                <a:cs typeface="Open Sans Light" panose="020B0306030504020204" pitchFamily="34" charset="0"/>
              </a:rPr>
              <a:t>ekleme</a:t>
            </a:r>
          </a:p>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Öğrenme adımları oluşturma</a:t>
            </a:r>
          </a:p>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Ders akışları oluşturma</a:t>
            </a:r>
          </a:p>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Farklı türde sorular oluşturma</a:t>
            </a:r>
          </a:p>
          <a:p>
            <a:pPr marL="285750" lvl="0" indent="-285750" algn="l" defTabSz="914400" eaLnBrk="1" hangingPunct="1">
              <a:spcBef>
                <a:spcPct val="0"/>
              </a:spcBef>
              <a:spcAft>
                <a:spcPts val="600"/>
              </a:spcAft>
              <a:buFont typeface="Arial" panose="020B0604020202020204" pitchFamily="34" charset="0"/>
              <a:buChar char="•"/>
            </a:pPr>
            <a:r>
              <a:rPr lang="tr-TR" altLang="en-US" sz="2400" dirty="0">
                <a:latin typeface="Open Sans Light" panose="020B0306030504020204" pitchFamily="34" charset="0"/>
                <a:cs typeface="Open Sans Light" panose="020B0306030504020204" pitchFamily="34" charset="0"/>
              </a:rPr>
              <a:t>Sınav oluşturma</a:t>
            </a:r>
          </a:p>
        </p:txBody>
      </p:sp>
      <p:sp>
        <p:nvSpPr>
          <p:cNvPr id="9" name="Metin kutusu 8"/>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1" name="Metin kutusu 10"/>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İçerik Üretim Sistemi</a:t>
            </a:r>
            <a:endParaRPr lang="tr-TR" dirty="0">
              <a:solidFill>
                <a:srgbClr val="7EC5CF"/>
              </a:solidFill>
            </a:endParaRPr>
          </a:p>
        </p:txBody>
      </p:sp>
    </p:spTree>
    <p:extLst>
      <p:ext uri="{BB962C8B-B14F-4D97-AF65-F5344CB8AC3E}">
        <p14:creationId xmlns:p14="http://schemas.microsoft.com/office/powerpoint/2010/main" val="561522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5" name="Metin kutusu 4"/>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FATİH Projesi Bileşenleri</a:t>
            </a:r>
            <a:endParaRPr lang="tr-TR" dirty="0">
              <a:solidFill>
                <a:srgbClr val="7EC5CF"/>
              </a:solidFill>
            </a:endParaRPr>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6182" y="1719402"/>
            <a:ext cx="5324435" cy="4852800"/>
          </a:xfrm>
          <a:prstGeom prst="rect">
            <a:avLst/>
          </a:prstGeom>
        </p:spPr>
      </p:pic>
      <p:sp>
        <p:nvSpPr>
          <p:cNvPr id="8" name="Rectangle 2"/>
          <p:cNvSpPr/>
          <p:nvPr/>
        </p:nvSpPr>
        <p:spPr>
          <a:xfrm>
            <a:off x="6618668" y="1396236"/>
            <a:ext cx="2906180" cy="584775"/>
          </a:xfrm>
          <a:prstGeom prst="rect">
            <a:avLst/>
          </a:prstGeom>
        </p:spPr>
        <p:txBody>
          <a:bodyPr wrap="none">
            <a:spAutoFit/>
          </a:bodyPr>
          <a:lstStyle/>
          <a:p>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Donanım</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ve</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Yazılım</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Altyapısının</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Tamamlanması</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Rectangle 4"/>
          <p:cNvSpPr/>
          <p:nvPr/>
        </p:nvSpPr>
        <p:spPr>
          <a:xfrm>
            <a:off x="8689077" y="3984219"/>
            <a:ext cx="1923925" cy="584775"/>
          </a:xfrm>
          <a:prstGeom prst="rect">
            <a:avLst/>
          </a:prstGeom>
        </p:spPr>
        <p:txBody>
          <a:bodyPr wrap="none">
            <a:spAutoFit/>
          </a:bodyPr>
          <a:lstStyle/>
          <a:p>
            <a:r>
              <a:rPr lang="tr-TR"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e</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İçeriğin</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S</a:t>
            </a:r>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ağlanması</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ve</a:t>
            </a:r>
            <a:r>
              <a:rPr 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Yönetilmesi</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Rectangle 5"/>
          <p:cNvSpPr/>
          <p:nvPr/>
        </p:nvSpPr>
        <p:spPr>
          <a:xfrm>
            <a:off x="1970873" y="2686962"/>
            <a:ext cx="1834156" cy="584775"/>
          </a:xfrm>
          <a:prstGeom prst="rect">
            <a:avLst/>
          </a:prstGeom>
        </p:spPr>
        <p:txBody>
          <a:bodyPr wrap="none">
            <a:spAutoFit/>
          </a:bodyPr>
          <a:lstStyle/>
          <a:p>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Öğretmenlerin</a:t>
            </a:r>
            <a:endPar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Hizmetiçi</a:t>
            </a:r>
            <a:r>
              <a:rPr 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Eğitimi</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Rectangle 6"/>
          <p:cNvSpPr/>
          <p:nvPr/>
        </p:nvSpPr>
        <p:spPr>
          <a:xfrm>
            <a:off x="1499077" y="5573047"/>
            <a:ext cx="2777748" cy="830997"/>
          </a:xfrm>
          <a:prstGeom prst="rect">
            <a:avLst/>
          </a:prstGeom>
        </p:spPr>
        <p:txBody>
          <a:bodyPr wrap="none">
            <a:spAutoFit/>
          </a:bodyPr>
          <a:lstStyle/>
          <a:p>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BT’nin</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Bilinçli</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Güvenli</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Yönetilebilir</a:t>
            </a:r>
            <a:r>
              <a:rPr 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ve</a:t>
            </a:r>
            <a:r>
              <a:rPr 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Ölçülebilir</a:t>
            </a:r>
            <a:r>
              <a:rPr 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Kullanımının</a:t>
            </a:r>
            <a:r>
              <a:rPr 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Sağlanması</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Rectangle 7"/>
          <p:cNvSpPr/>
          <p:nvPr/>
        </p:nvSpPr>
        <p:spPr>
          <a:xfrm>
            <a:off x="8350824" y="5573048"/>
            <a:ext cx="2478884" cy="830997"/>
          </a:xfrm>
          <a:prstGeom prst="rect">
            <a:avLst/>
          </a:prstGeom>
        </p:spPr>
        <p:txBody>
          <a:bodyPr wrap="none">
            <a:spAutoFit/>
          </a:bodyPr>
          <a:lstStyle/>
          <a:p>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Öğretim</a:t>
            </a:r>
            <a:r>
              <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alt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Programlarına</a:t>
            </a:r>
            <a:endParaRPr lang="en-US" alt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Uygun</a:t>
            </a:r>
            <a:r>
              <a:rPr 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BT </a:t>
            </a:r>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Kullanımının</a:t>
            </a:r>
            <a:r>
              <a:rPr lang="en-US" sz="1600" dirty="0"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 </a:t>
            </a:r>
          </a:p>
          <a:p>
            <a:r>
              <a:rPr lang="en-US" sz="1600" dirty="0" err="1" smtClean="0">
                <a:solidFill>
                  <a:srgbClr val="38363B"/>
                </a:solidFill>
                <a:latin typeface="Open Sans Semibold" panose="020B0706030804020204" pitchFamily="34" charset="0"/>
                <a:ea typeface="Open Sans Semibold" panose="020B0706030804020204" pitchFamily="34" charset="0"/>
                <a:cs typeface="Open Sans Semibold" panose="020B0706030804020204" pitchFamily="34" charset="0"/>
              </a:rPr>
              <a:t>Sağlanması</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3715823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6"/>
          <p:cNvGrpSpPr/>
          <p:nvPr/>
        </p:nvGrpSpPr>
        <p:grpSpPr>
          <a:xfrm>
            <a:off x="2829769" y="1551903"/>
            <a:ext cx="5826187" cy="5184124"/>
            <a:chOff x="-166346" y="1463783"/>
            <a:chExt cx="4819261" cy="4165160"/>
          </a:xfrm>
        </p:grpSpPr>
        <p:sp>
          <p:nvSpPr>
            <p:cNvPr id="23" name="TextBox 27"/>
            <p:cNvSpPr txBox="1"/>
            <p:nvPr/>
          </p:nvSpPr>
          <p:spPr>
            <a:xfrm>
              <a:off x="1731072" y="1463783"/>
              <a:ext cx="2819400" cy="296738"/>
            </a:xfrm>
            <a:prstGeom prst="rect">
              <a:avLst/>
            </a:prstGeom>
            <a:noFill/>
          </p:spPr>
          <p:txBody>
            <a:bodyPr wrap="square" rtlCol="0">
              <a:spAutoFit/>
            </a:bodyPr>
            <a:lstStyle/>
            <a:p>
              <a:pPr algn="r"/>
              <a:r>
                <a:rPr lang="tr-TR" dirty="0" smtClean="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Öğretmen Tableti</a:t>
              </a:r>
              <a:endParaRPr lang="tr-TR"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4" name="Group 28"/>
            <p:cNvGrpSpPr/>
            <p:nvPr/>
          </p:nvGrpSpPr>
          <p:grpSpPr>
            <a:xfrm>
              <a:off x="348778" y="1820208"/>
              <a:ext cx="4304137" cy="2820597"/>
              <a:chOff x="630691" y="990600"/>
              <a:chExt cx="6627884" cy="4343400"/>
            </a:xfrm>
          </p:grpSpPr>
          <p:grpSp>
            <p:nvGrpSpPr>
              <p:cNvPr id="37" name="Group 31"/>
              <p:cNvGrpSpPr/>
              <p:nvPr/>
            </p:nvGrpSpPr>
            <p:grpSpPr>
              <a:xfrm>
                <a:off x="630691" y="990600"/>
                <a:ext cx="6627884" cy="4343400"/>
                <a:chOff x="255586" y="936438"/>
                <a:chExt cx="8023228" cy="5257800"/>
              </a:xfrm>
            </p:grpSpPr>
            <p:pic>
              <p:nvPicPr>
                <p:cNvPr id="39" name="Picture 2"/>
                <p:cNvPicPr>
                  <a:picLocks noChangeAspect="1" noChangeArrowheads="1"/>
                </p:cNvPicPr>
                <p:nvPr/>
              </p:nvPicPr>
              <p:blipFill>
                <a:blip r:embed="rId3"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255586" y="936438"/>
                  <a:ext cx="8023228"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descr="C:\Users\burcu_celikkaya\Desktop\tablet görüntüleri\öğrenci\Screenshot_2015-04-21-11-02-43.png"/>
                <p:cNvPicPr>
                  <a:picLocks noChangeAspect="1" noChangeArrowheads="1"/>
                </p:cNvPicPr>
                <p:nvPr/>
              </p:nvPicPr>
              <p:blipFill>
                <a:blip r:embed="rId4"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466090" y="1249362"/>
                  <a:ext cx="7602220" cy="4751388"/>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2" descr="C:\Users\burcu_celikkaya\AppData\Local\Microsoft\Windows\INetCache\Content.Word\Screenshot_2015-04-10-11-33-34.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750" y="1224000"/>
                <a:ext cx="6270850" cy="3932498"/>
              </a:xfrm>
              <a:prstGeom prst="rect">
                <a:avLst/>
              </a:prstGeom>
              <a:ln>
                <a:noFill/>
              </a:ln>
              <a:effectLst>
                <a:outerShdw blurRad="292100" dist="139700" dir="2700000" algn="tl" rotWithShape="0">
                  <a:srgbClr val="333333">
                    <a:alpha val="65000"/>
                  </a:srgbClr>
                </a:outerShdw>
              </a:effectLst>
            </p:spPr>
          </p:pic>
        </p:grpSp>
        <p:pic>
          <p:nvPicPr>
            <p:cNvPr id="25" name="Picture 3" descr="Screenshot_2015-04-10-11-42-3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67" r="55615" b="13467"/>
            <a:stretch/>
          </p:blipFill>
          <p:spPr bwMode="auto">
            <a:xfrm>
              <a:off x="-166346" y="1693277"/>
              <a:ext cx="1479530" cy="1479785"/>
            </a:xfrm>
            <a:prstGeom prst="ellipse">
              <a:avLst/>
            </a:prstGeom>
            <a:noFill/>
            <a:ln w="9525">
              <a:solidFill>
                <a:srgbClr val="000000"/>
              </a:solidFill>
              <a:miter lim="800000"/>
              <a:headEnd/>
              <a:tailEnd/>
            </a:ln>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6" name="Line Callout 1 30"/>
            <p:cNvSpPr/>
            <p:nvPr/>
          </p:nvSpPr>
          <p:spPr>
            <a:xfrm>
              <a:off x="368902" y="4725061"/>
              <a:ext cx="2438074" cy="903882"/>
            </a:xfrm>
            <a:prstGeom prst="borderCallout1">
              <a:avLst>
                <a:gd name="adj1" fmla="val -1843"/>
                <a:gd name="adj2" fmla="val 23866"/>
                <a:gd name="adj3" fmla="val -56562"/>
                <a:gd name="adj4" fmla="val 40588"/>
              </a:avLst>
            </a:prstGeom>
            <a:solidFill>
              <a:srgbClr val="FF0000">
                <a:alpha val="92941"/>
              </a:srgbClr>
            </a:solidFill>
            <a:ln>
              <a:solidFill>
                <a:schemeClr val="accent5">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tr-TR" dirty="0" smtClean="0">
                  <a:latin typeface="Open Sans Semibold" panose="020B0706030804020204" pitchFamily="34" charset="0"/>
                  <a:ea typeface="Open Sans Semibold" panose="020B0706030804020204" pitchFamily="34" charset="0"/>
                  <a:cs typeface="Open Sans Semibold" panose="020B0706030804020204" pitchFamily="34" charset="0"/>
                </a:rPr>
                <a:t>Öğretmen, sınıf seçip, süre belirleyerek ders oturumu başlatır.</a:t>
              </a:r>
              <a:endParaRPr lang="tr-TR"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15" name="Metin kutusu 14"/>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6" name="Resi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17" name="Metin kutusu 16"/>
          <p:cNvSpPr txBox="1"/>
          <p:nvPr/>
        </p:nvSpPr>
        <p:spPr>
          <a:xfrm flipH="1">
            <a:off x="6874206" y="1323015"/>
            <a:ext cx="5162939" cy="369332"/>
          </a:xfrm>
          <a:prstGeom prst="rect">
            <a:avLst/>
          </a:prstGeom>
          <a:noFill/>
        </p:spPr>
        <p:txBody>
          <a:bodyPr wrap="square" rtlCol="0">
            <a:spAutoFit/>
          </a:bodyPr>
          <a:lstStyle/>
          <a:p>
            <a:pPr algn="r"/>
            <a:r>
              <a:rPr lang="tr-TR" b="1" dirty="0" smtClean="0">
                <a:solidFill>
                  <a:srgbClr val="7EC5CF"/>
                </a:solidFill>
              </a:rPr>
              <a:t>Ders Oturumu Başlatma</a:t>
            </a:r>
            <a:endParaRPr lang="tr-TR" dirty="0">
              <a:solidFill>
                <a:srgbClr val="7EC5CF"/>
              </a:solidFill>
            </a:endParaRPr>
          </a:p>
        </p:txBody>
      </p:sp>
      <p:sp>
        <p:nvSpPr>
          <p:cNvPr id="14" name="Unvan 8"/>
          <p:cNvSpPr txBox="1">
            <a:spLocks/>
          </p:cNvSpPr>
          <p:nvPr/>
        </p:nvSpPr>
        <p:spPr>
          <a:xfrm>
            <a:off x="4955911" y="151775"/>
            <a:ext cx="5156918" cy="611054"/>
          </a:xfrm>
          <a:prstGeom prst="rect">
            <a:avLst/>
          </a:prstGeom>
        </p:spPr>
        <p:txBody>
          <a:bodyPr lIns="68580" tIns="34290" rIns="68580" bIns="3429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base">
              <a:lnSpc>
                <a:spcPct val="100000"/>
              </a:lnSpc>
              <a:spcAft>
                <a:spcPct val="0"/>
              </a:spcAft>
              <a:defRPr/>
            </a:pPr>
            <a:r>
              <a:rPr lang="tr-TR" sz="3200" spc="-150" dirty="0" smtClean="0">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rPr>
              <a:t>Etkileşimli </a:t>
            </a:r>
            <a:r>
              <a:rPr lang="en-US" sz="3200" spc="-150" dirty="0" err="1" smtClean="0">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rPr>
              <a:t>Sınıf</a:t>
            </a:r>
            <a:r>
              <a:rPr lang="tr-TR" sz="3200" spc="-150" dirty="0" smtClean="0">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spc="-150" dirty="0" smtClean="0">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spc="-150" dirty="0" err="1">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rPr>
              <a:t>Yönetimi</a:t>
            </a:r>
            <a:r>
              <a:rPr lang="en-US" sz="3200" spc="-150" dirty="0">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200" spc="-150" dirty="0" smtClean="0">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rPr>
              <a:t>EBA </a:t>
            </a:r>
            <a:r>
              <a:rPr lang="en-US" sz="3200" spc="-150" dirty="0" err="1">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rPr>
              <a:t>VSınıf</a:t>
            </a:r>
            <a:endParaRPr lang="en-US" sz="3200" spc="-150" dirty="0">
              <a:solidFill>
                <a:srgbClr val="E63428"/>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311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1850211" y="1386347"/>
            <a:ext cx="8331832" cy="547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Resim 30"/>
          <p:cNvPicPr>
            <a:picLocks noChangeAspect="1"/>
          </p:cNvPicPr>
          <p:nvPr/>
        </p:nvPicPr>
        <p:blipFill>
          <a:blip r:embed="rId4"/>
          <a:stretch>
            <a:fillRect/>
          </a:stretch>
        </p:blipFill>
        <p:spPr>
          <a:xfrm>
            <a:off x="2304706" y="1772843"/>
            <a:ext cx="7534275" cy="4724400"/>
          </a:xfrm>
          <a:prstGeom prst="rect">
            <a:avLst/>
          </a:prstGeom>
        </p:spPr>
      </p:pic>
      <p:pic>
        <p:nvPicPr>
          <p:cNvPr id="32" name="5 Resim" descr="eba.png"/>
          <p:cNvPicPr>
            <a:picLocks noChangeAspect="1"/>
          </p:cNvPicPr>
          <p:nvPr/>
        </p:nvPicPr>
        <p:blipFill>
          <a:blip r:embed="rId5" cstate="print"/>
          <a:stretch>
            <a:fillRect/>
          </a:stretch>
        </p:blipFill>
        <p:spPr>
          <a:xfrm>
            <a:off x="2633828" y="1872395"/>
            <a:ext cx="288297" cy="190639"/>
          </a:xfrm>
          <a:prstGeom prst="rect">
            <a:avLst/>
          </a:prstGeom>
        </p:spPr>
      </p:pic>
      <p:sp>
        <p:nvSpPr>
          <p:cNvPr id="34" name="Line Callout 1 3"/>
          <p:cNvSpPr/>
          <p:nvPr/>
        </p:nvSpPr>
        <p:spPr>
          <a:xfrm>
            <a:off x="944748" y="5024191"/>
            <a:ext cx="2086648" cy="1391099"/>
          </a:xfrm>
          <a:prstGeom prst="borderCallout1">
            <a:avLst>
              <a:gd name="adj1" fmla="val -7917"/>
              <a:gd name="adj2" fmla="val 18889"/>
              <a:gd name="adj3" fmla="val -73333"/>
              <a:gd name="adj4" fmla="val 88889"/>
            </a:avLst>
          </a:prstGeom>
          <a:solidFill>
            <a:schemeClr val="accent6">
              <a:lumMod val="75000"/>
              <a:alpha val="94118"/>
            </a:schemeClr>
          </a:solidFill>
          <a:ln>
            <a:solidFill>
              <a:schemeClr val="accent6">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tr-TR" sz="2133" dirty="0">
                <a:latin typeface="Open Sans Light" panose="020B0306030504020204" pitchFamily="34" charset="0"/>
                <a:ea typeface="Open Sans Light" panose="020B0306030504020204" pitchFamily="34" charset="0"/>
                <a:cs typeface="Open Sans Light" panose="020B0306030504020204" pitchFamily="34" charset="0"/>
              </a:rPr>
              <a:t>Derse Katılan Öğrenciler Takip Etme</a:t>
            </a:r>
          </a:p>
        </p:txBody>
      </p:sp>
      <p:sp>
        <p:nvSpPr>
          <p:cNvPr id="35" name="Line Callout 1 4"/>
          <p:cNvSpPr/>
          <p:nvPr/>
        </p:nvSpPr>
        <p:spPr>
          <a:xfrm>
            <a:off x="9322900" y="2687391"/>
            <a:ext cx="2086648" cy="695549"/>
          </a:xfrm>
          <a:prstGeom prst="borderCallout1">
            <a:avLst>
              <a:gd name="adj1" fmla="val 18750"/>
              <a:gd name="adj2" fmla="val -8333"/>
              <a:gd name="adj3" fmla="val 31500"/>
              <a:gd name="adj4" fmla="val -22333"/>
            </a:avLst>
          </a:prstGeom>
          <a:solidFill>
            <a:schemeClr val="accent6">
              <a:lumMod val="75000"/>
              <a:alpha val="92941"/>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133" dirty="0"/>
              <a:t>İçerik </a:t>
            </a:r>
            <a:r>
              <a:rPr lang="tr-TR" sz="2133" dirty="0">
                <a:latin typeface="Open Sans Light" panose="020B0306030504020204" pitchFamily="34" charset="0"/>
                <a:ea typeface="Open Sans Light" panose="020B0306030504020204" pitchFamily="34" charset="0"/>
                <a:cs typeface="Open Sans Light" panose="020B0306030504020204" pitchFamily="34" charset="0"/>
              </a:rPr>
              <a:t>yönetimi</a:t>
            </a:r>
          </a:p>
        </p:txBody>
      </p:sp>
      <p:sp>
        <p:nvSpPr>
          <p:cNvPr id="36" name="Line Callout 1 5"/>
          <p:cNvSpPr/>
          <p:nvPr/>
        </p:nvSpPr>
        <p:spPr>
          <a:xfrm>
            <a:off x="4159139" y="4815708"/>
            <a:ext cx="1483464" cy="1097423"/>
          </a:xfrm>
          <a:prstGeom prst="borderCallout1">
            <a:avLst>
              <a:gd name="adj1" fmla="val -2863"/>
              <a:gd name="adj2" fmla="val 69093"/>
              <a:gd name="adj3" fmla="val -56053"/>
              <a:gd name="adj4" fmla="val 111951"/>
            </a:avLst>
          </a:prstGeom>
          <a:solidFill>
            <a:schemeClr val="accent6">
              <a:lumMod val="75000"/>
              <a:alpha val="92941"/>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133" dirty="0">
                <a:latin typeface="Open Sans Light" panose="020B0306030504020204" pitchFamily="34" charset="0"/>
                <a:ea typeface="Open Sans Light" panose="020B0306030504020204" pitchFamily="34" charset="0"/>
                <a:cs typeface="Open Sans Light" panose="020B0306030504020204" pitchFamily="34" charset="0"/>
              </a:rPr>
              <a:t>Oylama Yapma</a:t>
            </a:r>
          </a:p>
        </p:txBody>
      </p:sp>
      <p:grpSp>
        <p:nvGrpSpPr>
          <p:cNvPr id="37" name="Group 6"/>
          <p:cNvGrpSpPr/>
          <p:nvPr/>
        </p:nvGrpSpPr>
        <p:grpSpPr>
          <a:xfrm>
            <a:off x="436748" y="1821880"/>
            <a:ext cx="4233200" cy="1858483"/>
            <a:chOff x="152400" y="1216174"/>
            <a:chExt cx="3478220" cy="1527026"/>
          </a:xfrm>
        </p:grpSpPr>
        <p:sp>
          <p:nvSpPr>
            <p:cNvPr id="38" name="Line Callout 1 7"/>
            <p:cNvSpPr/>
            <p:nvPr/>
          </p:nvSpPr>
          <p:spPr>
            <a:xfrm flipH="1">
              <a:off x="1687213" y="1836635"/>
              <a:ext cx="1943407" cy="407733"/>
            </a:xfrm>
            <a:prstGeom prst="borderCallout1">
              <a:avLst>
                <a:gd name="adj1" fmla="val 28094"/>
                <a:gd name="adj2" fmla="val 3724"/>
                <a:gd name="adj3" fmla="val -89790"/>
                <a:gd name="adj4" fmla="val -11445"/>
              </a:avLst>
            </a:prstGeom>
            <a:solidFill>
              <a:srgbClr val="31859C">
                <a:alpha val="92941"/>
              </a:srgbClr>
            </a:solidFill>
            <a:ln>
              <a:solidFill>
                <a:srgbClr val="31859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133" dirty="0"/>
                <a:t>Mesaj Gönderme</a:t>
              </a:r>
            </a:p>
          </p:txBody>
        </p:sp>
        <p:pic>
          <p:nvPicPr>
            <p:cNvPr id="39" name="Picture 2" descr="C:\Users\burcu_celikkaya\Desktop\tablet görüntüleri\öğrenci\Screenshot_2015-04-12-16-47-4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62" t="24976" r="43188" b="19501"/>
            <a:stretch/>
          </p:blipFill>
          <p:spPr bwMode="auto">
            <a:xfrm>
              <a:off x="152400" y="1216174"/>
              <a:ext cx="1621520" cy="1527026"/>
            </a:xfrm>
            <a:prstGeom prst="ellipse">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pic>
        <p:nvPicPr>
          <p:cNvPr id="40" name="5 Resim" descr="eba.png"/>
          <p:cNvPicPr>
            <a:picLocks noChangeAspect="1"/>
          </p:cNvPicPr>
          <p:nvPr/>
        </p:nvPicPr>
        <p:blipFill>
          <a:blip r:embed="rId5" cstate="print"/>
          <a:stretch>
            <a:fillRect/>
          </a:stretch>
        </p:blipFill>
        <p:spPr>
          <a:xfrm>
            <a:off x="4972813" y="2477451"/>
            <a:ext cx="716277" cy="473645"/>
          </a:xfrm>
          <a:prstGeom prst="rect">
            <a:avLst/>
          </a:prstGeom>
        </p:spPr>
      </p:pic>
      <p:grpSp>
        <p:nvGrpSpPr>
          <p:cNvPr id="41" name="Group 9"/>
          <p:cNvGrpSpPr/>
          <p:nvPr/>
        </p:nvGrpSpPr>
        <p:grpSpPr>
          <a:xfrm>
            <a:off x="2637467" y="2245451"/>
            <a:ext cx="4047832" cy="1995295"/>
            <a:chOff x="2209800" y="925509"/>
            <a:chExt cx="3325912" cy="1639438"/>
          </a:xfrm>
        </p:grpSpPr>
        <p:sp>
          <p:nvSpPr>
            <p:cNvPr id="42" name="Line Callout 1 10"/>
            <p:cNvSpPr/>
            <p:nvPr/>
          </p:nvSpPr>
          <p:spPr>
            <a:xfrm flipH="1">
              <a:off x="3592305" y="1158744"/>
              <a:ext cx="1943407" cy="407733"/>
            </a:xfrm>
            <a:prstGeom prst="borderCallout1">
              <a:avLst>
                <a:gd name="adj1" fmla="val -12541"/>
                <a:gd name="adj2" fmla="val 11872"/>
                <a:gd name="adj3" fmla="val -86363"/>
                <a:gd name="adj4" fmla="val 28223"/>
              </a:avLst>
            </a:prstGeom>
            <a:solidFill>
              <a:srgbClr val="31859C">
                <a:alpha val="92549"/>
              </a:srgbClr>
            </a:solidFill>
            <a:ln>
              <a:solidFill>
                <a:srgbClr val="31859C">
                  <a:alpha val="92941"/>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133" dirty="0">
                  <a:latin typeface="Open Sans Light" panose="020B0306030504020204" pitchFamily="34" charset="0"/>
                  <a:ea typeface="Open Sans Light" panose="020B0306030504020204" pitchFamily="34" charset="0"/>
                  <a:cs typeface="Open Sans Light" panose="020B0306030504020204" pitchFamily="34" charset="0"/>
                </a:rPr>
                <a:t>Tablet Kilitleme</a:t>
              </a:r>
            </a:p>
          </p:txBody>
        </p:sp>
        <p:pic>
          <p:nvPicPr>
            <p:cNvPr id="43" name="Picture 2" descr="C:\Users\burcu_celikkaya\Desktop\tablet görüntüleri\öğrenci\Screenshot_2015-04-12-16-25-3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396" t="14542" r="27396" b="14542"/>
            <a:stretch/>
          </p:blipFill>
          <p:spPr bwMode="auto">
            <a:xfrm>
              <a:off x="2209800" y="925509"/>
              <a:ext cx="1672227" cy="1639438"/>
            </a:xfrm>
            <a:prstGeom prst="ellipse">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44" name="Group 12"/>
          <p:cNvGrpSpPr/>
          <p:nvPr/>
        </p:nvGrpSpPr>
        <p:grpSpPr>
          <a:xfrm>
            <a:off x="6717973" y="1658606"/>
            <a:ext cx="4370368" cy="2042295"/>
            <a:chOff x="5181600" y="906195"/>
            <a:chExt cx="3590925" cy="1678057"/>
          </a:xfrm>
        </p:grpSpPr>
        <p:sp>
          <p:nvSpPr>
            <p:cNvPr id="45" name="Line Callout 1 13"/>
            <p:cNvSpPr/>
            <p:nvPr/>
          </p:nvSpPr>
          <p:spPr>
            <a:xfrm>
              <a:off x="5181600" y="1632768"/>
              <a:ext cx="2022605" cy="494342"/>
            </a:xfrm>
            <a:prstGeom prst="borderCallout1">
              <a:avLst>
                <a:gd name="adj1" fmla="val -8151"/>
                <a:gd name="adj2" fmla="val 28245"/>
                <a:gd name="adj3" fmla="val -87539"/>
                <a:gd name="adj4" fmla="val 9221"/>
              </a:avLst>
            </a:prstGeom>
            <a:solidFill>
              <a:srgbClr val="31859C">
                <a:alpha val="92941"/>
              </a:srgbClr>
            </a:solidFill>
            <a:ln>
              <a:solidFill>
                <a:srgbClr val="31859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133" dirty="0">
                  <a:latin typeface="Open Sans Light" panose="020B0306030504020204" pitchFamily="34" charset="0"/>
                  <a:ea typeface="Open Sans Light" panose="020B0306030504020204" pitchFamily="34" charset="0"/>
                  <a:cs typeface="Open Sans Light" panose="020B0306030504020204" pitchFamily="34" charset="0"/>
                </a:rPr>
                <a:t>Aferin Gönderme</a:t>
              </a:r>
            </a:p>
          </p:txBody>
        </p:sp>
        <p:pic>
          <p:nvPicPr>
            <p:cNvPr id="46" name="Picture 2" descr="C:\Users\burcu_celikkaya\Desktop\tablet görüntüleri\öğrenci\Screenshot_2015-04-12-16-47-44.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4113" t="20520" r="17627" b="20520"/>
            <a:stretch/>
          </p:blipFill>
          <p:spPr bwMode="auto">
            <a:xfrm>
              <a:off x="7030297" y="906195"/>
              <a:ext cx="1742228" cy="1678057"/>
            </a:xfrm>
            <a:prstGeom prst="ellipse">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47" name="Group 15"/>
          <p:cNvGrpSpPr/>
          <p:nvPr/>
        </p:nvGrpSpPr>
        <p:grpSpPr>
          <a:xfrm>
            <a:off x="6511701" y="4569185"/>
            <a:ext cx="5335803" cy="2055775"/>
            <a:chOff x="4591053" y="4483938"/>
            <a:chExt cx="4384177" cy="1689133"/>
          </a:xfrm>
        </p:grpSpPr>
        <p:sp>
          <p:nvSpPr>
            <p:cNvPr id="48" name="Line Callout 1 16"/>
            <p:cNvSpPr/>
            <p:nvPr/>
          </p:nvSpPr>
          <p:spPr>
            <a:xfrm>
              <a:off x="4591053" y="4724400"/>
              <a:ext cx="1714500" cy="1143000"/>
            </a:xfrm>
            <a:prstGeom prst="borderCallout1">
              <a:avLst>
                <a:gd name="adj1" fmla="val -1765"/>
                <a:gd name="adj2" fmla="val 32991"/>
                <a:gd name="adj3" fmla="val -37306"/>
                <a:gd name="adj4" fmla="val 61956"/>
              </a:avLst>
            </a:prstGeom>
            <a:solidFill>
              <a:srgbClr val="31859C">
                <a:alpha val="92941"/>
              </a:srgbClr>
            </a:solidFill>
            <a:ln>
              <a:solidFill>
                <a:srgbClr val="31859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133" dirty="0">
                  <a:latin typeface="Open Sans Light" panose="020B0306030504020204" pitchFamily="34" charset="0"/>
                  <a:ea typeface="Open Sans Light" panose="020B0306030504020204" pitchFamily="34" charset="0"/>
                  <a:cs typeface="Open Sans Light" panose="020B0306030504020204" pitchFamily="34" charset="0"/>
                </a:rPr>
                <a:t>Uygulama ve Adrese Yönlendirme</a:t>
              </a:r>
            </a:p>
          </p:txBody>
        </p:sp>
        <p:pic>
          <p:nvPicPr>
            <p:cNvPr id="49" name="Picture 2" descr="C:\Users\ulas_sarper\Desktop\history\Screenshot_2015-04-21-12-22-43.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593" t="21756" r="17586" b="19945"/>
            <a:stretch/>
          </p:blipFill>
          <p:spPr bwMode="auto">
            <a:xfrm>
              <a:off x="6136091" y="4483938"/>
              <a:ext cx="1685590" cy="1623924"/>
            </a:xfrm>
            <a:prstGeom prst="ellipse">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0" name="Picture 3" descr="C:\Users\ulas_sarper\Desktop\history\Screenshot_2015-04-21-12-23-15.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697" t="25307" r="45528" b="19722"/>
            <a:stretch/>
          </p:blipFill>
          <p:spPr bwMode="auto">
            <a:xfrm>
              <a:off x="7265500" y="4483938"/>
              <a:ext cx="1709730" cy="1689133"/>
            </a:xfrm>
            <a:prstGeom prst="ellipse">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51" name="Line Callout 1 19"/>
          <p:cNvSpPr/>
          <p:nvPr/>
        </p:nvSpPr>
        <p:spPr>
          <a:xfrm>
            <a:off x="9179603" y="4817558"/>
            <a:ext cx="2086648" cy="1391099"/>
          </a:xfrm>
          <a:prstGeom prst="borderCallout1">
            <a:avLst>
              <a:gd name="adj1" fmla="val 22083"/>
              <a:gd name="adj2" fmla="val -2777"/>
              <a:gd name="adj3" fmla="val 25998"/>
              <a:gd name="adj4" fmla="val -25106"/>
            </a:avLst>
          </a:prstGeom>
          <a:solidFill>
            <a:schemeClr val="accent6">
              <a:lumMod val="75000"/>
              <a:alpha val="92941"/>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133" dirty="0">
                <a:latin typeface="Open Sans Light" panose="020B0306030504020204" pitchFamily="34" charset="0"/>
                <a:ea typeface="Open Sans Light" panose="020B0306030504020204" pitchFamily="34" charset="0"/>
                <a:cs typeface="Open Sans Light" panose="020B0306030504020204" pitchFamily="34" charset="0"/>
              </a:rPr>
              <a:t>Öğrenci Tableti ve Akıllı Tahta Yönetimi</a:t>
            </a:r>
          </a:p>
        </p:txBody>
      </p:sp>
      <p:sp>
        <p:nvSpPr>
          <p:cNvPr id="28" name="Metin kutusu 27"/>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33" name="Resim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Tree>
    <p:extLst>
      <p:ext uri="{BB962C8B-B14F-4D97-AF65-F5344CB8AC3E}">
        <p14:creationId xmlns:p14="http://schemas.microsoft.com/office/powerpoint/2010/main" val="2244139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xit" presetSubtype="0" fill="hold" nodeType="withEffect">
                                  <p:stCondLst>
                                    <p:cond delay="0"/>
                                  </p:stCondLst>
                                  <p:childTnLst>
                                    <p:animEffect transition="out" filter="fade">
                                      <p:cBhvr>
                                        <p:cTn id="22" dur="500"/>
                                        <p:tgtEl>
                                          <p:spTgt spid="41"/>
                                        </p:tgtEl>
                                      </p:cBhvr>
                                    </p:animEffect>
                                    <p:set>
                                      <p:cBhvr>
                                        <p:cTn id="23" dur="1" fill="hold">
                                          <p:stCondLst>
                                            <p:cond delay="4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xit" presetSubtype="0" fill="hold" nodeType="with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xit" presetSubtype="0" fill="hold" nodeType="withEffect">
                                  <p:stCondLst>
                                    <p:cond delay="0"/>
                                  </p:stCondLst>
                                  <p:childTnLst>
                                    <p:animEffect transition="out" filter="fade">
                                      <p:cBhvr>
                                        <p:cTn id="47" dur="500"/>
                                        <p:tgtEl>
                                          <p:spTgt spid="47"/>
                                        </p:tgtEl>
                                      </p:cBhvr>
                                    </p:animEffect>
                                    <p:set>
                                      <p:cBhvr>
                                        <p:cTn id="48"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
          <p:cNvGrpSpPr/>
          <p:nvPr/>
        </p:nvGrpSpPr>
        <p:grpSpPr>
          <a:xfrm>
            <a:off x="722996" y="1407624"/>
            <a:ext cx="6579577" cy="4930901"/>
            <a:chOff x="439234" y="1371600"/>
            <a:chExt cx="4326718" cy="3442753"/>
          </a:xfrm>
        </p:grpSpPr>
        <p:pic>
          <p:nvPicPr>
            <p:cNvPr id="31" name="Picture 2"/>
            <p:cNvPicPr>
              <a:picLocks noChangeAspect="1" noChangeArrowheads="1"/>
            </p:cNvPicPr>
            <p:nvPr/>
          </p:nvPicPr>
          <p:blipFill>
            <a:blip r:embed="rId3"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439234" y="1371600"/>
              <a:ext cx="4326718" cy="284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Line Callout 1 4"/>
            <p:cNvSpPr/>
            <p:nvPr/>
          </p:nvSpPr>
          <p:spPr>
            <a:xfrm flipH="1">
              <a:off x="621393" y="4329646"/>
              <a:ext cx="3962400" cy="484707"/>
            </a:xfrm>
            <a:prstGeom prst="borderCallout1">
              <a:avLst>
                <a:gd name="adj1" fmla="val -10786"/>
                <a:gd name="adj2" fmla="val 95571"/>
                <a:gd name="adj3" fmla="val -67695"/>
                <a:gd name="adj4" fmla="val 82762"/>
              </a:avLst>
            </a:prstGeom>
            <a:solidFill>
              <a:srgbClr val="31859C">
                <a:alpha val="92549"/>
              </a:srgbClr>
            </a:solidFill>
            <a:ln>
              <a:solidFill>
                <a:srgbClr val="31859C">
                  <a:alpha val="92941"/>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smtClean="0">
                  <a:latin typeface="Open Sans Light" panose="020B0306030504020204" pitchFamily="34" charset="0"/>
                  <a:ea typeface="Open Sans Light" panose="020B0306030504020204" pitchFamily="34" charset="0"/>
                  <a:cs typeface="Open Sans Light" panose="020B0306030504020204" pitchFamily="34" charset="0"/>
                </a:rPr>
                <a:t>Öğretmen oylamayı hazırlar ve gönderir.</a:t>
              </a:r>
              <a:endParaRPr lang="tr-TR"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pic>
        <p:nvPicPr>
          <p:cNvPr id="33" name="Resim 32"/>
          <p:cNvPicPr>
            <a:picLocks noChangeAspect="1"/>
          </p:cNvPicPr>
          <p:nvPr/>
        </p:nvPicPr>
        <p:blipFill>
          <a:blip r:embed="rId4"/>
          <a:stretch>
            <a:fillRect/>
          </a:stretch>
        </p:blipFill>
        <p:spPr>
          <a:xfrm>
            <a:off x="972591" y="1654654"/>
            <a:ext cx="6086475" cy="3810000"/>
          </a:xfrm>
          <a:prstGeom prst="rect">
            <a:avLst/>
          </a:prstGeom>
        </p:spPr>
      </p:pic>
      <p:grpSp>
        <p:nvGrpSpPr>
          <p:cNvPr id="34" name="Group 5"/>
          <p:cNvGrpSpPr/>
          <p:nvPr/>
        </p:nvGrpSpPr>
        <p:grpSpPr>
          <a:xfrm>
            <a:off x="2719959" y="1672727"/>
            <a:ext cx="6631467" cy="4853662"/>
            <a:chOff x="4765952" y="1026066"/>
            <a:chExt cx="4360841" cy="3388825"/>
          </a:xfrm>
        </p:grpSpPr>
        <p:pic>
          <p:nvPicPr>
            <p:cNvPr id="35" name="Picture 2"/>
            <p:cNvPicPr>
              <a:picLocks noChangeAspect="1" noChangeArrowheads="1"/>
            </p:cNvPicPr>
            <p:nvPr/>
          </p:nvPicPr>
          <p:blipFill>
            <a:blip r:embed="rId5"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4765952" y="1026066"/>
              <a:ext cx="4360841" cy="286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Line Callout 1 7"/>
            <p:cNvSpPr/>
            <p:nvPr/>
          </p:nvSpPr>
          <p:spPr>
            <a:xfrm flipH="1">
              <a:off x="4936597" y="4011630"/>
              <a:ext cx="2836183" cy="403261"/>
            </a:xfrm>
            <a:prstGeom prst="borderCallout1">
              <a:avLst>
                <a:gd name="adj1" fmla="val -12027"/>
                <a:gd name="adj2" fmla="val 94474"/>
                <a:gd name="adj3" fmla="val -91060"/>
                <a:gd name="adj4" fmla="val 79392"/>
              </a:avLst>
            </a:prstGeom>
            <a:solidFill>
              <a:schemeClr val="accent6">
                <a:lumMod val="75000"/>
                <a:alpha val="92549"/>
              </a:schemeClr>
            </a:solidFill>
            <a:ln>
              <a:solidFill>
                <a:schemeClr val="accent6">
                  <a:lumMod val="75000"/>
                  <a:alpha val="92941"/>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smtClean="0">
                  <a:latin typeface="Open Sans Light" panose="020B0306030504020204" pitchFamily="34" charset="0"/>
                  <a:ea typeface="Open Sans Light" panose="020B0306030504020204" pitchFamily="34" charset="0"/>
                  <a:cs typeface="Open Sans Light" panose="020B0306030504020204" pitchFamily="34" charset="0"/>
                </a:rPr>
                <a:t>Öğrenciler</a:t>
              </a:r>
              <a:r>
                <a:rPr lang="tr-TR" dirty="0" smtClean="0"/>
                <a:t> </a:t>
              </a:r>
              <a:r>
                <a:rPr lang="tr-TR" sz="1600" dirty="0" smtClean="0"/>
                <a:t>yanıtlar.</a:t>
              </a:r>
              <a:endParaRPr lang="tr-TR" sz="1600" dirty="0"/>
            </a:p>
          </p:txBody>
        </p:sp>
      </p:grpSp>
      <p:grpSp>
        <p:nvGrpSpPr>
          <p:cNvPr id="37" name="Group 14"/>
          <p:cNvGrpSpPr/>
          <p:nvPr/>
        </p:nvGrpSpPr>
        <p:grpSpPr>
          <a:xfrm>
            <a:off x="4744914" y="1901326"/>
            <a:ext cx="6579577" cy="4802065"/>
            <a:chOff x="4419600" y="1352550"/>
            <a:chExt cx="4326718" cy="3352800"/>
          </a:xfrm>
        </p:grpSpPr>
        <p:pic>
          <p:nvPicPr>
            <p:cNvPr id="38" name="Picture 4"/>
            <p:cNvPicPr>
              <a:picLocks noChangeAspect="1" noChangeArrowheads="1"/>
            </p:cNvPicPr>
            <p:nvPr/>
          </p:nvPicPr>
          <p:blipFill>
            <a:blip r:embed="rId6"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4419600" y="1352550"/>
              <a:ext cx="4326718" cy="2836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Line Callout 1 10"/>
            <p:cNvSpPr/>
            <p:nvPr/>
          </p:nvSpPr>
          <p:spPr>
            <a:xfrm flipH="1">
              <a:off x="4658073" y="4302089"/>
              <a:ext cx="3962400" cy="403261"/>
            </a:xfrm>
            <a:prstGeom prst="borderCallout1">
              <a:avLst>
                <a:gd name="adj1" fmla="val -11026"/>
                <a:gd name="adj2" fmla="val 93765"/>
                <a:gd name="adj3" fmla="val -82186"/>
                <a:gd name="adj4" fmla="val 83346"/>
              </a:avLst>
            </a:prstGeom>
            <a:solidFill>
              <a:srgbClr val="31859C">
                <a:alpha val="92549"/>
              </a:srgbClr>
            </a:solidFill>
            <a:ln>
              <a:solidFill>
                <a:srgbClr val="31859C">
                  <a:alpha val="92941"/>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smtClean="0">
                  <a:latin typeface="Open Sans Light" panose="020B0306030504020204" pitchFamily="34" charset="0"/>
                  <a:ea typeface="Open Sans Light" panose="020B0306030504020204" pitchFamily="34" charset="0"/>
                  <a:cs typeface="Open Sans Light" panose="020B0306030504020204" pitchFamily="34" charset="0"/>
                </a:rPr>
                <a:t>Öğretmen oylama raporunu görür.</a:t>
              </a:r>
              <a:endParaRPr lang="tr-TR"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pic>
        <p:nvPicPr>
          <p:cNvPr id="40" name="5 Resim" descr="eba.png"/>
          <p:cNvPicPr>
            <a:picLocks noChangeAspect="1"/>
          </p:cNvPicPr>
          <p:nvPr/>
        </p:nvPicPr>
        <p:blipFill>
          <a:blip r:embed="rId7" cstate="print"/>
          <a:stretch>
            <a:fillRect/>
          </a:stretch>
        </p:blipFill>
        <p:spPr>
          <a:xfrm>
            <a:off x="1177152" y="1698786"/>
            <a:ext cx="306294" cy="202540"/>
          </a:xfrm>
          <a:prstGeom prst="rect">
            <a:avLst/>
          </a:prstGeom>
        </p:spPr>
      </p:pic>
      <p:pic>
        <p:nvPicPr>
          <p:cNvPr id="41" name="Resim 40"/>
          <p:cNvPicPr>
            <a:picLocks noChangeAspect="1"/>
          </p:cNvPicPr>
          <p:nvPr/>
        </p:nvPicPr>
        <p:blipFill>
          <a:blip r:embed="rId8"/>
          <a:stretch>
            <a:fillRect/>
          </a:stretch>
        </p:blipFill>
        <p:spPr>
          <a:xfrm>
            <a:off x="5002794" y="2167932"/>
            <a:ext cx="6096000" cy="3581400"/>
          </a:xfrm>
          <a:prstGeom prst="rect">
            <a:avLst/>
          </a:prstGeom>
        </p:spPr>
      </p:pic>
      <p:pic>
        <p:nvPicPr>
          <p:cNvPr id="42" name="5 Resim" descr="eba.png"/>
          <p:cNvPicPr>
            <a:picLocks noChangeAspect="1"/>
          </p:cNvPicPr>
          <p:nvPr/>
        </p:nvPicPr>
        <p:blipFill>
          <a:blip r:embed="rId7" cstate="print"/>
          <a:stretch>
            <a:fillRect/>
          </a:stretch>
        </p:blipFill>
        <p:spPr>
          <a:xfrm>
            <a:off x="5224544" y="2191441"/>
            <a:ext cx="306294" cy="202540"/>
          </a:xfrm>
          <a:prstGeom prst="rect">
            <a:avLst/>
          </a:prstGeom>
        </p:spPr>
      </p:pic>
      <p:sp>
        <p:nvSpPr>
          <p:cNvPr id="18" name="Metin kutusu 17"/>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9" name="Resi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Tree>
    <p:extLst>
      <p:ext uri="{BB962C8B-B14F-4D97-AF65-F5344CB8AC3E}">
        <p14:creationId xmlns:p14="http://schemas.microsoft.com/office/powerpoint/2010/main" val="203218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fill="hold"/>
                                        <p:tgtEl>
                                          <p:spTgt spid="41"/>
                                        </p:tgtEl>
                                        <p:attrNameLst>
                                          <p:attrName>ppt_x</p:attrName>
                                        </p:attrNameLst>
                                      </p:cBhvr>
                                      <p:tavLst>
                                        <p:tav tm="0">
                                          <p:val>
                                            <p:strVal val="#ppt_x"/>
                                          </p:val>
                                        </p:tav>
                                        <p:tav tm="100000">
                                          <p:val>
                                            <p:strVal val="#ppt_x"/>
                                          </p:val>
                                        </p:tav>
                                      </p:tavLst>
                                    </p:anim>
                                    <p:anim calcmode="lin" valueType="num">
                                      <p:cBhvr additive="base">
                                        <p:cTn id="29" dur="500" fill="hold"/>
                                        <p:tgtEl>
                                          <p:spTgt spid="4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fill="hold"/>
                                        <p:tgtEl>
                                          <p:spTgt spid="42"/>
                                        </p:tgtEl>
                                        <p:attrNameLst>
                                          <p:attrName>ppt_x</p:attrName>
                                        </p:attrNameLst>
                                      </p:cBhvr>
                                      <p:tavLst>
                                        <p:tav tm="0">
                                          <p:val>
                                            <p:strVal val="#ppt_x"/>
                                          </p:val>
                                        </p:tav>
                                        <p:tav tm="100000">
                                          <p:val>
                                            <p:strVal val="#ppt_x"/>
                                          </p:val>
                                        </p:tav>
                                      </p:tavLst>
                                    </p:anim>
                                    <p:anim calcmode="lin" valueType="num">
                                      <p:cBhvr additive="base">
                                        <p:cTn id="33" dur="500" fill="hold"/>
                                        <p:tgtEl>
                                          <p:spTgt spid="4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2092951" y="1214804"/>
            <a:ext cx="7813505" cy="5106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Resim 17"/>
          <p:cNvPicPr>
            <a:picLocks noChangeAspect="1"/>
          </p:cNvPicPr>
          <p:nvPr/>
        </p:nvPicPr>
        <p:blipFill>
          <a:blip r:embed="rId4"/>
          <a:stretch>
            <a:fillRect/>
          </a:stretch>
        </p:blipFill>
        <p:spPr>
          <a:xfrm>
            <a:off x="2375440" y="1501286"/>
            <a:ext cx="7248525" cy="4533900"/>
          </a:xfrm>
          <a:prstGeom prst="rect">
            <a:avLst/>
          </a:prstGeom>
        </p:spPr>
      </p:pic>
      <p:pic>
        <p:nvPicPr>
          <p:cNvPr id="19" name="5 Resim" descr="eba.png"/>
          <p:cNvPicPr>
            <a:picLocks noChangeAspect="1"/>
          </p:cNvPicPr>
          <p:nvPr/>
        </p:nvPicPr>
        <p:blipFill>
          <a:blip r:embed="rId5" cstate="print"/>
          <a:stretch>
            <a:fillRect/>
          </a:stretch>
        </p:blipFill>
        <p:spPr>
          <a:xfrm>
            <a:off x="2709944" y="1593733"/>
            <a:ext cx="306294" cy="202540"/>
          </a:xfrm>
          <a:prstGeom prst="rect">
            <a:avLst/>
          </a:prstGeom>
        </p:spPr>
      </p:pic>
    </p:spTree>
    <p:extLst>
      <p:ext uri="{BB962C8B-B14F-4D97-AF65-F5344CB8AC3E}">
        <p14:creationId xmlns:p14="http://schemas.microsoft.com/office/powerpoint/2010/main" val="1757959554"/>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1905036" y="1656445"/>
            <a:ext cx="7848600" cy="4923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Resim 21"/>
          <p:cNvPicPr>
            <a:picLocks noChangeAspect="1"/>
          </p:cNvPicPr>
          <p:nvPr/>
        </p:nvPicPr>
        <p:blipFill>
          <a:blip r:embed="rId4"/>
          <a:stretch>
            <a:fillRect/>
          </a:stretch>
        </p:blipFill>
        <p:spPr>
          <a:xfrm>
            <a:off x="2150859" y="1885962"/>
            <a:ext cx="7439025" cy="4438650"/>
          </a:xfrm>
          <a:prstGeom prst="rect">
            <a:avLst/>
          </a:prstGeom>
        </p:spPr>
      </p:pic>
      <p:sp>
        <p:nvSpPr>
          <p:cNvPr id="23" name="Line Callout 1 5"/>
          <p:cNvSpPr/>
          <p:nvPr/>
        </p:nvSpPr>
        <p:spPr>
          <a:xfrm flipH="1">
            <a:off x="2414990" y="5979134"/>
            <a:ext cx="6018626" cy="690956"/>
          </a:xfrm>
          <a:prstGeom prst="borderCallout1">
            <a:avLst>
              <a:gd name="adj1" fmla="val -8523"/>
              <a:gd name="adj2" fmla="val 93532"/>
              <a:gd name="adj3" fmla="val -115187"/>
              <a:gd name="adj4" fmla="val 78708"/>
            </a:avLst>
          </a:prstGeom>
          <a:solidFill>
            <a:srgbClr val="31859C">
              <a:alpha val="92549"/>
            </a:srgbClr>
          </a:solidFill>
          <a:ln>
            <a:solidFill>
              <a:srgbClr val="31859C">
                <a:alpha val="92941"/>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smtClean="0">
                <a:latin typeface="Open Sans Light" panose="020B0306030504020204" pitchFamily="34" charset="0"/>
                <a:ea typeface="Open Sans Light" panose="020B0306030504020204" pitchFamily="34" charset="0"/>
                <a:cs typeface="Open Sans Light" panose="020B0306030504020204" pitchFamily="34" charset="0"/>
              </a:rPr>
              <a:t>Öğrenci tabletlerinde ders geçmişi tutulur.</a:t>
            </a:r>
            <a:endParaRPr lang="tr-TR"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5" name="5 Resim" descr="eba.png"/>
          <p:cNvPicPr>
            <a:picLocks noChangeAspect="1"/>
          </p:cNvPicPr>
          <p:nvPr/>
        </p:nvPicPr>
        <p:blipFill>
          <a:blip r:embed="rId5" cstate="print"/>
          <a:stretch>
            <a:fillRect/>
          </a:stretch>
        </p:blipFill>
        <p:spPr>
          <a:xfrm>
            <a:off x="2414990" y="2133093"/>
            <a:ext cx="306294" cy="202540"/>
          </a:xfrm>
          <a:prstGeom prst="rect">
            <a:avLst/>
          </a:prstGeom>
        </p:spPr>
      </p:pic>
      <p:sp>
        <p:nvSpPr>
          <p:cNvPr id="9" name="Metin kutusu 8"/>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Tree>
    <p:extLst>
      <p:ext uri="{BB962C8B-B14F-4D97-AF65-F5344CB8AC3E}">
        <p14:creationId xmlns:p14="http://schemas.microsoft.com/office/powerpoint/2010/main" val="226578193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pic>
        <p:nvPicPr>
          <p:cNvPr id="30" name="2 Resim" descr="kitap.png"/>
          <p:cNvPicPr>
            <a:picLocks noChangeAspect="1"/>
          </p:cNvPicPr>
          <p:nvPr/>
        </p:nvPicPr>
        <p:blipFill>
          <a:blip r:embed="rId4" cstate="print"/>
          <a:stretch>
            <a:fillRect/>
          </a:stretch>
        </p:blipFill>
        <p:spPr>
          <a:xfrm rot="1923106">
            <a:off x="2836570" y="3997040"/>
            <a:ext cx="2139173" cy="2104104"/>
          </a:xfrm>
          <a:prstGeom prst="rect">
            <a:avLst/>
          </a:prstGeom>
        </p:spPr>
      </p:pic>
      <p:pic>
        <p:nvPicPr>
          <p:cNvPr id="31" name="4 Resim" descr="bilgisayar.png"/>
          <p:cNvPicPr>
            <a:picLocks noChangeAspect="1"/>
          </p:cNvPicPr>
          <p:nvPr/>
        </p:nvPicPr>
        <p:blipFill>
          <a:blip r:embed="rId5" cstate="print"/>
          <a:stretch>
            <a:fillRect/>
          </a:stretch>
        </p:blipFill>
        <p:spPr>
          <a:xfrm rot="1838312">
            <a:off x="6673163" y="1541955"/>
            <a:ext cx="2313211" cy="1990763"/>
          </a:xfrm>
          <a:prstGeom prst="rect">
            <a:avLst/>
          </a:prstGeom>
        </p:spPr>
      </p:pic>
      <p:pic>
        <p:nvPicPr>
          <p:cNvPr id="32" name="5 Resim" descr="aramaplayampul.png"/>
          <p:cNvPicPr>
            <a:picLocks noChangeAspect="1"/>
          </p:cNvPicPr>
          <p:nvPr/>
        </p:nvPicPr>
        <p:blipFill>
          <a:blip r:embed="rId6" cstate="print"/>
          <a:stretch>
            <a:fillRect/>
          </a:stretch>
        </p:blipFill>
        <p:spPr>
          <a:xfrm>
            <a:off x="1070375" y="3530143"/>
            <a:ext cx="1511784" cy="2055346"/>
          </a:xfrm>
          <a:prstGeom prst="rect">
            <a:avLst/>
          </a:prstGeom>
        </p:spPr>
      </p:pic>
      <p:pic>
        <p:nvPicPr>
          <p:cNvPr id="33" name="6 Resim" descr="suratdialog.png"/>
          <p:cNvPicPr>
            <a:picLocks noChangeAspect="1"/>
          </p:cNvPicPr>
          <p:nvPr/>
        </p:nvPicPr>
        <p:blipFill>
          <a:blip r:embed="rId7" cstate="print"/>
          <a:stretch>
            <a:fillRect/>
          </a:stretch>
        </p:blipFill>
        <p:spPr>
          <a:xfrm>
            <a:off x="2534759" y="1857551"/>
            <a:ext cx="1627959" cy="1770955"/>
          </a:xfrm>
          <a:prstGeom prst="rect">
            <a:avLst/>
          </a:prstGeom>
        </p:spPr>
      </p:pic>
      <p:pic>
        <p:nvPicPr>
          <p:cNvPr id="34" name="7 Resim" descr="carksisesaat.png"/>
          <p:cNvPicPr>
            <a:picLocks noChangeAspect="1"/>
          </p:cNvPicPr>
          <p:nvPr/>
        </p:nvPicPr>
        <p:blipFill>
          <a:blip r:embed="rId8" cstate="print"/>
          <a:stretch>
            <a:fillRect/>
          </a:stretch>
        </p:blipFill>
        <p:spPr>
          <a:xfrm rot="1634763">
            <a:off x="9027499" y="2293354"/>
            <a:ext cx="1410921" cy="2056596"/>
          </a:xfrm>
          <a:prstGeom prst="rect">
            <a:avLst/>
          </a:prstGeom>
        </p:spPr>
      </p:pic>
      <p:pic>
        <p:nvPicPr>
          <p:cNvPr id="35" name="8 Resim" descr="kupakalemxy.png"/>
          <p:cNvPicPr>
            <a:picLocks noChangeAspect="1"/>
          </p:cNvPicPr>
          <p:nvPr/>
        </p:nvPicPr>
        <p:blipFill>
          <a:blip r:embed="rId9" cstate="print"/>
          <a:stretch>
            <a:fillRect/>
          </a:stretch>
        </p:blipFill>
        <p:spPr>
          <a:xfrm rot="781871">
            <a:off x="6804036" y="4611165"/>
            <a:ext cx="2051462" cy="1497098"/>
          </a:xfrm>
          <a:prstGeom prst="rect">
            <a:avLst/>
          </a:prstGeom>
        </p:spPr>
      </p:pic>
      <p:pic>
        <p:nvPicPr>
          <p:cNvPr id="36" name="10 Resim" descr="tablet.png"/>
          <p:cNvPicPr>
            <a:picLocks noChangeAspect="1"/>
          </p:cNvPicPr>
          <p:nvPr/>
        </p:nvPicPr>
        <p:blipFill>
          <a:blip r:embed="rId10" cstate="print"/>
          <a:stretch>
            <a:fillRect/>
          </a:stretch>
        </p:blipFill>
        <p:spPr>
          <a:xfrm rot="978883">
            <a:off x="7167790" y="1910150"/>
            <a:ext cx="913651" cy="880937"/>
          </a:xfrm>
          <a:prstGeom prst="rect">
            <a:avLst/>
          </a:prstGeom>
        </p:spPr>
      </p:pic>
      <p:grpSp>
        <p:nvGrpSpPr>
          <p:cNvPr id="37" name="Group 1"/>
          <p:cNvGrpSpPr/>
          <p:nvPr/>
        </p:nvGrpSpPr>
        <p:grpSpPr>
          <a:xfrm>
            <a:off x="4494849" y="2588960"/>
            <a:ext cx="2878756" cy="1823237"/>
            <a:chOff x="4173224" y="2231036"/>
            <a:chExt cx="3800398" cy="2406952"/>
          </a:xfrm>
        </p:grpSpPr>
        <p:pic>
          <p:nvPicPr>
            <p:cNvPr id="38" name="Picture 3" descr="harita.png"/>
            <p:cNvPicPr>
              <a:picLocks noChangeAspect="1"/>
            </p:cNvPicPr>
            <p:nvPr/>
          </p:nvPicPr>
          <p:blipFill>
            <a:blip r:embed="rId11"/>
            <a:stretch>
              <a:fillRect/>
            </a:stretch>
          </p:blipFill>
          <p:spPr>
            <a:xfrm>
              <a:off x="4173224" y="2231036"/>
              <a:ext cx="3500194" cy="1890372"/>
            </a:xfrm>
            <a:prstGeom prst="rect">
              <a:avLst/>
            </a:prstGeom>
          </p:spPr>
        </p:pic>
        <p:pic>
          <p:nvPicPr>
            <p:cNvPr id="39" name="11 Resim" descr="egitimdaima.png"/>
            <p:cNvPicPr>
              <a:picLocks noChangeAspect="1"/>
            </p:cNvPicPr>
            <p:nvPr/>
          </p:nvPicPr>
          <p:blipFill>
            <a:blip r:embed="rId12"/>
            <a:stretch>
              <a:fillRect/>
            </a:stretch>
          </p:blipFill>
          <p:spPr>
            <a:xfrm>
              <a:off x="5224268" y="4234236"/>
              <a:ext cx="2749354" cy="403752"/>
            </a:xfrm>
            <a:prstGeom prst="rect">
              <a:avLst/>
            </a:prstGeom>
          </p:spPr>
        </p:pic>
      </p:grpSp>
    </p:spTree>
    <p:extLst>
      <p:ext uri="{BB962C8B-B14F-4D97-AF65-F5344CB8AC3E}">
        <p14:creationId xmlns:p14="http://schemas.microsoft.com/office/powerpoint/2010/main" val="6772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childTnLst>
                                </p:cTn>
                              </p:par>
                              <p:par>
                                <p:cTn id="26" presetID="2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3" presetClass="entr" presetSubtype="16"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t Başlık 2"/>
          <p:cNvSpPr txBox="1">
            <a:spLocks/>
          </p:cNvSpPr>
          <p:nvPr/>
        </p:nvSpPr>
        <p:spPr bwMode="auto">
          <a:xfrm>
            <a:off x="873525" y="1668457"/>
            <a:ext cx="54528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400" dirty="0">
                <a:solidFill>
                  <a:srgbClr val="38363B"/>
                </a:solidFill>
                <a:latin typeface="Open Sans Light" panose="020B0306030504020204" pitchFamily="34" charset="0"/>
                <a:cs typeface="Open Sans Light" panose="020B0306030504020204" pitchFamily="34" charset="0"/>
              </a:rPr>
              <a:t>Eğitim-öğretim sürecinde bilişim teknolojilisi donanımları vasıtasıyla etkin materyaller kullanmak amacıyla YEĞİTEK tarafından tasarlanan </a:t>
            </a:r>
            <a:r>
              <a:rPr lang="tr-TR" altLang="en-US" sz="2400" dirty="0">
                <a:solidFill>
                  <a:srgbClr val="FF0000"/>
                </a:solidFill>
                <a:latin typeface="Open Sans Light" panose="020B0306030504020204" pitchFamily="34" charset="0"/>
                <a:cs typeface="Open Sans Light" panose="020B0306030504020204" pitchFamily="34" charset="0"/>
              </a:rPr>
              <a:t>Eğitim Bilişim Ağı (EBA)</a:t>
            </a:r>
            <a:r>
              <a:rPr lang="tr-TR" altLang="en-US" sz="2400" dirty="0">
                <a:solidFill>
                  <a:srgbClr val="38363B"/>
                </a:solidFill>
                <a:latin typeface="Open Sans Light" panose="020B0306030504020204" pitchFamily="34" charset="0"/>
                <a:cs typeface="Open Sans Light" panose="020B0306030504020204" pitchFamily="34" charset="0"/>
              </a:rPr>
              <a:t> sınıf seviyelerine uygun, güvenilir ve incelemeden geçmiş doğru e-içeriklerin bulunabildiği sosyal bir eğitim platformudur. Öğretmen ve öğrenciler olmak üzere eğitimin tüm paydaşları için tasarlanmıştır.</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150" y="1944914"/>
            <a:ext cx="6015482" cy="4913086"/>
          </a:xfrm>
          <a:prstGeom prst="rect">
            <a:avLst/>
          </a:prstGeom>
        </p:spPr>
      </p:pic>
      <p:sp>
        <p:nvSpPr>
          <p:cNvPr id="11" name="Metin kutusu 10"/>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12" name="Resi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Tree>
    <p:extLst>
      <p:ext uri="{BB962C8B-B14F-4D97-AF65-F5344CB8AC3E}">
        <p14:creationId xmlns:p14="http://schemas.microsoft.com/office/powerpoint/2010/main" val="2093321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egitim.png"/>
          <p:cNvPicPr>
            <a:picLocks noChangeAspect="1"/>
          </p:cNvPicPr>
          <p:nvPr/>
        </p:nvPicPr>
        <p:blipFill>
          <a:blip r:embed="rId2" cstate="print"/>
          <a:stretch>
            <a:fillRect/>
          </a:stretch>
        </p:blipFill>
        <p:spPr>
          <a:xfrm>
            <a:off x="2763117" y="1683304"/>
            <a:ext cx="6665990" cy="4806706"/>
          </a:xfrm>
          <a:prstGeom prst="rect">
            <a:avLst/>
          </a:prstGeom>
        </p:spPr>
      </p:pic>
      <p:sp>
        <p:nvSpPr>
          <p:cNvPr id="4" name="Metin kutusu 3"/>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6" name="Metin kutusu 5"/>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EBA Modülleri</a:t>
            </a:r>
            <a:endParaRPr lang="tr-TR" dirty="0">
              <a:solidFill>
                <a:srgbClr val="7EC5CF"/>
              </a:solidFill>
            </a:endParaRPr>
          </a:p>
        </p:txBody>
      </p:sp>
    </p:spTree>
    <p:extLst>
      <p:ext uri="{BB962C8B-B14F-4D97-AF65-F5344CB8AC3E}">
        <p14:creationId xmlns:p14="http://schemas.microsoft.com/office/powerpoint/2010/main" val="4069335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stretch>
            <a:fillRect/>
          </a:stretch>
        </p:blipFill>
        <p:spPr>
          <a:xfrm>
            <a:off x="773113" y="2827492"/>
            <a:ext cx="5027821" cy="4395751"/>
          </a:xfrm>
          <a:prstGeom prst="rect">
            <a:avLst/>
          </a:prstGeom>
          <a:noFill/>
          <a:ln>
            <a:noFill/>
          </a:ln>
        </p:spPr>
      </p:pic>
      <p:pic>
        <p:nvPicPr>
          <p:cNvPr id="3" name="Resim 2"/>
          <p:cNvPicPr>
            <a:picLocks noChangeAspect="1"/>
          </p:cNvPicPr>
          <p:nvPr/>
        </p:nvPicPr>
        <p:blipFill>
          <a:blip r:embed="rId3" cstate="print"/>
          <a:stretch>
            <a:fillRect/>
          </a:stretch>
        </p:blipFill>
        <p:spPr>
          <a:xfrm rot="13379">
            <a:off x="6598365" y="2836908"/>
            <a:ext cx="4847408" cy="4372354"/>
          </a:xfrm>
          <a:prstGeom prst="rect">
            <a:avLst/>
          </a:prstGeom>
          <a:noFill/>
          <a:ln>
            <a:noFill/>
          </a:ln>
        </p:spPr>
      </p:pic>
      <p:sp>
        <p:nvSpPr>
          <p:cNvPr id="9" name="Alt Başlık 2"/>
          <p:cNvSpPr txBox="1">
            <a:spLocks/>
          </p:cNvSpPr>
          <p:nvPr/>
        </p:nvSpPr>
        <p:spPr bwMode="auto">
          <a:xfrm>
            <a:off x="773113" y="1331974"/>
            <a:ext cx="10681150" cy="16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a:r>
              <a:rPr lang="tr-TR" altLang="tr-TR" sz="2200" dirty="0" smtClean="0">
                <a:solidFill>
                  <a:srgbClr val="38363B"/>
                </a:solidFill>
                <a:latin typeface="Open Sans Light" panose="020B0306030504020204" pitchFamily="34" charset="0"/>
                <a:cs typeface="Open Sans Light" panose="020B0306030504020204" pitchFamily="34" charset="0"/>
              </a:rPr>
              <a:t>Öğretmen </a:t>
            </a:r>
            <a:r>
              <a:rPr lang="tr-TR" altLang="tr-TR" sz="2200" dirty="0">
                <a:solidFill>
                  <a:srgbClr val="38363B"/>
                </a:solidFill>
                <a:latin typeface="Open Sans Light" panose="020B0306030504020204" pitchFamily="34" charset="0"/>
                <a:cs typeface="Open Sans Light" panose="020B0306030504020204" pitchFamily="34" charset="0"/>
              </a:rPr>
              <a:t>ve öğrencilerin yaptığı birbirinden güzel çalışmaları herkesin duyması, görmesi, örnek alarak daha da iyisini geliştirebilmesi amacıyla tasarlanan bir modüldür.</a:t>
            </a:r>
          </a:p>
          <a:p>
            <a:pPr lvl="0" algn="l" defTabSz="914400"/>
            <a:r>
              <a:rPr lang="tr-TR" altLang="tr-TR" sz="2200" dirty="0" smtClean="0">
                <a:solidFill>
                  <a:srgbClr val="38363B"/>
                </a:solidFill>
                <a:latin typeface="Open Sans Light" panose="020B0306030504020204" pitchFamily="34" charset="0"/>
                <a:cs typeface="Open Sans Light" panose="020B0306030504020204" pitchFamily="34" charset="0"/>
              </a:rPr>
              <a:t>EBA’ da</a:t>
            </a:r>
            <a:r>
              <a:rPr lang="en-US" altLang="tr-TR" sz="2200" dirty="0" smtClean="0">
                <a:solidFill>
                  <a:srgbClr val="38363B"/>
                </a:solidFill>
                <a:latin typeface="Open Sans Light" panose="020B0306030504020204" pitchFamily="34" charset="0"/>
                <a:cs typeface="Open Sans Light" panose="020B0306030504020204" pitchFamily="34" charset="0"/>
              </a:rPr>
              <a:t> </a:t>
            </a:r>
            <a:r>
              <a:rPr lang="en-US" altLang="tr-TR" sz="2200" dirty="0" smtClean="0">
                <a:solidFill>
                  <a:srgbClr val="FF0000"/>
                </a:solidFill>
                <a:latin typeface="Open Sans Light" panose="020B0306030504020204" pitchFamily="34" charset="0"/>
                <a:cs typeface="Open Sans Light" panose="020B0306030504020204" pitchFamily="34" charset="0"/>
              </a:rPr>
              <a:t>1</a:t>
            </a:r>
            <a:r>
              <a:rPr lang="tr-TR" altLang="tr-TR" sz="2200" dirty="0" smtClean="0">
                <a:solidFill>
                  <a:srgbClr val="FF0000"/>
                </a:solidFill>
                <a:latin typeface="Open Sans Light" panose="020B0306030504020204" pitchFamily="34" charset="0"/>
                <a:cs typeface="Open Sans Light" panose="020B0306030504020204" pitchFamily="34" charset="0"/>
              </a:rPr>
              <a:t>6.017</a:t>
            </a:r>
            <a:r>
              <a:rPr lang="en-US" altLang="tr-TR" sz="2200" dirty="0" smtClean="0">
                <a:solidFill>
                  <a:srgbClr val="FF0000"/>
                </a:solidFill>
                <a:latin typeface="Open Sans Light" panose="020B0306030504020204" pitchFamily="34" charset="0"/>
                <a:cs typeface="Open Sans Light" panose="020B0306030504020204" pitchFamily="34" charset="0"/>
              </a:rPr>
              <a:t> </a:t>
            </a:r>
            <a:r>
              <a:rPr lang="en-US" altLang="tr-TR" sz="2200" dirty="0" err="1" smtClean="0">
                <a:solidFill>
                  <a:srgbClr val="FF0000"/>
                </a:solidFill>
                <a:latin typeface="Open Sans Light" panose="020B0306030504020204" pitchFamily="34" charset="0"/>
                <a:cs typeface="Open Sans Light" panose="020B0306030504020204" pitchFamily="34" charset="0"/>
              </a:rPr>
              <a:t>haber</a:t>
            </a:r>
            <a:r>
              <a:rPr lang="tr-TR" altLang="tr-TR" sz="2200" dirty="0" smtClean="0">
                <a:solidFill>
                  <a:srgbClr val="38363B"/>
                </a:solidFill>
                <a:latin typeface="Open Sans Light" panose="020B0306030504020204" pitchFamily="34" charset="0"/>
                <a:cs typeface="Open Sans Light" panose="020B0306030504020204" pitchFamily="34" charset="0"/>
              </a:rPr>
              <a:t> </a:t>
            </a:r>
            <a:r>
              <a:rPr lang="tr-TR" altLang="tr-TR" sz="2200" dirty="0">
                <a:solidFill>
                  <a:srgbClr val="38363B"/>
                </a:solidFill>
                <a:latin typeface="Open Sans Light" panose="020B0306030504020204" pitchFamily="34" charset="0"/>
                <a:cs typeface="Open Sans Light" panose="020B0306030504020204" pitchFamily="34" charset="0"/>
              </a:rPr>
              <a:t>bulunmaktadır</a:t>
            </a:r>
            <a:r>
              <a:rPr lang="tr-TR" altLang="tr-TR" sz="2200" dirty="0" smtClean="0">
                <a:solidFill>
                  <a:srgbClr val="38363B"/>
                </a:solidFill>
                <a:latin typeface="Open Sans Light" panose="020B0306030504020204" pitchFamily="34" charset="0"/>
                <a:cs typeface="Open Sans Light" panose="020B0306030504020204" pitchFamily="34" charset="0"/>
              </a:rPr>
              <a:t>.</a:t>
            </a:r>
            <a:endParaRPr kumimoji="0" lang="tr-TR" altLang="tr-TR" sz="2200" b="0" i="0" u="none" strike="noStrike" kern="1200" cap="none" spc="0" normalizeH="0" baseline="0" noProof="0" dirty="0" smtClean="0">
              <a:ln>
                <a:noFill/>
              </a:ln>
              <a:solidFill>
                <a:srgbClr val="38363B"/>
              </a:solidFill>
              <a:effectLst/>
              <a:uLnTx/>
              <a:uFillTx/>
              <a:latin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tr-TR" altLang="tr-TR" sz="2200" b="0" i="0" u="none" strike="noStrike" kern="1200" cap="none" spc="0" normalizeH="0" baseline="0" noProof="0" dirty="0" smtClean="0">
                <a:ln>
                  <a:noFill/>
                </a:ln>
                <a:solidFill>
                  <a:srgbClr val="38363B"/>
                </a:solidFill>
                <a:effectLst/>
                <a:uLnTx/>
                <a:uFillTx/>
                <a:latin typeface="Open Sans Light" panose="020B0306030504020204" pitchFamily="34" charset="0"/>
                <a:cs typeface="Open Sans Light" panose="020B0306030504020204" pitchFamily="34" charset="0"/>
              </a:rPr>
              <a:t/>
            </a:r>
            <a:br>
              <a:rPr kumimoji="0" lang="tr-TR" altLang="tr-TR" sz="2200" b="0" i="0" u="none" strike="noStrike" kern="1200" cap="none" spc="0" normalizeH="0" baseline="0" noProof="0" dirty="0" smtClean="0">
                <a:ln>
                  <a:noFill/>
                </a:ln>
                <a:solidFill>
                  <a:srgbClr val="38363B"/>
                </a:solidFill>
                <a:effectLst/>
                <a:uLnTx/>
                <a:uFillTx/>
                <a:latin typeface="Open Sans Light" panose="020B0306030504020204" pitchFamily="34" charset="0"/>
                <a:cs typeface="Open Sans Light" panose="020B0306030504020204" pitchFamily="34" charset="0"/>
              </a:rPr>
            </a:br>
            <a:endParaRPr kumimoji="0" lang="tr-TR" altLang="tr-TR" sz="2200" b="0" i="0" u="none" strike="noStrike" kern="1200" cap="none" spc="0" normalizeH="0" baseline="0" noProof="0" dirty="0" smtClean="0">
              <a:ln>
                <a:noFill/>
              </a:ln>
              <a:solidFill>
                <a:srgbClr val="38363B"/>
              </a:solidFill>
              <a:effectLst/>
              <a:uLnTx/>
              <a:uFillTx/>
              <a:latin typeface="Open Sans Light" panose="020B0306030504020204" pitchFamily="34" charset="0"/>
              <a:cs typeface="Open Sans Light" panose="020B0306030504020204"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tr-TR" altLang="tr-TR" sz="2200" b="0" i="0" u="none" strike="noStrike" kern="1200" cap="none" spc="0" normalizeH="0" baseline="0" noProof="0" dirty="0" smtClean="0">
              <a:ln>
                <a:noFill/>
              </a:ln>
              <a:solidFill>
                <a:sysClr val="windowText" lastClr="000000"/>
              </a:solidFill>
              <a:effectLst/>
              <a:uLnTx/>
              <a:uFillTx/>
              <a:latin typeface="Calibri"/>
            </a:endParaRPr>
          </a:p>
        </p:txBody>
      </p:sp>
      <p:sp>
        <p:nvSpPr>
          <p:cNvPr id="6" name="Metin kutusu 5"/>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8" name="Metin kutusu 7"/>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EBA Haber</a:t>
            </a:r>
            <a:endParaRPr lang="tr-TR" dirty="0">
              <a:solidFill>
                <a:srgbClr val="7EC5CF"/>
              </a:solidFill>
            </a:endParaRPr>
          </a:p>
        </p:txBody>
      </p:sp>
    </p:spTree>
    <p:extLst>
      <p:ext uri="{BB962C8B-B14F-4D97-AF65-F5344CB8AC3E}">
        <p14:creationId xmlns:p14="http://schemas.microsoft.com/office/powerpoint/2010/main" val="234183650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lt Başlık 2"/>
          <p:cNvSpPr txBox="1">
            <a:spLocks/>
          </p:cNvSpPr>
          <p:nvPr/>
        </p:nvSpPr>
        <p:spPr bwMode="auto">
          <a:xfrm>
            <a:off x="188075" y="3219185"/>
            <a:ext cx="5119687" cy="200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200" dirty="0">
                <a:solidFill>
                  <a:srgbClr val="38363B"/>
                </a:solidFill>
                <a:latin typeface="Open Sans Light" panose="020B0306030504020204" pitchFamily="34" charset="0"/>
                <a:cs typeface="Open Sans Light" panose="020B0306030504020204" pitchFamily="34" charset="0"/>
              </a:rPr>
              <a:t>Eğitsel amaçlı videoları tek bir adreste bulabilmeniz için tasarlandı. </a:t>
            </a:r>
            <a:endParaRPr lang="tr-TR" altLang="en-US" sz="2200" dirty="0" smtClean="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endParaRPr lang="en-US" altLang="en-US" sz="2200" dirty="0" smtClean="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200" dirty="0" err="1" smtClean="0">
                <a:solidFill>
                  <a:srgbClr val="38363B"/>
                </a:solidFill>
                <a:latin typeface="Open Sans Light" panose="020B0306030504020204" pitchFamily="34" charset="0"/>
                <a:cs typeface="Open Sans Light" panose="020B0306030504020204" pitchFamily="34" charset="0"/>
              </a:rPr>
              <a:t>EBA’da</a:t>
            </a:r>
            <a:r>
              <a:rPr lang="tr-TR" altLang="en-US" sz="2200" dirty="0" smtClean="0">
                <a:solidFill>
                  <a:srgbClr val="38363B"/>
                </a:solidFill>
                <a:latin typeface="Open Sans Light" panose="020B0306030504020204" pitchFamily="34" charset="0"/>
                <a:cs typeface="Open Sans Light" panose="020B0306030504020204" pitchFamily="34" charset="0"/>
              </a:rPr>
              <a:t> </a:t>
            </a:r>
            <a:r>
              <a:rPr lang="tr-TR" altLang="en-US" sz="2200" dirty="0">
                <a:solidFill>
                  <a:srgbClr val="38363B"/>
                </a:solidFill>
                <a:latin typeface="Open Sans Light" panose="020B0306030504020204" pitchFamily="34" charset="0"/>
                <a:cs typeface="Open Sans Light" panose="020B0306030504020204" pitchFamily="34" charset="0"/>
              </a:rPr>
              <a:t>farklı kategorilerde </a:t>
            </a:r>
            <a:r>
              <a:rPr lang="tr-TR" altLang="en-US" sz="2200" dirty="0" smtClean="0">
                <a:solidFill>
                  <a:srgbClr val="FF0000"/>
                </a:solidFill>
                <a:latin typeface="Open Sans Light" panose="020B0306030504020204" pitchFamily="34" charset="0"/>
                <a:cs typeface="Open Sans Light" panose="020B0306030504020204" pitchFamily="34" charset="0"/>
              </a:rPr>
              <a:t>19.643 </a:t>
            </a:r>
            <a:r>
              <a:rPr lang="tr-TR" altLang="en-US" sz="2200" dirty="0">
                <a:solidFill>
                  <a:srgbClr val="FF0000"/>
                </a:solidFill>
                <a:latin typeface="Open Sans Light" panose="020B0306030504020204" pitchFamily="34" charset="0"/>
                <a:cs typeface="Open Sans Light" panose="020B0306030504020204" pitchFamily="34" charset="0"/>
              </a:rPr>
              <a:t>video </a:t>
            </a:r>
            <a:r>
              <a:rPr lang="tr-TR" altLang="en-US" sz="2200" dirty="0">
                <a:solidFill>
                  <a:srgbClr val="38363B"/>
                </a:solidFill>
                <a:latin typeface="Open Sans Light" panose="020B0306030504020204" pitchFamily="34" charset="0"/>
                <a:cs typeface="Open Sans Light" panose="020B0306030504020204" pitchFamily="34" charset="0"/>
              </a:rPr>
              <a:t>bulunmaktadır.</a:t>
            </a:r>
          </a:p>
          <a:p>
            <a:pPr lvl="0" algn="l" defTabSz="914400" eaLnBrk="1" hangingPunct="1">
              <a:spcBef>
                <a:spcPct val="0"/>
              </a:spcBef>
            </a:pPr>
            <a:endParaRPr lang="tr-TR" altLang="en-US" sz="2200" dirty="0">
              <a:solidFill>
                <a:srgbClr val="38363B"/>
              </a:solidFill>
              <a:latin typeface="Open Sans Light" panose="020B0306030504020204" pitchFamily="34" charset="0"/>
              <a:cs typeface="Open Sans Light" panose="020B0306030504020204" pitchFamily="34" charset="0"/>
            </a:endParaRPr>
          </a:p>
        </p:txBody>
      </p:sp>
      <p:pic>
        <p:nvPicPr>
          <p:cNvPr id="5" name="Resim 4"/>
          <p:cNvPicPr>
            <a:picLocks noChangeAspect="1"/>
          </p:cNvPicPr>
          <p:nvPr/>
        </p:nvPicPr>
        <p:blipFill>
          <a:blip r:embed="rId3"/>
          <a:stretch>
            <a:fillRect/>
          </a:stretch>
        </p:blipFill>
        <p:spPr>
          <a:xfrm>
            <a:off x="5625658" y="1987005"/>
            <a:ext cx="5971648" cy="4172415"/>
          </a:xfrm>
          <a:prstGeom prst="rect">
            <a:avLst/>
          </a:prstGeom>
        </p:spPr>
      </p:pic>
      <p:sp>
        <p:nvSpPr>
          <p:cNvPr id="6" name="Metin kutusu 5"/>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8" name="Metin kutusu 7"/>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EBA Video</a:t>
            </a:r>
            <a:endParaRPr lang="tr-TR" dirty="0">
              <a:solidFill>
                <a:srgbClr val="7EC5CF"/>
              </a:solidFill>
            </a:endParaRPr>
          </a:p>
        </p:txBody>
      </p:sp>
    </p:spTree>
    <p:extLst>
      <p:ext uri="{BB962C8B-B14F-4D97-AF65-F5344CB8AC3E}">
        <p14:creationId xmlns:p14="http://schemas.microsoft.com/office/powerpoint/2010/main" val="138884089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lt Başlık 2"/>
          <p:cNvSpPr txBox="1">
            <a:spLocks/>
          </p:cNvSpPr>
          <p:nvPr/>
        </p:nvSpPr>
        <p:spPr bwMode="auto">
          <a:xfrm>
            <a:off x="6246997" y="2084476"/>
            <a:ext cx="448282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rtl="0" eaLnBrk="0" fontAlgn="base" hangingPunct="0">
              <a:spcBef>
                <a:spcPct val="20000"/>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rtl="0" eaLnBrk="0" fontAlgn="base" hangingPunct="0">
              <a:spcBef>
                <a:spcPct val="20000"/>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lvl="0" algn="l" defTabSz="914400" eaLnBrk="1" hangingPunct="1">
              <a:spcBef>
                <a:spcPct val="0"/>
              </a:spcBef>
            </a:pPr>
            <a:r>
              <a:rPr lang="tr-TR" altLang="en-US" sz="2400" dirty="0" smtClean="0">
                <a:solidFill>
                  <a:srgbClr val="38363B"/>
                </a:solidFill>
                <a:latin typeface="Open Sans Light" panose="020B0306030504020204" pitchFamily="34" charset="0"/>
                <a:cs typeface="Open Sans Light" panose="020B0306030504020204" pitchFamily="34" charset="0"/>
              </a:rPr>
              <a:t>EBA </a:t>
            </a:r>
            <a:r>
              <a:rPr lang="tr-TR" altLang="en-US" sz="2400" dirty="0">
                <a:solidFill>
                  <a:srgbClr val="38363B"/>
                </a:solidFill>
                <a:latin typeface="Open Sans Light" panose="020B0306030504020204" pitchFamily="34" charset="0"/>
                <a:cs typeface="Open Sans Light" panose="020B0306030504020204" pitchFamily="34" charset="0"/>
              </a:rPr>
              <a:t>Görsel Modülünün amacı hem öğretimde kalıcılığı artırmaya yardımcı olmak hem de kültürel mirasımızı elektronik fotoğraflar aracılığıyla nesilden nesile aktarmaktır.</a:t>
            </a:r>
          </a:p>
          <a:p>
            <a:pPr lvl="0" algn="l" defTabSz="914400" eaLnBrk="1" hangingPunct="1">
              <a:spcBef>
                <a:spcPct val="0"/>
              </a:spcBef>
            </a:pPr>
            <a:endParaRPr lang="tr-TR" altLang="en-US" sz="24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r>
              <a:rPr lang="tr-TR" altLang="en-US" sz="2400" dirty="0">
                <a:solidFill>
                  <a:srgbClr val="38363B"/>
                </a:solidFill>
                <a:latin typeface="Open Sans Light" panose="020B0306030504020204" pitchFamily="34" charset="0"/>
                <a:cs typeface="Open Sans Light" panose="020B0306030504020204" pitchFamily="34" charset="0"/>
              </a:rPr>
              <a:t>EBA’da 30.000 tanesi YEĞİTEK özel arşivinden olmak üzere </a:t>
            </a:r>
            <a:r>
              <a:rPr lang="tr-TR" altLang="en-US" sz="2400" dirty="0" smtClean="0">
                <a:solidFill>
                  <a:srgbClr val="FF0000"/>
                </a:solidFill>
                <a:latin typeface="Open Sans Light" panose="020B0306030504020204" pitchFamily="34" charset="0"/>
                <a:cs typeface="Open Sans Light" panose="020B0306030504020204" pitchFamily="34" charset="0"/>
              </a:rPr>
              <a:t>67.945 </a:t>
            </a:r>
            <a:r>
              <a:rPr lang="tr-TR" altLang="en-US" sz="2400" dirty="0">
                <a:solidFill>
                  <a:srgbClr val="FF0000"/>
                </a:solidFill>
                <a:latin typeface="Open Sans Light" panose="020B0306030504020204" pitchFamily="34" charset="0"/>
                <a:cs typeface="Open Sans Light" panose="020B0306030504020204" pitchFamily="34" charset="0"/>
              </a:rPr>
              <a:t>görsel </a:t>
            </a:r>
            <a:r>
              <a:rPr lang="tr-TR" altLang="en-US" sz="2400" dirty="0">
                <a:solidFill>
                  <a:srgbClr val="38363B"/>
                </a:solidFill>
                <a:latin typeface="Open Sans Light" panose="020B0306030504020204" pitchFamily="34" charset="0"/>
                <a:cs typeface="Open Sans Light" panose="020B0306030504020204" pitchFamily="34" charset="0"/>
              </a:rPr>
              <a:t>bulunmaktadır. </a:t>
            </a:r>
          </a:p>
          <a:p>
            <a:pPr lvl="0" algn="l" defTabSz="914400" eaLnBrk="1" hangingPunct="1">
              <a:spcBef>
                <a:spcPct val="0"/>
              </a:spcBef>
            </a:pPr>
            <a:endParaRPr lang="tr-TR" altLang="en-US" sz="2400" dirty="0">
              <a:solidFill>
                <a:srgbClr val="38363B"/>
              </a:solidFill>
              <a:latin typeface="Open Sans Light" panose="020B0306030504020204" pitchFamily="34" charset="0"/>
              <a:cs typeface="Open Sans Light" panose="020B0306030504020204" pitchFamily="34" charset="0"/>
            </a:endParaRPr>
          </a:p>
          <a:p>
            <a:pPr lvl="0" algn="l" defTabSz="914400" eaLnBrk="1" hangingPunct="1">
              <a:spcBef>
                <a:spcPct val="0"/>
              </a:spcBef>
            </a:pPr>
            <a:endParaRPr lang="tr-TR" altLang="en-US" sz="2400" dirty="0">
              <a:solidFill>
                <a:srgbClr val="38363B"/>
              </a:solidFill>
              <a:latin typeface="Open Sans Light" panose="020B0306030504020204" pitchFamily="34" charset="0"/>
              <a:cs typeface="Open Sans Light" panose="020B0306030504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144" y="1504713"/>
            <a:ext cx="6788738" cy="5544635"/>
          </a:xfrm>
          <a:prstGeom prst="rect">
            <a:avLst/>
          </a:prstGeom>
        </p:spPr>
      </p:pic>
      <p:sp>
        <p:nvSpPr>
          <p:cNvPr id="5" name="Metin kutusu 4"/>
          <p:cNvSpPr txBox="1"/>
          <p:nvPr/>
        </p:nvSpPr>
        <p:spPr>
          <a:xfrm flipH="1">
            <a:off x="6874207" y="882698"/>
            <a:ext cx="5162939" cy="430887"/>
          </a:xfrm>
          <a:prstGeom prst="rect">
            <a:avLst/>
          </a:prstGeom>
          <a:noFill/>
        </p:spPr>
        <p:txBody>
          <a:bodyPr wrap="square" rtlCol="0">
            <a:spAutoFit/>
          </a:bodyPr>
          <a:lstStyle/>
          <a:p>
            <a:pPr algn="r"/>
            <a:r>
              <a:rPr lang="tr-TR" sz="2200" b="1" dirty="0" smtClean="0">
                <a:solidFill>
                  <a:srgbClr val="7EC5CF"/>
                </a:solidFill>
              </a:rPr>
              <a:t>İÇERİK DEĞERLENDİRME TOPLANTISI</a:t>
            </a:r>
            <a:endParaRPr lang="tr-TR" sz="2200" dirty="0">
              <a:solidFill>
                <a:srgbClr val="7EC5CF"/>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825" y="111807"/>
            <a:ext cx="1260012" cy="836704"/>
          </a:xfrm>
          <a:prstGeom prst="rect">
            <a:avLst/>
          </a:prstGeom>
        </p:spPr>
      </p:pic>
      <p:sp>
        <p:nvSpPr>
          <p:cNvPr id="7" name="Metin kutusu 6"/>
          <p:cNvSpPr txBox="1"/>
          <p:nvPr/>
        </p:nvSpPr>
        <p:spPr>
          <a:xfrm flipH="1">
            <a:off x="6826898" y="1320047"/>
            <a:ext cx="5162939" cy="369332"/>
          </a:xfrm>
          <a:prstGeom prst="rect">
            <a:avLst/>
          </a:prstGeom>
          <a:noFill/>
        </p:spPr>
        <p:txBody>
          <a:bodyPr wrap="square" rtlCol="0">
            <a:spAutoFit/>
          </a:bodyPr>
          <a:lstStyle/>
          <a:p>
            <a:pPr algn="r"/>
            <a:r>
              <a:rPr lang="tr-TR" b="1" dirty="0" smtClean="0">
                <a:solidFill>
                  <a:srgbClr val="7EC5CF"/>
                </a:solidFill>
              </a:rPr>
              <a:t>EBA Görsel</a:t>
            </a:r>
            <a:endParaRPr lang="tr-TR" dirty="0">
              <a:solidFill>
                <a:srgbClr val="7EC5CF"/>
              </a:solidFill>
            </a:endParaRPr>
          </a:p>
        </p:txBody>
      </p:sp>
    </p:spTree>
    <p:extLst>
      <p:ext uri="{BB962C8B-B14F-4D97-AF65-F5344CB8AC3E}">
        <p14:creationId xmlns:p14="http://schemas.microsoft.com/office/powerpoint/2010/main" val="98075644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917</TotalTime>
  <Words>1193</Words>
  <Application>Microsoft Office PowerPoint</Application>
  <PresentationFormat>Özel</PresentationFormat>
  <Paragraphs>228</Paragraphs>
  <Slides>34</Slides>
  <Notes>12</Notes>
  <HiddenSlides>0</HiddenSlides>
  <MMClips>0</MMClips>
  <ScaleCrop>false</ScaleCrop>
  <HeadingPairs>
    <vt:vector size="4" baseType="variant">
      <vt:variant>
        <vt:lpstr>Tema</vt:lpstr>
      </vt:variant>
      <vt:variant>
        <vt:i4>1</vt:i4>
      </vt:variant>
      <vt:variant>
        <vt:lpstr>Slayt Başlıkları</vt:lpstr>
      </vt:variant>
      <vt:variant>
        <vt:i4>34</vt:i4>
      </vt:variant>
    </vt:vector>
  </HeadingPairs>
  <TitlesOfParts>
    <vt:vector size="35"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İÇERİK DEĞERLENDİRME KRİTERLERİ</dc:title>
  <dc:creator>Murat SAGLAM</dc:creator>
  <cp:lastModifiedBy>MehmetTASKIN01</cp:lastModifiedBy>
  <cp:revision>49</cp:revision>
  <dcterms:created xsi:type="dcterms:W3CDTF">2017-04-10T12:40:38Z</dcterms:created>
  <dcterms:modified xsi:type="dcterms:W3CDTF">2017-11-09T10:05:26Z</dcterms:modified>
</cp:coreProperties>
</file>