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1"/>
  </p:notesMasterIdLst>
  <p:sldIdLst>
    <p:sldId id="265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5" autoAdjust="0"/>
    <p:restoredTop sz="97725"/>
  </p:normalViewPr>
  <p:slideViewPr>
    <p:cSldViewPr snapToGrid="0">
      <p:cViewPr varScale="1">
        <p:scale>
          <a:sx n="87" d="100"/>
          <a:sy n="87" d="100"/>
        </p:scale>
        <p:origin x="-60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B4E5-EE38-4800-8C60-0C54F293ED66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7EB08-EF8F-44E2-8500-2069417E81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23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7A5C-3B0A-48B2-8114-85EE103CE84A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48E3-1ADE-408B-999E-335CDACE1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66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7A5C-3B0A-48B2-8114-85EE103CE84A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48E3-1ADE-408B-999E-335CDACE1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473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7A5C-3B0A-48B2-8114-85EE103CE84A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48E3-1ADE-408B-999E-335CDACE1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58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7A5C-3B0A-48B2-8114-85EE103CE84A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48E3-1ADE-408B-999E-335CDACE1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154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7A5C-3B0A-48B2-8114-85EE103CE84A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48E3-1ADE-408B-999E-335CDACE1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140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7A5C-3B0A-48B2-8114-85EE103CE84A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48E3-1ADE-408B-999E-335CDACE1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256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7A5C-3B0A-48B2-8114-85EE103CE84A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48E3-1ADE-408B-999E-335CDACE1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133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7A5C-3B0A-48B2-8114-85EE103CE84A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48E3-1ADE-408B-999E-335CDACE1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506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7A5C-3B0A-48B2-8114-85EE103CE84A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48E3-1ADE-408B-999E-335CDACE1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775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7A5C-3B0A-48B2-8114-85EE103CE84A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48E3-1ADE-408B-999E-335CDACE1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595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7A5C-3B0A-48B2-8114-85EE103CE84A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48E3-1ADE-408B-999E-335CDACE1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024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37A5C-3B0A-48B2-8114-85EE103CE84A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48E3-1ADE-408B-999E-335CDACE1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54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/>
          <a:stretch/>
        </p:blipFill>
        <p:spPr>
          <a:xfrm>
            <a:off x="-6626" y="0"/>
            <a:ext cx="12198626" cy="6858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 flipH="1">
            <a:off x="7352145" y="418732"/>
            <a:ext cx="4726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DEĞERLENDİRME TOPLANTISI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15" y="418732"/>
            <a:ext cx="1807408" cy="12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8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 flipH="1">
            <a:off x="6874207" y="882698"/>
            <a:ext cx="516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b="1" dirty="0" smtClean="0">
                <a:solidFill>
                  <a:srgbClr val="7EC5CF"/>
                </a:solidFill>
              </a:rPr>
              <a:t>DEĞERLENDİRME TOPLANTISI</a:t>
            </a:r>
            <a:endParaRPr lang="tr-TR" sz="2200" dirty="0">
              <a:solidFill>
                <a:srgbClr val="7EC5C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825" y="111807"/>
            <a:ext cx="1260012" cy="836704"/>
          </a:xfrm>
          <a:prstGeom prst="rect">
            <a:avLst/>
          </a:prstGeom>
        </p:spPr>
      </p:pic>
      <p:sp>
        <p:nvSpPr>
          <p:cNvPr id="88" name="Yuvarlatılmış Dikdörtgen 87"/>
          <p:cNvSpPr/>
          <p:nvPr/>
        </p:nvSpPr>
        <p:spPr>
          <a:xfrm>
            <a:off x="1789019" y="1324757"/>
            <a:ext cx="4353528" cy="548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MEBBİS şifresi ile portale </a:t>
            </a:r>
            <a:r>
              <a:rPr lang="tr-T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giriş yapan öğretmenler yüklemek istedikleri içerik türlerinden bir tanesini seçerler.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Yuvarlatılmış Dikdörtgen 88"/>
          <p:cNvSpPr/>
          <p:nvPr/>
        </p:nvSpPr>
        <p:spPr>
          <a:xfrm>
            <a:off x="2954138" y="2071243"/>
            <a:ext cx="719669" cy="298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Haber</a:t>
            </a:r>
          </a:p>
        </p:txBody>
      </p:sp>
      <p:sp>
        <p:nvSpPr>
          <p:cNvPr id="90" name="Yuvarlatılmış Dikdörtgen 89"/>
          <p:cNvSpPr/>
          <p:nvPr/>
        </p:nvSpPr>
        <p:spPr>
          <a:xfrm>
            <a:off x="2967499" y="2792610"/>
            <a:ext cx="719669" cy="298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Görsel</a:t>
            </a:r>
          </a:p>
        </p:txBody>
      </p:sp>
      <p:sp>
        <p:nvSpPr>
          <p:cNvPr id="91" name="Yuvarlatılmış Dikdörtgen 90"/>
          <p:cNvSpPr/>
          <p:nvPr/>
        </p:nvSpPr>
        <p:spPr>
          <a:xfrm>
            <a:off x="2981467" y="3862810"/>
            <a:ext cx="719669" cy="298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Dergi</a:t>
            </a:r>
          </a:p>
        </p:txBody>
      </p:sp>
      <p:sp>
        <p:nvSpPr>
          <p:cNvPr id="92" name="Yuvarlatılmış Dikdörtgen 91"/>
          <p:cNvSpPr/>
          <p:nvPr/>
        </p:nvSpPr>
        <p:spPr>
          <a:xfrm>
            <a:off x="2990577" y="4225389"/>
            <a:ext cx="719669" cy="298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Doküman</a:t>
            </a:r>
            <a:endParaRPr lang="tr-TR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Yuvarlatılmış Dikdörtgen 92"/>
          <p:cNvSpPr/>
          <p:nvPr/>
        </p:nvSpPr>
        <p:spPr>
          <a:xfrm>
            <a:off x="2972357" y="3144762"/>
            <a:ext cx="719669" cy="298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Ses</a:t>
            </a:r>
          </a:p>
        </p:txBody>
      </p:sp>
      <p:sp>
        <p:nvSpPr>
          <p:cNvPr id="94" name="Yuvarlatılmış Dikdörtgen 93"/>
          <p:cNvSpPr/>
          <p:nvPr/>
        </p:nvSpPr>
        <p:spPr>
          <a:xfrm>
            <a:off x="2981467" y="3500231"/>
            <a:ext cx="719669" cy="298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Kitap </a:t>
            </a:r>
          </a:p>
        </p:txBody>
      </p:sp>
      <p:sp>
        <p:nvSpPr>
          <p:cNvPr id="95" name="Yuvarlatılmış Dikdörtgen 94"/>
          <p:cNvSpPr/>
          <p:nvPr/>
        </p:nvSpPr>
        <p:spPr>
          <a:xfrm>
            <a:off x="2954138" y="2422780"/>
            <a:ext cx="719669" cy="330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Video</a:t>
            </a:r>
            <a:r>
              <a:rPr lang="tr-T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6" name="Sağ Ayraç 95"/>
          <p:cNvSpPr/>
          <p:nvPr/>
        </p:nvSpPr>
        <p:spPr>
          <a:xfrm>
            <a:off x="4029087" y="2078353"/>
            <a:ext cx="1038510" cy="2402975"/>
          </a:xfrm>
          <a:prstGeom prst="rightBrace">
            <a:avLst>
              <a:gd name="adj1" fmla="val 8333"/>
              <a:gd name="adj2" fmla="val 1568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97" name="Yuvarlatılmış Dikdörtgen 96"/>
          <p:cNvSpPr/>
          <p:nvPr/>
        </p:nvSpPr>
        <p:spPr>
          <a:xfrm>
            <a:off x="5267225" y="2045259"/>
            <a:ext cx="6406329" cy="857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Yüklenecek içeriğin türüne göre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Başlık, kanal, özet, açıklama, etiket vb. gibi içeriğe ait çeşitli bilgiler girilir(Bu bilgilerden bir tanesi eksik olursa yükleme yapılamaz) ve yayınlanması istenen içerik yüklenir. </a:t>
            </a:r>
          </a:p>
        </p:txBody>
      </p:sp>
      <p:sp>
        <p:nvSpPr>
          <p:cNvPr id="98" name="Sağ Ok 97"/>
          <p:cNvSpPr/>
          <p:nvPr/>
        </p:nvSpPr>
        <p:spPr>
          <a:xfrm rot="5400000">
            <a:off x="3207582" y="1859157"/>
            <a:ext cx="184844" cy="245963"/>
          </a:xfrm>
          <a:prstGeom prst="rightArrow">
            <a:avLst>
              <a:gd name="adj1" fmla="val 6481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100" name="Yuvarlatılmış Dikdörtgen 99"/>
          <p:cNvSpPr/>
          <p:nvPr/>
        </p:nvSpPr>
        <p:spPr>
          <a:xfrm>
            <a:off x="5267226" y="2988356"/>
            <a:ext cx="3698294" cy="987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tr-TR" sz="11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Yükümlülükleri kabul ediyor ve dokümanı gönderiyorum” ‘a tıklayarak </a:t>
            </a:r>
            <a:r>
              <a:rPr lang="tr-T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Kurallar/Kullanıcı Sözleşmesi’nde belirtilenleri kabul edildiği beyan edilerek yayınlanması istenen içerik </a:t>
            </a:r>
            <a:r>
              <a:rPr lang="tr-TR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moderasyona</a:t>
            </a:r>
            <a:r>
              <a:rPr lang="tr-T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gönderilir.</a:t>
            </a:r>
          </a:p>
        </p:txBody>
      </p:sp>
      <p:sp>
        <p:nvSpPr>
          <p:cNvPr id="102" name="Yuvarlatılmış Dikdörtgen 101"/>
          <p:cNvSpPr/>
          <p:nvPr/>
        </p:nvSpPr>
        <p:spPr>
          <a:xfrm>
            <a:off x="5268009" y="4751486"/>
            <a:ext cx="6491055" cy="604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Yayınlanması istenen içerik moderasyon onay ekranına düşer. Moderatör söz konusu içeriği İçerik Değerlendirme Kriterlerine göre inceler. Moderatör; içerikle ilgili başlık, kanal, özet, açıklama, etiket vb. bilgileri düzenleyebilir.</a:t>
            </a:r>
          </a:p>
        </p:txBody>
      </p:sp>
      <p:sp>
        <p:nvSpPr>
          <p:cNvPr id="103" name="Yuvarlatılmış Dikdörtgen 102"/>
          <p:cNvSpPr/>
          <p:nvPr/>
        </p:nvSpPr>
        <p:spPr>
          <a:xfrm>
            <a:off x="9230587" y="2976505"/>
            <a:ext cx="2528479" cy="1004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Kurallar/Kullanıcı Sözleşmesi’nde telif hakları ve yüklenen içeriğin sahip olması gereken özellikler vb. bulunmaktadır.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Yuvarlatılmış Dikdörtgen 105"/>
          <p:cNvSpPr/>
          <p:nvPr/>
        </p:nvSpPr>
        <p:spPr>
          <a:xfrm>
            <a:off x="5268009" y="5439153"/>
            <a:ext cx="3245527" cy="61495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İçerik Değerlendirme Kriterlerine uygun olmayan içerikler gerekçesi yazılarak reddedilir.</a:t>
            </a:r>
          </a:p>
        </p:txBody>
      </p:sp>
      <p:sp>
        <p:nvSpPr>
          <p:cNvPr id="107" name="Yuvarlatılmış Dikdörtgen 106"/>
          <p:cNvSpPr/>
          <p:nvPr/>
        </p:nvSpPr>
        <p:spPr>
          <a:xfrm>
            <a:off x="8612969" y="5462428"/>
            <a:ext cx="3146095" cy="59167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İçerik Değerlendirme Kriterlerine uygun olan içerikler onaylanarak yayına alınması sağlanır.</a:t>
            </a:r>
          </a:p>
        </p:txBody>
      </p:sp>
      <p:sp>
        <p:nvSpPr>
          <p:cNvPr id="109" name="Yuvarlatılmış Dikdörtgen 108"/>
          <p:cNvSpPr/>
          <p:nvPr/>
        </p:nvSpPr>
        <p:spPr>
          <a:xfrm>
            <a:off x="5268010" y="4140077"/>
            <a:ext cx="6491055" cy="511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İçerikler, türlerine göre EBA portalindeki playerların çalıştırabileceği formatlara dönüştürülür.</a:t>
            </a:r>
          </a:p>
        </p:txBody>
      </p:sp>
      <p:sp>
        <p:nvSpPr>
          <p:cNvPr id="111" name="Yuvarlatılmış Dikdörtgen 110"/>
          <p:cNvSpPr/>
          <p:nvPr/>
        </p:nvSpPr>
        <p:spPr>
          <a:xfrm>
            <a:off x="6870718" y="1366905"/>
            <a:ext cx="3624109" cy="57586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4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EBA İÇERİK YÖNETİM İŞLEM ADIMLARI</a:t>
            </a:r>
            <a:endParaRPr lang="tr-TR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" name="Sağa Bükülü Ok 112"/>
          <p:cNvSpPr/>
          <p:nvPr/>
        </p:nvSpPr>
        <p:spPr>
          <a:xfrm flipH="1">
            <a:off x="11852789" y="4826697"/>
            <a:ext cx="274095" cy="1158831"/>
          </a:xfrm>
          <a:prstGeom prst="curvedRightArrow">
            <a:avLst>
              <a:gd name="adj1" fmla="val 25000"/>
              <a:gd name="adj2" fmla="val 52706"/>
              <a:gd name="adj3" fmla="val 10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114" name="Sağa Bükülü Ok 113"/>
          <p:cNvSpPr/>
          <p:nvPr/>
        </p:nvSpPr>
        <p:spPr>
          <a:xfrm>
            <a:off x="4751974" y="4826696"/>
            <a:ext cx="310879" cy="1158831"/>
          </a:xfrm>
          <a:prstGeom prst="curvedRightArrow">
            <a:avLst>
              <a:gd name="adj1" fmla="val 25000"/>
              <a:gd name="adj2" fmla="val 52706"/>
              <a:gd name="adj3" fmla="val 10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grpSp>
        <p:nvGrpSpPr>
          <p:cNvPr id="138" name="Grup 137"/>
          <p:cNvGrpSpPr/>
          <p:nvPr/>
        </p:nvGrpSpPr>
        <p:grpSpPr>
          <a:xfrm>
            <a:off x="764729" y="1584145"/>
            <a:ext cx="3916534" cy="3809266"/>
            <a:chOff x="764729" y="1584145"/>
            <a:chExt cx="3916534" cy="3809266"/>
          </a:xfrm>
        </p:grpSpPr>
        <p:cxnSp>
          <p:nvCxnSpPr>
            <p:cNvPr id="121" name="Düz Bağlayıcı 120"/>
            <p:cNvCxnSpPr/>
            <p:nvPr/>
          </p:nvCxnSpPr>
          <p:spPr>
            <a:xfrm flipH="1">
              <a:off x="764729" y="5393411"/>
              <a:ext cx="3916534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Düz Bağlayıcı 121"/>
            <p:cNvCxnSpPr/>
            <p:nvPr/>
          </p:nvCxnSpPr>
          <p:spPr>
            <a:xfrm flipH="1">
              <a:off x="793089" y="1599179"/>
              <a:ext cx="53036" cy="3788313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Düz Ok Bağlayıcısı 131"/>
            <p:cNvCxnSpPr/>
            <p:nvPr/>
          </p:nvCxnSpPr>
          <p:spPr>
            <a:xfrm>
              <a:off x="816405" y="1584145"/>
              <a:ext cx="89792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2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46489" y="2315095"/>
            <a:ext cx="9760651" cy="2668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600" b="1" dirty="0"/>
              <a:t> </a:t>
            </a:r>
            <a:endParaRPr lang="tr-TR" sz="2600" dirty="0" smtClean="0"/>
          </a:p>
          <a:p>
            <a:pPr lvl="0"/>
            <a:r>
              <a:rPr lang="tr-TR" sz="2600" dirty="0" smtClean="0"/>
              <a:t>Öğretim </a:t>
            </a:r>
            <a:r>
              <a:rPr lang="tr-TR" sz="2600" dirty="0"/>
              <a:t>programı kapsamında amaca ve kazanıma uygun olması</a:t>
            </a:r>
          </a:p>
          <a:p>
            <a:pPr lvl="0"/>
            <a:r>
              <a:rPr lang="tr-TR" sz="2600" dirty="0"/>
              <a:t>Öğretim programında belirtilen sınırlılıklara uygun bulunması</a:t>
            </a:r>
          </a:p>
          <a:p>
            <a:pPr lvl="0"/>
            <a:r>
              <a:rPr lang="tr-TR" sz="2600" dirty="0"/>
              <a:t>Gerekli güvenlik önlemlerinin alınması/ belirtilmesi (özellikle fen deneyleri)</a:t>
            </a:r>
          </a:p>
          <a:p>
            <a:pPr lvl="0"/>
            <a:r>
              <a:rPr lang="tr-TR" sz="2600" dirty="0"/>
              <a:t>Yazım ve noktalama kurallarına uygun </a:t>
            </a:r>
            <a:r>
              <a:rPr lang="tr-TR" sz="2600" dirty="0" smtClean="0"/>
              <a:t>olması</a:t>
            </a:r>
            <a:endParaRPr lang="tr-TR" sz="2600" dirty="0"/>
          </a:p>
        </p:txBody>
      </p:sp>
      <p:sp>
        <p:nvSpPr>
          <p:cNvPr id="4" name="Metin kutusu 3"/>
          <p:cNvSpPr txBox="1"/>
          <p:nvPr/>
        </p:nvSpPr>
        <p:spPr>
          <a:xfrm flipH="1">
            <a:off x="6874207" y="882698"/>
            <a:ext cx="516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b="1" dirty="0" smtClean="0">
                <a:solidFill>
                  <a:srgbClr val="7EC5CF"/>
                </a:solidFill>
              </a:rPr>
              <a:t>DEĞERLENDİRME TOPLANTISI</a:t>
            </a:r>
            <a:endParaRPr lang="tr-TR" sz="2200" dirty="0">
              <a:solidFill>
                <a:srgbClr val="7EC5C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825" y="111807"/>
            <a:ext cx="1260012" cy="83670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 flipH="1">
            <a:off x="6826898" y="1320047"/>
            <a:ext cx="516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rgbClr val="7EC5CF"/>
                </a:solidFill>
              </a:rPr>
              <a:t>İçerik Değerlendirme Kriterleri</a:t>
            </a:r>
            <a:endParaRPr lang="tr-TR" dirty="0">
              <a:solidFill>
                <a:srgbClr val="7EC5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4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83607" y="2589304"/>
            <a:ext cx="9231400" cy="2417036"/>
          </a:xfrm>
        </p:spPr>
        <p:txBody>
          <a:bodyPr>
            <a:normAutofit/>
          </a:bodyPr>
          <a:lstStyle/>
          <a:p>
            <a:pPr lvl="0"/>
            <a:endParaRPr lang="tr-TR" sz="2600" dirty="0" smtClean="0"/>
          </a:p>
          <a:p>
            <a:pPr lvl="0"/>
            <a:r>
              <a:rPr lang="tr-TR" sz="2600" dirty="0" smtClean="0"/>
              <a:t>Reklam </a:t>
            </a:r>
            <a:r>
              <a:rPr lang="tr-TR" sz="2600" dirty="0"/>
              <a:t>ve satış unsuru içermemesi</a:t>
            </a:r>
          </a:p>
          <a:p>
            <a:pPr lvl="0"/>
            <a:r>
              <a:rPr lang="tr-TR" sz="2600" dirty="0" smtClean="0"/>
              <a:t>Telif </a:t>
            </a:r>
            <a:r>
              <a:rPr lang="tr-TR" sz="2600" dirty="0"/>
              <a:t>haklarının gözetilmesi</a:t>
            </a:r>
          </a:p>
          <a:p>
            <a:pPr lvl="0"/>
            <a:r>
              <a:rPr lang="tr-TR" sz="2600" dirty="0"/>
              <a:t>Dil ve anlatım hatasının olmaması</a:t>
            </a:r>
          </a:p>
          <a:p>
            <a:r>
              <a:rPr lang="tr-TR" sz="2600" dirty="0"/>
              <a:t>Sunu hazırlama tekniklerine uygun bulunması</a:t>
            </a:r>
          </a:p>
        </p:txBody>
      </p:sp>
      <p:sp>
        <p:nvSpPr>
          <p:cNvPr id="5" name="Metin kutusu 4"/>
          <p:cNvSpPr txBox="1"/>
          <p:nvPr/>
        </p:nvSpPr>
        <p:spPr>
          <a:xfrm flipH="1">
            <a:off x="6874207" y="882698"/>
            <a:ext cx="516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b="1" dirty="0" smtClean="0">
                <a:solidFill>
                  <a:srgbClr val="7EC5CF"/>
                </a:solidFill>
              </a:rPr>
              <a:t>DEĞERLENDİRME TOPLANTISI</a:t>
            </a:r>
            <a:endParaRPr lang="tr-TR" sz="2200" dirty="0">
              <a:solidFill>
                <a:srgbClr val="7EC5CF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825" y="111807"/>
            <a:ext cx="1260012" cy="83670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 flipH="1">
            <a:off x="6826898" y="1320047"/>
            <a:ext cx="516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rgbClr val="7EC5CF"/>
                </a:solidFill>
              </a:rPr>
              <a:t>İçerik Değerlendirme Kriterleri</a:t>
            </a:r>
            <a:endParaRPr lang="tr-TR" dirty="0">
              <a:solidFill>
                <a:srgbClr val="7EC5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3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78964" y="2461831"/>
            <a:ext cx="9232332" cy="2529270"/>
          </a:xfrm>
        </p:spPr>
        <p:txBody>
          <a:bodyPr>
            <a:normAutofit/>
          </a:bodyPr>
          <a:lstStyle/>
          <a:p>
            <a:pPr lvl="0"/>
            <a:endParaRPr lang="tr-TR" sz="2600" dirty="0" smtClean="0"/>
          </a:p>
          <a:p>
            <a:pPr lvl="0"/>
            <a:r>
              <a:rPr lang="tr-TR" sz="2600" dirty="0" smtClean="0"/>
              <a:t>Seçilen </a:t>
            </a:r>
            <a:r>
              <a:rPr lang="tr-TR" sz="2600" dirty="0"/>
              <a:t>kanal, içeriğe uygun bulunması</a:t>
            </a:r>
          </a:p>
          <a:p>
            <a:pPr lvl="0"/>
            <a:r>
              <a:rPr lang="tr-TR" sz="2600" dirty="0"/>
              <a:t>Bilimsel hata içermemesi</a:t>
            </a:r>
          </a:p>
          <a:p>
            <a:pPr lvl="0"/>
            <a:r>
              <a:rPr lang="tr-TR" sz="2600" dirty="0"/>
              <a:t>Etiketlemenin yeterli  olması</a:t>
            </a:r>
          </a:p>
          <a:p>
            <a:pPr lvl="0"/>
            <a:r>
              <a:rPr lang="tr-TR" sz="2600" dirty="0"/>
              <a:t>Doğru etiketleme yapılması</a:t>
            </a:r>
          </a:p>
          <a:p>
            <a:pPr marL="0" indent="0">
              <a:buNone/>
            </a:pPr>
            <a:endParaRPr lang="tr-TR" sz="2600" dirty="0"/>
          </a:p>
        </p:txBody>
      </p:sp>
      <p:sp>
        <p:nvSpPr>
          <p:cNvPr id="5" name="Metin kutusu 4"/>
          <p:cNvSpPr txBox="1"/>
          <p:nvPr/>
        </p:nvSpPr>
        <p:spPr>
          <a:xfrm flipH="1">
            <a:off x="6874207" y="882698"/>
            <a:ext cx="516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b="1" dirty="0" smtClean="0">
                <a:solidFill>
                  <a:srgbClr val="7EC5CF"/>
                </a:solidFill>
              </a:rPr>
              <a:t>DEĞERLENDİRME TOPLANTISI</a:t>
            </a:r>
            <a:endParaRPr lang="tr-TR" sz="2200" dirty="0">
              <a:solidFill>
                <a:srgbClr val="7EC5CF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825" y="111807"/>
            <a:ext cx="1260012" cy="83670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 flipH="1">
            <a:off x="6826898" y="1320047"/>
            <a:ext cx="516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rgbClr val="7EC5CF"/>
                </a:solidFill>
              </a:rPr>
              <a:t>İçerik Değerlendirme Kriterleri</a:t>
            </a:r>
            <a:endParaRPr lang="tr-TR" dirty="0">
              <a:solidFill>
                <a:srgbClr val="7EC5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37958" y="2298835"/>
            <a:ext cx="9664826" cy="285228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tr-TR" sz="2600" dirty="0" smtClean="0"/>
          </a:p>
          <a:p>
            <a:pPr lvl="0"/>
            <a:r>
              <a:rPr lang="tr-TR" sz="2600" dirty="0" smtClean="0"/>
              <a:t>Millî Eğitim Temel Kanununa aykırı, siyasi amaçlara hizmet eden, sakıncalı ve zararlı ifadeler içeren,  genel ahlak kurallarına uymayan, hakaret içeren, ulusal ve evrensel değerlere zarar verici içeriklerin olmaması</a:t>
            </a:r>
            <a:endParaRPr lang="tr-TR" sz="2600" dirty="0"/>
          </a:p>
          <a:p>
            <a:pPr lvl="0"/>
            <a:r>
              <a:rPr lang="tr-TR" sz="2600" dirty="0"/>
              <a:t>İçeriğin MEB yayınları arasında yer </a:t>
            </a:r>
            <a:r>
              <a:rPr lang="tr-TR" sz="2600" dirty="0" smtClean="0"/>
              <a:t>alması</a:t>
            </a:r>
            <a:endParaRPr lang="tr-TR" sz="2600" dirty="0"/>
          </a:p>
        </p:txBody>
      </p:sp>
      <p:sp>
        <p:nvSpPr>
          <p:cNvPr id="5" name="Metin kutusu 4"/>
          <p:cNvSpPr txBox="1"/>
          <p:nvPr/>
        </p:nvSpPr>
        <p:spPr>
          <a:xfrm flipH="1">
            <a:off x="6874207" y="882698"/>
            <a:ext cx="516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b="1" dirty="0" smtClean="0">
                <a:solidFill>
                  <a:srgbClr val="7EC5CF"/>
                </a:solidFill>
              </a:rPr>
              <a:t>DEĞERLENDİRME TOPLANTISI</a:t>
            </a:r>
            <a:endParaRPr lang="tr-TR" sz="2200" dirty="0">
              <a:solidFill>
                <a:srgbClr val="7EC5CF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825" y="111807"/>
            <a:ext cx="1260012" cy="83670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 flipH="1">
            <a:off x="6826898" y="1320047"/>
            <a:ext cx="516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rgbClr val="7EC5CF"/>
                </a:solidFill>
              </a:rPr>
              <a:t>İçerik Değerlendirme Kriterleri</a:t>
            </a:r>
            <a:endParaRPr lang="tr-TR" dirty="0">
              <a:solidFill>
                <a:srgbClr val="7EC5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6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98007" y="2124595"/>
            <a:ext cx="9149904" cy="2988425"/>
          </a:xfrm>
        </p:spPr>
        <p:txBody>
          <a:bodyPr>
            <a:normAutofit/>
          </a:bodyPr>
          <a:lstStyle/>
          <a:p>
            <a:pPr lvl="0"/>
            <a:endParaRPr lang="tr-TR" sz="2600" dirty="0" smtClean="0"/>
          </a:p>
          <a:p>
            <a:pPr lvl="0"/>
            <a:r>
              <a:rPr lang="tr-TR" sz="2600" dirty="0" smtClean="0"/>
              <a:t>Öğrencilerin </a:t>
            </a:r>
            <a:r>
              <a:rPr lang="tr-TR" sz="2600" dirty="0"/>
              <a:t>gelişim düzeylerine uygun bulunması</a:t>
            </a:r>
          </a:p>
          <a:p>
            <a:pPr lvl="0"/>
            <a:r>
              <a:rPr lang="tr-TR" sz="2600" dirty="0"/>
              <a:t>İnsani ve evrensel değerlere aykırı olmaması</a:t>
            </a:r>
          </a:p>
          <a:p>
            <a:pPr lvl="0"/>
            <a:r>
              <a:rPr lang="tr-TR" sz="2600" dirty="0" smtClean="0"/>
              <a:t>Toplu </a:t>
            </a:r>
            <a:r>
              <a:rPr lang="tr-TR" sz="2600" dirty="0"/>
              <a:t>ve bireysel öğrenmede eğitsel amaçlı kullanıma uygun olması</a:t>
            </a:r>
          </a:p>
          <a:p>
            <a:pPr lvl="0"/>
            <a:r>
              <a:rPr lang="tr-TR" sz="2600" dirty="0"/>
              <a:t>Teknik açıdan ( ses, görüntü kalitesi vb.) uygun bulunması</a:t>
            </a:r>
          </a:p>
          <a:p>
            <a:endParaRPr lang="tr-TR" sz="2600" dirty="0"/>
          </a:p>
        </p:txBody>
      </p:sp>
      <p:sp>
        <p:nvSpPr>
          <p:cNvPr id="5" name="Metin kutusu 4"/>
          <p:cNvSpPr txBox="1"/>
          <p:nvPr/>
        </p:nvSpPr>
        <p:spPr>
          <a:xfrm flipH="1">
            <a:off x="6874207" y="882698"/>
            <a:ext cx="516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b="1" dirty="0" smtClean="0">
                <a:solidFill>
                  <a:srgbClr val="7EC5CF"/>
                </a:solidFill>
              </a:rPr>
              <a:t>DEĞERLENDİRME TOPLANTISI</a:t>
            </a:r>
            <a:endParaRPr lang="tr-TR" sz="2200" dirty="0">
              <a:solidFill>
                <a:srgbClr val="7EC5CF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825" y="111807"/>
            <a:ext cx="1260012" cy="83670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 flipH="1">
            <a:off x="6826898" y="1320047"/>
            <a:ext cx="516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rgbClr val="7EC5CF"/>
                </a:solidFill>
              </a:rPr>
              <a:t>İçerik Değerlendirme Kriterleri</a:t>
            </a:r>
            <a:endParaRPr lang="tr-TR" dirty="0">
              <a:solidFill>
                <a:srgbClr val="7EC5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2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55036" y="2407921"/>
            <a:ext cx="9639188" cy="230886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tr-TR" sz="2600" dirty="0"/>
          </a:p>
          <a:p>
            <a:pPr lvl="0"/>
            <a:r>
              <a:rPr lang="tr-TR" sz="2600" dirty="0" smtClean="0"/>
              <a:t>İçerikte </a:t>
            </a:r>
            <a:r>
              <a:rPr lang="tr-TR" sz="2600" dirty="0"/>
              <a:t>zaman yönetimi (öğrencinin dikkat süresi, ders materyali olarak kullanım süresi vb.) göz önünde bulundurulması</a:t>
            </a:r>
          </a:p>
          <a:p>
            <a:pPr lvl="0"/>
            <a:r>
              <a:rPr lang="tr-TR" sz="2600" dirty="0"/>
              <a:t>Özel eğitime yönelik etik kurallara uyulması</a:t>
            </a:r>
          </a:p>
          <a:p>
            <a:pPr lvl="0"/>
            <a:r>
              <a:rPr lang="tr-TR" sz="2600" dirty="0" smtClean="0"/>
              <a:t>Bu </a:t>
            </a:r>
            <a:r>
              <a:rPr lang="tr-TR" sz="2600" dirty="0"/>
              <a:t>içeriğin  daha önce </a:t>
            </a:r>
            <a:r>
              <a:rPr lang="tr-TR" sz="2600" dirty="0" err="1"/>
              <a:t>EBA’da</a:t>
            </a:r>
            <a:r>
              <a:rPr lang="tr-TR" sz="2600" dirty="0"/>
              <a:t>  </a:t>
            </a:r>
            <a:r>
              <a:rPr lang="tr-TR" sz="2600" dirty="0" smtClean="0"/>
              <a:t>olması</a:t>
            </a:r>
            <a:endParaRPr lang="tr-TR" sz="2600" dirty="0"/>
          </a:p>
        </p:txBody>
      </p:sp>
      <p:sp>
        <p:nvSpPr>
          <p:cNvPr id="5" name="Metin kutusu 4"/>
          <p:cNvSpPr txBox="1"/>
          <p:nvPr/>
        </p:nvSpPr>
        <p:spPr>
          <a:xfrm flipH="1">
            <a:off x="6874207" y="882698"/>
            <a:ext cx="516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b="1" dirty="0" smtClean="0">
                <a:solidFill>
                  <a:srgbClr val="7EC5CF"/>
                </a:solidFill>
              </a:rPr>
              <a:t>DEĞERLENDİRME TOPLANTISI</a:t>
            </a:r>
            <a:endParaRPr lang="tr-TR" sz="2200" dirty="0">
              <a:solidFill>
                <a:srgbClr val="7EC5CF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825" y="111807"/>
            <a:ext cx="1260012" cy="83670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 flipH="1">
            <a:off x="6826898" y="1320047"/>
            <a:ext cx="516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rgbClr val="7EC5CF"/>
                </a:solidFill>
              </a:rPr>
              <a:t>İçerik Değerlendirme Kriterleri</a:t>
            </a:r>
            <a:endParaRPr lang="tr-TR" dirty="0">
              <a:solidFill>
                <a:srgbClr val="7EC5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5544" y="2506287"/>
            <a:ext cx="9498340" cy="291915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tr-TR" sz="2600" dirty="0" smtClean="0"/>
          </a:p>
          <a:p>
            <a:pPr lvl="0"/>
            <a:r>
              <a:rPr lang="tr-TR" sz="2600" dirty="0" smtClean="0"/>
              <a:t>Benzer </a:t>
            </a:r>
            <a:r>
              <a:rPr lang="tr-TR" sz="2600" dirty="0"/>
              <a:t>nitelikte EBA içerisinde çok sayıda içerik bulunması</a:t>
            </a:r>
          </a:p>
          <a:p>
            <a:pPr lvl="0"/>
            <a:r>
              <a:rPr lang="tr-TR" sz="2600" dirty="0"/>
              <a:t>Diğer nedenler: …………….</a:t>
            </a:r>
          </a:p>
          <a:p>
            <a:pPr marL="0" indent="0">
              <a:buNone/>
            </a:pPr>
            <a:r>
              <a:rPr lang="tr-TR" sz="2600" dirty="0"/>
              <a:t>   Not: “Diğer Nedenler” bölümü kriterlerde bulunmayan, özel olarak   belirtilmek istenen durumlarda kullanılmak üzere mesaj kutusu şeklinde düzenlenmelidir</a:t>
            </a:r>
          </a:p>
          <a:p>
            <a:endParaRPr lang="tr-TR" sz="2600" dirty="0"/>
          </a:p>
        </p:txBody>
      </p:sp>
      <p:sp>
        <p:nvSpPr>
          <p:cNvPr id="5" name="Metin kutusu 4"/>
          <p:cNvSpPr txBox="1"/>
          <p:nvPr/>
        </p:nvSpPr>
        <p:spPr>
          <a:xfrm flipH="1">
            <a:off x="6874207" y="882698"/>
            <a:ext cx="516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b="1" dirty="0" smtClean="0">
                <a:solidFill>
                  <a:srgbClr val="7EC5CF"/>
                </a:solidFill>
              </a:rPr>
              <a:t>DEĞERLENDİRME TOPLANTISI</a:t>
            </a:r>
            <a:endParaRPr lang="tr-TR" sz="2200" dirty="0">
              <a:solidFill>
                <a:srgbClr val="7EC5CF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825" y="111807"/>
            <a:ext cx="1260012" cy="83670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 flipH="1">
            <a:off x="6826898" y="1320047"/>
            <a:ext cx="516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rgbClr val="7EC5CF"/>
                </a:solidFill>
              </a:rPr>
              <a:t>İçerik Değerlendirme Kriterleri</a:t>
            </a:r>
            <a:endParaRPr lang="tr-TR" dirty="0">
              <a:solidFill>
                <a:srgbClr val="7EC5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4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375</Words>
  <Application>Microsoft Office PowerPoint</Application>
  <PresentationFormat>Özel</PresentationFormat>
  <Paragraphs>64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İÇERİK DEĞERLENDİRME KRİTERLERİ</dc:title>
  <dc:creator>Murat SAGLAM</dc:creator>
  <cp:lastModifiedBy>MehmetTASKIN01</cp:lastModifiedBy>
  <cp:revision>36</cp:revision>
  <dcterms:created xsi:type="dcterms:W3CDTF">2017-04-10T12:40:38Z</dcterms:created>
  <dcterms:modified xsi:type="dcterms:W3CDTF">2017-11-09T09:25:36Z</dcterms:modified>
</cp:coreProperties>
</file>