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7" r:id="rId2"/>
    <p:sldId id="497" r:id="rId3"/>
    <p:sldId id="527" r:id="rId4"/>
    <p:sldId id="510" r:id="rId5"/>
    <p:sldId id="451" r:id="rId6"/>
    <p:sldId id="532" r:id="rId7"/>
    <p:sldId id="453" r:id="rId8"/>
    <p:sldId id="454" r:id="rId9"/>
    <p:sldId id="540" r:id="rId10"/>
    <p:sldId id="546" r:id="rId11"/>
    <p:sldId id="541" r:id="rId12"/>
    <p:sldId id="542" r:id="rId13"/>
    <p:sldId id="543" r:id="rId14"/>
    <p:sldId id="544" r:id="rId15"/>
    <p:sldId id="545" r:id="rId16"/>
    <p:sldId id="547" r:id="rId17"/>
    <p:sldId id="548" r:id="rId18"/>
    <p:sldId id="531" r:id="rId19"/>
    <p:sldId id="549" r:id="rId20"/>
    <p:sldId id="550" r:id="rId21"/>
    <p:sldId id="551" r:id="rId22"/>
    <p:sldId id="552" r:id="rId23"/>
    <p:sldId id="553" r:id="rId24"/>
    <p:sldId id="554" r:id="rId25"/>
    <p:sldId id="555" r:id="rId26"/>
    <p:sldId id="556" r:id="rId27"/>
    <p:sldId id="557" r:id="rId28"/>
    <p:sldId id="533" r:id="rId29"/>
    <p:sldId id="537" r:id="rId30"/>
    <p:sldId id="528" r:id="rId31"/>
    <p:sldId id="529" r:id="rId32"/>
    <p:sldId id="538" r:id="rId33"/>
    <p:sldId id="534" r:id="rId34"/>
    <p:sldId id="539" r:id="rId35"/>
    <p:sldId id="536" r:id="rId36"/>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orient="horz" pos="531">
          <p15:clr>
            <a:srgbClr val="A4A3A4"/>
          </p15:clr>
        </p15:guide>
        <p15:guide id="3" orient="horz" pos="3050">
          <p15:clr>
            <a:srgbClr val="A4A3A4"/>
          </p15:clr>
        </p15:guide>
        <p15:guide id="4">
          <p15:clr>
            <a:srgbClr val="A4A3A4"/>
          </p15:clr>
        </p15:guide>
        <p15:guide id="5" pos="4785">
          <p15:clr>
            <a:srgbClr val="A4A3A4"/>
          </p15:clr>
        </p15:guide>
        <p15:guide id="6" pos="5602">
          <p15:clr>
            <a:srgbClr val="A4A3A4"/>
          </p15:clr>
        </p15:guide>
        <p15:guide id="7" pos="385">
          <p15:clr>
            <a:srgbClr val="A4A3A4"/>
          </p15:clr>
        </p15:guide>
        <p15:guide id="8" pos="2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050"/>
    <a:srgbClr val="131823"/>
    <a:srgbClr val="1A2136"/>
    <a:srgbClr val="5092C8"/>
    <a:srgbClr val="5C99CC"/>
    <a:srgbClr val="638FC5"/>
    <a:srgbClr val="4F81BD"/>
    <a:srgbClr val="455D77"/>
    <a:srgbClr val="4C6784"/>
    <a:srgbClr val="486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83692" autoAdjust="0"/>
  </p:normalViewPr>
  <p:slideViewPr>
    <p:cSldViewPr showGuides="1">
      <p:cViewPr varScale="1">
        <p:scale>
          <a:sx n="102" d="100"/>
          <a:sy n="102" d="100"/>
        </p:scale>
        <p:origin x="-1302" y="-90"/>
      </p:cViewPr>
      <p:guideLst>
        <p:guide orient="horz"/>
        <p:guide orient="horz" pos="531"/>
        <p:guide orient="horz" pos="3050"/>
        <p:guide/>
        <p:guide pos="4785"/>
        <p:guide pos="5602"/>
        <p:guide pos="385"/>
        <p:guide pos="22"/>
      </p:guideLst>
    </p:cSldViewPr>
  </p:slideViewPr>
  <p:outlineViewPr>
    <p:cViewPr>
      <p:scale>
        <a:sx n="33" d="100"/>
        <a:sy n="33" d="100"/>
      </p:scale>
      <p:origin x="0" y="498"/>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5" d="100"/>
          <a:sy n="75" d="100"/>
        </p:scale>
        <p:origin x="-3360"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7D198-2F4F-4288-8F75-A922C42B2FDB}" type="datetimeFigureOut">
              <a:rPr lang="tr-TR" smtClean="0"/>
              <a:pPr/>
              <a:t>9.11.2017</a:t>
            </a:fld>
            <a:endParaRPr lang="tr-T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6557B-AFF9-4E6A-B715-2CF4A2620D9B}" type="slidenum">
              <a:rPr lang="tr-TR" smtClean="0"/>
              <a:pPr/>
              <a:t>‹#›</a:t>
            </a:fld>
            <a:endParaRPr lang="tr-TR"/>
          </a:p>
        </p:txBody>
      </p:sp>
    </p:spTree>
    <p:extLst>
      <p:ext uri="{BB962C8B-B14F-4D97-AF65-F5344CB8AC3E}">
        <p14:creationId xmlns:p14="http://schemas.microsoft.com/office/powerpoint/2010/main" val="383050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Okullarda</a:t>
            </a:r>
            <a:r>
              <a:rPr lang="tr-TR" baseline="0" dirty="0" smtClean="0"/>
              <a:t> öğrencilere verdiğimiz en temel içerik araçları kitaplar. Yazarları, baskıları ve kalınlıkları değişse de yenilik anlamında kitapların getirdiği bir şey yok(kısıtlı diyelim). Tüm bu sebeplerden dolayı kitaplar günümüz öğretmen ve öğrenci ihtiyaçlarına cevap veremez durumda. Ayrıca, bugünkü teknolojik imkanların sağladığı akıllı ölçme ve değerlendirme sistemleri sayesinde öğrencilerin eksiklerini bireysel bazda tespit etmek  mümkün. Bunun sonucu olarak da öğrencinin eksiğini gidermeye yönelik; hızlı ve etkin çözüm sağlayan içerikler geliştirmek zorundayız. </a:t>
            </a:r>
          </a:p>
          <a:p>
            <a:endParaRPr lang="tr-TR" baseline="0" dirty="0" smtClean="0"/>
          </a:p>
          <a:p>
            <a:r>
              <a:rPr lang="tr-TR" baseline="0" dirty="0" smtClean="0"/>
              <a:t>Değişimi vurgulayalım...</a:t>
            </a:r>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pPr/>
              <a:t>4</a:t>
            </a:fld>
            <a:endParaRPr lang="tr-T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Materyal Kütüphanesi: Material Library</a:t>
            </a:r>
            <a:r>
              <a:rPr lang="en-US"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Material</a:t>
            </a:r>
            <a:r>
              <a:rPr lang="en-US" sz="1200" kern="1200" dirty="0" smtClean="0">
                <a:solidFill>
                  <a:schemeClr val="tx1"/>
                </a:solidFill>
                <a:latin typeface="+mn-lt"/>
                <a:ea typeface="+mn-ea"/>
                <a:cs typeface="+mn-cs"/>
              </a:rPr>
              <a:t>s</a:t>
            </a:r>
            <a:r>
              <a:rPr lang="tr-TR" sz="1200" kern="1200" dirty="0" smtClean="0">
                <a:solidFill>
                  <a:schemeClr val="tx1"/>
                </a:solidFill>
                <a:latin typeface="+mn-lt"/>
                <a:ea typeface="+mn-ea"/>
                <a:cs typeface="+mn-cs"/>
              </a:rPr>
              <a:t> Library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desek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daha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dogru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olur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sanirim</a:t>
            </a:r>
            <a:r>
              <a:rPr lang="en-US" sz="1200" kern="1200" dirty="0" smtClean="0">
                <a:solidFill>
                  <a:schemeClr val="tx1"/>
                </a:solidFill>
                <a:latin typeface="+mn-lt"/>
                <a:ea typeface="+mn-ea"/>
                <a:cs typeface="+mn-cs"/>
              </a:rPr>
              <a:t>)</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Öğretmen, “Öğrenme Adım”larını tasarlarken zengin materyal kütüphanesinden faydalanır.: Teachers use rice material library to create new «events».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t>
            </a:r>
            <a:r>
              <a:rPr lang="tr-TR" sz="1200" dirty="0" smtClean="0"/>
              <a:t>Teachers </a:t>
            </a:r>
            <a:r>
              <a:rPr lang="en-US" sz="1200" dirty="0" smtClean="0"/>
              <a:t>use the rich library of materials when designing new learning steps</a:t>
            </a:r>
            <a:r>
              <a:rPr lang="tr-TR" sz="1200" baseline="0" dirty="0" smtClean="0"/>
              <a:t>. </a:t>
            </a:r>
            <a:r>
              <a:rPr lang="en-US" sz="1200" baseline="0" dirty="0" smtClean="0"/>
              <a:t>)</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17</a:t>
            </a:fld>
            <a:endParaRPr lang="tr-TR"/>
          </a:p>
        </p:txBody>
      </p:sp>
    </p:spTree>
    <p:extLst>
      <p:ext uri="{BB962C8B-B14F-4D97-AF65-F5344CB8AC3E}">
        <p14:creationId xmlns:p14="http://schemas.microsoft.com/office/powerpoint/2010/main" val="216432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Murat’a not: İlgli öğrenme adımlarının tepesine</a:t>
            </a:r>
            <a:r>
              <a:rPr lang="tr-TR" baseline="0" dirty="0" smtClean="0"/>
              <a:t> Metin+Etkileşim, </a:t>
            </a:r>
            <a:r>
              <a:rPr lang="tr-TR" dirty="0" smtClean="0"/>
              <a:t>Metin</a:t>
            </a:r>
            <a:r>
              <a:rPr lang="tr-TR" baseline="0" dirty="0" smtClean="0"/>
              <a:t> +</a:t>
            </a:r>
            <a:r>
              <a:rPr lang="tr-TR" dirty="0" smtClean="0"/>
              <a:t> Resim, Metin + animasyon  .........</a:t>
            </a:r>
            <a:r>
              <a:rPr lang="tr-TR" baseline="0" dirty="0" smtClean="0"/>
              <a:t>  Türlerini </a:t>
            </a:r>
            <a:endParaRPr lang="tr-TR" dirty="0" smtClean="0"/>
          </a:p>
          <a:p>
            <a:r>
              <a:rPr lang="tr-TR" dirty="0" smtClean="0"/>
              <a:t>Yaz... </a:t>
            </a:r>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pPr/>
              <a:t>18</a:t>
            </a:fld>
            <a:endParaRPr lang="tr-TR"/>
          </a:p>
        </p:txBody>
      </p:sp>
    </p:spTree>
    <p:extLst>
      <p:ext uri="{BB962C8B-B14F-4D97-AF65-F5344CB8AC3E}">
        <p14:creationId xmlns:p14="http://schemas.microsoft.com/office/powerpoint/2010/main" val="244430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ÖĞRENME</a:t>
            </a:r>
            <a:r>
              <a:rPr lang="tr-TR" baseline="0" dirty="0" smtClean="0"/>
              <a:t> ADIMI OLUŞTUR: CREATE AN EVENT</a:t>
            </a:r>
          </a:p>
          <a:p>
            <a:r>
              <a:rPr lang="tr-TR" baseline="0" dirty="0" smtClean="0"/>
              <a:t>Şablonlar: Templates</a:t>
            </a:r>
          </a:p>
          <a:p>
            <a:r>
              <a:rPr lang="tr-TR" baseline="0" dirty="0" smtClean="0"/>
              <a:t>Oluştur: Create</a:t>
            </a:r>
          </a:p>
          <a:p>
            <a:r>
              <a:rPr lang="tr-TR" baseline="0" dirty="0" smtClean="0"/>
              <a:t>Bilgileri Ekle: Tag/ Add Metadata ??? </a:t>
            </a:r>
            <a:r>
              <a:rPr lang="en-US" baseline="0" dirty="0" smtClean="0"/>
              <a:t> (Add Info)</a:t>
            </a:r>
            <a:endParaRPr lang="tr-TR" baseline="0" dirty="0" smtClean="0"/>
          </a:p>
          <a:p>
            <a:r>
              <a:rPr lang="tr-TR" baseline="0" dirty="0" smtClean="0"/>
              <a:t>Kazanım Eşle: Learning Objective ???</a:t>
            </a:r>
            <a:r>
              <a:rPr lang="en-US" baseline="0" dirty="0" smtClean="0"/>
              <a:t>  (Align to Standards)</a:t>
            </a:r>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19</a:t>
            </a:fld>
            <a:endParaRPr lang="tr-TR"/>
          </a:p>
        </p:txBody>
      </p:sp>
    </p:spTree>
    <p:extLst>
      <p:ext uri="{BB962C8B-B14F-4D97-AF65-F5344CB8AC3E}">
        <p14:creationId xmlns:p14="http://schemas.microsoft.com/office/powerpoint/2010/main" val="309326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Ders: Course</a:t>
            </a:r>
          </a:p>
          <a:p>
            <a:r>
              <a:rPr lang="tr-TR" dirty="0" smtClean="0"/>
              <a:t>Sınıf: Grade</a:t>
            </a:r>
          </a:p>
          <a:p>
            <a:r>
              <a:rPr lang="tr-TR" dirty="0" smtClean="0"/>
              <a:t>Ünite: Unit</a:t>
            </a:r>
          </a:p>
          <a:p>
            <a:r>
              <a:rPr lang="tr-TR" dirty="0" smtClean="0"/>
              <a:t>Konu: Subject</a:t>
            </a:r>
          </a:p>
          <a:p>
            <a:r>
              <a:rPr lang="tr-TR" dirty="0" smtClean="0"/>
              <a:t>Vazgeç: Cancel</a:t>
            </a:r>
          </a:p>
          <a:p>
            <a:r>
              <a:rPr lang="tr-TR" dirty="0" smtClean="0"/>
              <a:t>Geri:</a:t>
            </a:r>
            <a:r>
              <a:rPr lang="tr-TR" baseline="0" dirty="0" smtClean="0"/>
              <a:t> Back</a:t>
            </a:r>
          </a:p>
          <a:p>
            <a:r>
              <a:rPr lang="tr-TR" baseline="0" dirty="0" smtClean="0"/>
              <a:t>Kaydet: Save</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Kazanım Listesi: Learning Objective List</a:t>
            </a:r>
            <a:r>
              <a:rPr lang="en-US" baseline="0" dirty="0" smtClean="0"/>
              <a:t> (</a:t>
            </a:r>
            <a:r>
              <a:rPr lang="tr-TR" baseline="0" dirty="0" smtClean="0"/>
              <a:t>Learning Objective</a:t>
            </a:r>
            <a:r>
              <a:rPr lang="en-US" baseline="0" dirty="0" smtClean="0"/>
              <a:t>s)</a:t>
            </a: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 </a:t>
            </a:r>
            <a:r>
              <a:rPr lang="tr-TR" baseline="0" dirty="0" smtClean="0"/>
              <a:t>Kazanım Listesi: Sub-Learning Objective List ???</a:t>
            </a:r>
            <a:r>
              <a:rPr lang="en-US" baseline="0" dirty="0" smtClean="0"/>
              <a:t> (Sub-</a:t>
            </a:r>
            <a:r>
              <a:rPr lang="tr-TR" baseline="0" dirty="0" smtClean="0"/>
              <a:t>Objective</a:t>
            </a:r>
            <a:r>
              <a:rPr lang="en-US" baseline="0" dirty="0" smtClean="0"/>
              <a:t>s)</a:t>
            </a: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20</a:t>
            </a:fld>
            <a:endParaRPr lang="tr-TR"/>
          </a:p>
        </p:txBody>
      </p:sp>
    </p:spTree>
    <p:extLst>
      <p:ext uri="{BB962C8B-B14F-4D97-AF65-F5344CB8AC3E}">
        <p14:creationId xmlns:p14="http://schemas.microsoft.com/office/powerpoint/2010/main" val="285195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22</a:t>
            </a:fld>
            <a:endParaRPr lang="tr-TR"/>
          </a:p>
        </p:txBody>
      </p:sp>
    </p:spTree>
    <p:extLst>
      <p:ext uri="{BB962C8B-B14F-4D97-AF65-F5344CB8AC3E}">
        <p14:creationId xmlns:p14="http://schemas.microsoft.com/office/powerpoint/2010/main" val="162977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bg1"/>
                </a:solidFill>
              </a:rPr>
              <a:t>“Ders Akışı” Nasıl Hazırlanır?: How to create a "lesson plan"</a:t>
            </a:r>
            <a:r>
              <a:rPr lang="en-US" dirty="0" smtClean="0">
                <a:solidFill>
                  <a:schemeClr val="bg1"/>
                </a:solidFill>
              </a:rPr>
              <a:t>    (</a:t>
            </a:r>
            <a:r>
              <a:rPr lang="en-US" dirty="0" err="1" smtClean="0">
                <a:solidFill>
                  <a:schemeClr val="bg1"/>
                </a:solidFill>
              </a:rPr>
              <a:t>Ingilizce’de</a:t>
            </a:r>
            <a:r>
              <a:rPr lang="en-US" dirty="0" smtClean="0">
                <a:solidFill>
                  <a:schemeClr val="bg1"/>
                </a:solidFill>
              </a:rPr>
              <a:t> “How to” </a:t>
            </a:r>
            <a:r>
              <a:rPr lang="en-US" dirty="0" err="1" smtClean="0">
                <a:solidFill>
                  <a:schemeClr val="bg1"/>
                </a:solidFill>
              </a:rPr>
              <a:t>ile</a:t>
            </a:r>
            <a:r>
              <a:rPr lang="en-US" dirty="0" smtClean="0">
                <a:solidFill>
                  <a:schemeClr val="bg1"/>
                </a:solidFill>
              </a:rPr>
              <a:t> </a:t>
            </a:r>
            <a:r>
              <a:rPr lang="en-US" dirty="0" err="1" smtClean="0">
                <a:solidFill>
                  <a:schemeClr val="bg1"/>
                </a:solidFill>
              </a:rPr>
              <a:t>baslayan</a:t>
            </a:r>
            <a:r>
              <a:rPr lang="en-US" dirty="0" smtClean="0">
                <a:solidFill>
                  <a:schemeClr val="bg1"/>
                </a:solidFill>
              </a:rPr>
              <a:t> </a:t>
            </a:r>
            <a:r>
              <a:rPr lang="en-US" dirty="0" err="1" smtClean="0">
                <a:solidFill>
                  <a:schemeClr val="bg1"/>
                </a:solidFill>
              </a:rPr>
              <a:t>cumlelerin</a:t>
            </a:r>
            <a:r>
              <a:rPr lang="en-US" dirty="0" smtClean="0">
                <a:solidFill>
                  <a:schemeClr val="bg1"/>
                </a:solidFill>
              </a:rPr>
              <a:t> </a:t>
            </a:r>
            <a:r>
              <a:rPr lang="en-US" dirty="0" err="1" smtClean="0">
                <a:solidFill>
                  <a:schemeClr val="bg1"/>
                </a:solidFill>
              </a:rPr>
              <a:t>sonuna</a:t>
            </a:r>
            <a:r>
              <a:rPr lang="en-US" dirty="0" smtClean="0">
                <a:solidFill>
                  <a:schemeClr val="bg1"/>
                </a:solidFill>
              </a:rPr>
              <a:t> </a:t>
            </a:r>
            <a:r>
              <a:rPr lang="en-US" dirty="0" err="1" smtClean="0">
                <a:solidFill>
                  <a:schemeClr val="bg1"/>
                </a:solidFill>
              </a:rPr>
              <a:t>soru</a:t>
            </a:r>
            <a:r>
              <a:rPr lang="en-US" dirty="0" smtClean="0">
                <a:solidFill>
                  <a:schemeClr val="bg1"/>
                </a:solidFill>
              </a:rPr>
              <a:t> </a:t>
            </a:r>
            <a:r>
              <a:rPr lang="en-US" dirty="0" err="1" smtClean="0">
                <a:solidFill>
                  <a:schemeClr val="bg1"/>
                </a:solidFill>
              </a:rPr>
              <a:t>isareti</a:t>
            </a:r>
            <a:r>
              <a:rPr lang="en-US" dirty="0" smtClean="0">
                <a:solidFill>
                  <a:schemeClr val="bg1"/>
                </a:solidFill>
              </a:rPr>
              <a:t> </a:t>
            </a:r>
            <a:r>
              <a:rPr lang="en-US" dirty="0" err="1" smtClean="0">
                <a:solidFill>
                  <a:schemeClr val="bg1"/>
                </a:solidFill>
              </a:rPr>
              <a:t>konmuyor</a:t>
            </a:r>
            <a:r>
              <a:rPr lang="en-US" dirty="0" smtClean="0">
                <a:solidFill>
                  <a:schemeClr val="bg1"/>
                </a:solidFill>
              </a:rPr>
              <a:t>, </a:t>
            </a:r>
            <a:r>
              <a:rPr lang="en-US" dirty="0" err="1" smtClean="0">
                <a:solidFill>
                  <a:schemeClr val="bg1"/>
                </a:solidFill>
              </a:rPr>
              <a:t>burda</a:t>
            </a:r>
            <a:r>
              <a:rPr lang="en-US" dirty="0" smtClean="0">
                <a:solidFill>
                  <a:schemeClr val="bg1"/>
                </a:solidFill>
              </a:rPr>
              <a:t> da </a:t>
            </a:r>
            <a:r>
              <a:rPr lang="en-US" dirty="0" err="1" smtClean="0">
                <a:solidFill>
                  <a:schemeClr val="bg1"/>
                </a:solidFill>
              </a:rPr>
              <a:t>koymayalim</a:t>
            </a:r>
            <a:r>
              <a:rPr lang="en-US" dirty="0" smtClean="0">
                <a:solidFill>
                  <a:schemeClr val="bg1"/>
                </a:solidFill>
              </a:rPr>
              <a:t>.)</a:t>
            </a:r>
            <a:endParaRPr lang="tr-TR"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Materyaller: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Sorular: Items</a:t>
            </a:r>
            <a:r>
              <a:rPr lang="en-US" b="0" dirty="0" smtClean="0">
                <a:solidFill>
                  <a:schemeClr val="bg1"/>
                </a:solidFill>
              </a:rPr>
              <a:t> (Assessment </a:t>
            </a:r>
            <a:r>
              <a:rPr lang="tr-TR" b="0" dirty="0" smtClean="0">
                <a:solidFill>
                  <a:schemeClr val="bg1"/>
                </a:solidFill>
              </a:rPr>
              <a:t>Items</a:t>
            </a:r>
            <a:r>
              <a:rPr lang="en-US" b="0" dirty="0" smtClean="0">
                <a:solidFill>
                  <a:schemeClr val="bg1"/>
                </a:solidFill>
              </a:rPr>
              <a:t>)</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Öğremne Adımları: Events</a:t>
            </a:r>
            <a:r>
              <a:rPr lang="en-US" b="0" dirty="0" smtClean="0">
                <a:solidFill>
                  <a:schemeClr val="bg1"/>
                </a:solidFill>
              </a:rPr>
              <a:t> (Learning Steps)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Ders Akışları: Lesson Plans</a:t>
            </a:r>
            <a:r>
              <a:rPr lang="en-US" b="0" dirty="0" smtClean="0">
                <a:solidFill>
                  <a:schemeClr val="bg1"/>
                </a:solidFill>
              </a:rPr>
              <a:t> (Lesson Flows)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Öğrenme Nesneleri: Learnin</a:t>
            </a:r>
            <a:r>
              <a:rPr lang="tr-TR" b="0" baseline="0" dirty="0" smtClean="0">
                <a:solidFill>
                  <a:schemeClr val="bg1"/>
                </a:solidFill>
              </a:rPr>
              <a:t>g Objects</a:t>
            </a:r>
            <a:endParaRPr lang="tr-TR" b="0" dirty="0" smtClean="0">
              <a:solidFill>
                <a:schemeClr val="bg1"/>
              </a:solidFill>
            </a:endParaRPr>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23</a:t>
            </a:fld>
            <a:endParaRPr lang="tr-TR"/>
          </a:p>
        </p:txBody>
      </p:sp>
    </p:spTree>
    <p:extLst>
      <p:ext uri="{BB962C8B-B14F-4D97-AF65-F5344CB8AC3E}">
        <p14:creationId xmlns:p14="http://schemas.microsoft.com/office/powerpoint/2010/main" val="121430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bg1"/>
                </a:solidFill>
              </a:rPr>
              <a:t>“Ders Akışı” Nasıl Hazırlanır?: How to create a "lesson plan"</a:t>
            </a:r>
            <a:r>
              <a:rPr lang="en-US" dirty="0" smtClean="0">
                <a:solidFill>
                  <a:schemeClr val="bg1"/>
                </a:solidFill>
              </a:rPr>
              <a:t>    (</a:t>
            </a:r>
            <a:r>
              <a:rPr lang="en-US" dirty="0" err="1" smtClean="0">
                <a:solidFill>
                  <a:schemeClr val="bg1"/>
                </a:solidFill>
              </a:rPr>
              <a:t>Ingilizce’de</a:t>
            </a:r>
            <a:r>
              <a:rPr lang="en-US" dirty="0" smtClean="0">
                <a:solidFill>
                  <a:schemeClr val="bg1"/>
                </a:solidFill>
              </a:rPr>
              <a:t> “How to” </a:t>
            </a:r>
            <a:r>
              <a:rPr lang="en-US" dirty="0" err="1" smtClean="0">
                <a:solidFill>
                  <a:schemeClr val="bg1"/>
                </a:solidFill>
              </a:rPr>
              <a:t>ile</a:t>
            </a:r>
            <a:r>
              <a:rPr lang="en-US" dirty="0" smtClean="0">
                <a:solidFill>
                  <a:schemeClr val="bg1"/>
                </a:solidFill>
              </a:rPr>
              <a:t> </a:t>
            </a:r>
            <a:r>
              <a:rPr lang="en-US" dirty="0" err="1" smtClean="0">
                <a:solidFill>
                  <a:schemeClr val="bg1"/>
                </a:solidFill>
              </a:rPr>
              <a:t>baslayan</a:t>
            </a:r>
            <a:r>
              <a:rPr lang="en-US" dirty="0" smtClean="0">
                <a:solidFill>
                  <a:schemeClr val="bg1"/>
                </a:solidFill>
              </a:rPr>
              <a:t> </a:t>
            </a:r>
            <a:r>
              <a:rPr lang="en-US" dirty="0" err="1" smtClean="0">
                <a:solidFill>
                  <a:schemeClr val="bg1"/>
                </a:solidFill>
              </a:rPr>
              <a:t>cumlelerin</a:t>
            </a:r>
            <a:r>
              <a:rPr lang="en-US" dirty="0" smtClean="0">
                <a:solidFill>
                  <a:schemeClr val="bg1"/>
                </a:solidFill>
              </a:rPr>
              <a:t> </a:t>
            </a:r>
            <a:r>
              <a:rPr lang="en-US" dirty="0" err="1" smtClean="0">
                <a:solidFill>
                  <a:schemeClr val="bg1"/>
                </a:solidFill>
              </a:rPr>
              <a:t>sonuna</a:t>
            </a:r>
            <a:r>
              <a:rPr lang="en-US" dirty="0" smtClean="0">
                <a:solidFill>
                  <a:schemeClr val="bg1"/>
                </a:solidFill>
              </a:rPr>
              <a:t> </a:t>
            </a:r>
            <a:r>
              <a:rPr lang="en-US" dirty="0" err="1" smtClean="0">
                <a:solidFill>
                  <a:schemeClr val="bg1"/>
                </a:solidFill>
              </a:rPr>
              <a:t>soru</a:t>
            </a:r>
            <a:r>
              <a:rPr lang="en-US" dirty="0" smtClean="0">
                <a:solidFill>
                  <a:schemeClr val="bg1"/>
                </a:solidFill>
              </a:rPr>
              <a:t> </a:t>
            </a:r>
            <a:r>
              <a:rPr lang="en-US" dirty="0" err="1" smtClean="0">
                <a:solidFill>
                  <a:schemeClr val="bg1"/>
                </a:solidFill>
              </a:rPr>
              <a:t>isareti</a:t>
            </a:r>
            <a:r>
              <a:rPr lang="en-US" dirty="0" smtClean="0">
                <a:solidFill>
                  <a:schemeClr val="bg1"/>
                </a:solidFill>
              </a:rPr>
              <a:t> </a:t>
            </a:r>
            <a:r>
              <a:rPr lang="en-US" dirty="0" err="1" smtClean="0">
                <a:solidFill>
                  <a:schemeClr val="bg1"/>
                </a:solidFill>
              </a:rPr>
              <a:t>konmuyor</a:t>
            </a:r>
            <a:r>
              <a:rPr lang="en-US" dirty="0" smtClean="0">
                <a:solidFill>
                  <a:schemeClr val="bg1"/>
                </a:solidFill>
              </a:rPr>
              <a:t>, </a:t>
            </a:r>
            <a:r>
              <a:rPr lang="en-US" dirty="0" err="1" smtClean="0">
                <a:solidFill>
                  <a:schemeClr val="bg1"/>
                </a:solidFill>
              </a:rPr>
              <a:t>burda</a:t>
            </a:r>
            <a:r>
              <a:rPr lang="en-US" dirty="0" smtClean="0">
                <a:solidFill>
                  <a:schemeClr val="bg1"/>
                </a:solidFill>
              </a:rPr>
              <a:t> da </a:t>
            </a:r>
            <a:r>
              <a:rPr lang="en-US" dirty="0" err="1" smtClean="0">
                <a:solidFill>
                  <a:schemeClr val="bg1"/>
                </a:solidFill>
              </a:rPr>
              <a:t>koymayalim</a:t>
            </a:r>
            <a:r>
              <a:rPr lang="en-US" dirty="0" smtClean="0">
                <a:solidFill>
                  <a:schemeClr val="bg1"/>
                </a:solidFill>
              </a:rPr>
              <a:t>.)</a:t>
            </a:r>
            <a:endParaRPr lang="tr-TR"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Materyaller: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Sorular: Items</a:t>
            </a:r>
            <a:r>
              <a:rPr lang="en-US" b="0" dirty="0" smtClean="0">
                <a:solidFill>
                  <a:schemeClr val="bg1"/>
                </a:solidFill>
              </a:rPr>
              <a:t> (Assessment </a:t>
            </a:r>
            <a:r>
              <a:rPr lang="tr-TR" b="0" dirty="0" smtClean="0">
                <a:solidFill>
                  <a:schemeClr val="bg1"/>
                </a:solidFill>
              </a:rPr>
              <a:t>Items</a:t>
            </a:r>
            <a:r>
              <a:rPr lang="en-US" b="0" dirty="0" smtClean="0">
                <a:solidFill>
                  <a:schemeClr val="bg1"/>
                </a:solidFill>
              </a:rPr>
              <a:t>)</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Öğremne Adımları: Events</a:t>
            </a:r>
            <a:r>
              <a:rPr lang="en-US" b="0" dirty="0" smtClean="0">
                <a:solidFill>
                  <a:schemeClr val="bg1"/>
                </a:solidFill>
              </a:rPr>
              <a:t> (Learning Steps)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Ders Akışları: Lesson Plans</a:t>
            </a:r>
            <a:r>
              <a:rPr lang="en-US" b="0" dirty="0" smtClean="0">
                <a:solidFill>
                  <a:schemeClr val="bg1"/>
                </a:solidFill>
              </a:rPr>
              <a:t> (Lesson Flows)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Öğrenme Nesneleri: Learnin</a:t>
            </a:r>
            <a:r>
              <a:rPr lang="tr-TR" b="0" baseline="0" dirty="0" smtClean="0">
                <a:solidFill>
                  <a:schemeClr val="bg1"/>
                </a:solidFill>
              </a:rPr>
              <a:t>g Objects</a:t>
            </a:r>
            <a:endParaRPr lang="tr-TR" b="0" dirty="0" smtClean="0">
              <a:solidFill>
                <a:schemeClr val="bg1"/>
              </a:solidFill>
            </a:endParaRPr>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25</a:t>
            </a:fld>
            <a:endParaRPr lang="tr-TR"/>
          </a:p>
        </p:txBody>
      </p:sp>
    </p:spTree>
    <p:extLst>
      <p:ext uri="{BB962C8B-B14F-4D97-AF65-F5344CB8AC3E}">
        <p14:creationId xmlns:p14="http://schemas.microsoft.com/office/powerpoint/2010/main" val="88176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i="0" dirty="0" smtClean="0">
                <a:solidFill>
                  <a:schemeClr val="accent3">
                    <a:lumMod val="60000"/>
                    <a:lumOff val="40000"/>
                  </a:schemeClr>
                </a:solidFill>
              </a:rPr>
              <a:t>Soru Üretme Aracı:</a:t>
            </a:r>
            <a:r>
              <a:rPr lang="tr-TR" sz="1200" i="0" baseline="0" dirty="0" smtClean="0">
                <a:solidFill>
                  <a:schemeClr val="accent3">
                    <a:lumMod val="60000"/>
                    <a:lumOff val="40000"/>
                  </a:schemeClr>
                </a:solidFill>
              </a:rPr>
              <a:t> Item Editor</a:t>
            </a:r>
            <a:endParaRPr lang="tr-TR" i="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dirty="0" smtClean="0"/>
              <a:t>Öğretmenler farklı tipte sorular hazırlayabilir.: Teachers are able to create different types</a:t>
            </a:r>
            <a:r>
              <a:rPr lang="tr-TR" sz="1800" baseline="0" dirty="0" smtClean="0"/>
              <a:t> of items.</a:t>
            </a:r>
            <a:r>
              <a:rPr lang="en-US" sz="1800" baseline="0" dirty="0" smtClean="0"/>
              <a:t> (Teachers can write items of different types.)</a:t>
            </a:r>
            <a:endParaRPr lang="tr-TR" sz="18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Çoktan Seçmeli: Multiple Choice</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Sürükle Bırak: Drag and Drop</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Doğru/Yanlış: True/False</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Sınıflandırma: Classification</a:t>
            </a:r>
            <a:r>
              <a:rPr lang="en-US" sz="1800" baseline="0" dirty="0" smtClean="0"/>
              <a:t> (“Choice Matrix” </a:t>
            </a:r>
            <a:r>
              <a:rPr lang="en-US" sz="1800" baseline="0" dirty="0" err="1" smtClean="0"/>
              <a:t>diyorlar</a:t>
            </a:r>
            <a:r>
              <a:rPr lang="en-US" sz="1800" baseline="0" dirty="0" smtClean="0"/>
              <a:t> </a:t>
            </a:r>
            <a:r>
              <a:rPr lang="en-US" sz="1800" baseline="0" dirty="0" err="1" smtClean="0"/>
              <a:t>genelde</a:t>
            </a:r>
            <a:r>
              <a:rPr lang="en-US" sz="1800" baseline="0" dirty="0" smtClean="0"/>
              <a:t>, </a:t>
            </a:r>
            <a:r>
              <a:rPr lang="en-US" sz="1800" baseline="0" dirty="0" err="1" smtClean="0"/>
              <a:t>ama</a:t>
            </a:r>
            <a:r>
              <a:rPr lang="en-US" sz="1800" baseline="0" dirty="0" smtClean="0"/>
              <a:t> Classification da </a:t>
            </a:r>
            <a:r>
              <a:rPr lang="en-US" sz="1800" baseline="0" dirty="0" err="1" smtClean="0"/>
              <a:t>olur</a:t>
            </a:r>
            <a:r>
              <a:rPr lang="en-US" sz="1800" baseline="0" dirty="0" smtClean="0"/>
              <a:t> </a:t>
            </a:r>
            <a:r>
              <a:rPr lang="en-US" sz="1800" baseline="0" dirty="0" err="1" smtClean="0"/>
              <a:t>heralde</a:t>
            </a:r>
            <a:r>
              <a:rPr lang="en-US" sz="1800" baseline="0" dirty="0" smtClean="0"/>
              <a:t>, </a:t>
            </a:r>
            <a:r>
              <a:rPr lang="en-US" sz="1800" baseline="0" dirty="0" err="1" smtClean="0"/>
              <a:t>zira</a:t>
            </a:r>
            <a:r>
              <a:rPr lang="en-US" sz="1800" baseline="0" dirty="0" smtClean="0"/>
              <a:t> </a:t>
            </a:r>
            <a:r>
              <a:rPr lang="en-US" sz="1800" baseline="0" dirty="0" err="1" smtClean="0"/>
              <a:t>cok</a:t>
            </a:r>
            <a:r>
              <a:rPr lang="en-US" sz="1800" baseline="0" dirty="0" smtClean="0"/>
              <a:t> </a:t>
            </a:r>
            <a:r>
              <a:rPr lang="en-US" sz="1800" baseline="0" dirty="0" err="1" smtClean="0"/>
              <a:t>belirgin</a:t>
            </a:r>
            <a:r>
              <a:rPr lang="en-US" sz="1800" baseline="0" dirty="0" smtClean="0"/>
              <a:t> </a:t>
            </a:r>
            <a:r>
              <a:rPr lang="en-US" sz="1800" baseline="0" dirty="0" err="1" smtClean="0"/>
              <a:t>bir</a:t>
            </a:r>
            <a:r>
              <a:rPr lang="en-US" sz="1800" baseline="0" dirty="0" smtClean="0"/>
              <a:t> tur </a:t>
            </a:r>
            <a:r>
              <a:rPr lang="en-US" sz="1800" baseline="0" dirty="0" err="1" smtClean="0"/>
              <a:t>degil</a:t>
            </a:r>
            <a:r>
              <a:rPr lang="en-US" sz="1800" baseline="0" dirty="0" smtClean="0"/>
              <a:t>.)</a:t>
            </a:r>
            <a:endParaRPr lang="tr-TR" sz="18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Açık Uçlu: Open Ended</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Kısa Metin Girişi: </a:t>
            </a:r>
            <a:r>
              <a:rPr lang="tr-TR" sz="1800" kern="1200" baseline="0" dirty="0" smtClean="0">
                <a:solidFill>
                  <a:schemeClr val="tx1"/>
                </a:solidFill>
                <a:latin typeface="+mn-lt"/>
                <a:ea typeface="+mn-ea"/>
                <a:cs typeface="+mn-cs"/>
              </a:rPr>
              <a:t>Sentence Completion /Filling the Blanks/ ???</a:t>
            </a:r>
            <a:r>
              <a:rPr lang="en-US" sz="1800" kern="1200" baseline="0" dirty="0" smtClean="0">
                <a:solidFill>
                  <a:schemeClr val="tx1"/>
                </a:solidFill>
                <a:latin typeface="+mn-lt"/>
                <a:ea typeface="+mn-ea"/>
                <a:cs typeface="+mn-cs"/>
              </a:rPr>
              <a:t>   (Short Answer)</a:t>
            </a:r>
            <a:endParaRPr lang="tr-TR" sz="18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C6557B-AFF9-4E6A-B715-2CF4A2620D9B}" type="slidenum">
              <a:rPr lang="tr-TR" smtClean="0"/>
              <a:t>26</a:t>
            </a:fld>
            <a:endParaRPr lang="tr-TR"/>
          </a:p>
        </p:txBody>
      </p:sp>
    </p:spTree>
    <p:extLst>
      <p:ext uri="{BB962C8B-B14F-4D97-AF65-F5344CB8AC3E}">
        <p14:creationId xmlns:p14="http://schemas.microsoft.com/office/powerpoint/2010/main" val="1692841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tr-TR" sz="1800" dirty="0" smtClean="0"/>
              <a:t>SORULAR: ITEMS</a:t>
            </a:r>
            <a:r>
              <a:rPr lang="en-US" sz="1800" dirty="0" smtClean="0"/>
              <a:t> (ASSESSMENT ITEMS)</a:t>
            </a:r>
            <a:endParaRPr lang="tr-TR" sz="18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dirty="0" smtClean="0"/>
              <a:t>Soru Oluştur: Create an Item</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dirty="0" smtClean="0"/>
              <a:t>Detaylı</a:t>
            </a:r>
            <a:r>
              <a:rPr lang="tr-TR" sz="1800" baseline="0" dirty="0" smtClean="0"/>
              <a:t> Arama: Advanced Search</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Benim Sorularım: My Items</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EBA Soruları: EBA Items</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ANA SAYFA: HOME</a:t>
            </a: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Özlem Nurver: Ozlem Nurver </a:t>
            </a:r>
            <a:r>
              <a:rPr lang="tr-TR" sz="1800" baseline="0" dirty="0" smtClean="0">
                <a:sym typeface="Wingdings" panose="05000000000000000000" pitchFamily="2" charset="2"/>
              </a:rPr>
              <a:t></a:t>
            </a:r>
            <a:endParaRPr lang="tr-TR" sz="18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dirty="0" smtClean="0"/>
              <a:t>Bu soruları hem bireysel hem tüm öğretmenlerin kullanımına açık soru havuzu oluşturmak için kullanabilirler.: Teacher</a:t>
            </a:r>
            <a:r>
              <a:rPr lang="tr-TR" sz="1800" baseline="0" dirty="0" smtClean="0"/>
              <a:t> are able to use these questions for themselves and also share among the peers. </a:t>
            </a:r>
            <a:endParaRPr lang="en-US" sz="18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(Teachers can not only keep these items for their own item pool, but also make them available for the other teachers.)</a:t>
            </a:r>
            <a:endParaRPr lang="tr-TR" sz="1800" dirty="0" smtClean="0"/>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27</a:t>
            </a:fld>
            <a:endParaRPr lang="tr-TR"/>
          </a:p>
        </p:txBody>
      </p:sp>
    </p:spTree>
    <p:extLst>
      <p:ext uri="{BB962C8B-B14F-4D97-AF65-F5344CB8AC3E}">
        <p14:creationId xmlns:p14="http://schemas.microsoft.com/office/powerpoint/2010/main" val="2653461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Bu</a:t>
            </a:r>
            <a:r>
              <a:rPr lang="tr-TR" baseline="0" dirty="0" smtClean="0"/>
              <a:t> soruyu bilmeyen bir öğrencinin neyi bilmediğini varsayıyoruz?</a:t>
            </a:r>
          </a:p>
          <a:p>
            <a:r>
              <a:rPr lang="tr-TR" baseline="0" dirty="0" smtClean="0"/>
              <a:t>Neyi ölçtüğüne kazanım bazında bakacak olursak “kazanım metni okunur...”</a:t>
            </a:r>
          </a:p>
          <a:p>
            <a:r>
              <a:rPr lang="tr-TR" baseline="0" dirty="0" smtClean="0"/>
              <a:t>Halbuki bu soru bu kazanım metninin küçük bir parçasını ölçmektedir.</a:t>
            </a:r>
          </a:p>
          <a:p>
            <a:r>
              <a:rPr lang="tr-TR" baseline="0" dirty="0" smtClean="0"/>
              <a:t>“Bu kazanımı daha küçük bileşenlere bölmek istesek nasıl bölerdiniz” diye sorup 10 sn bekliyoruz...</a:t>
            </a:r>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pPr/>
              <a:t>30</a:t>
            </a:fld>
            <a:endParaRPr lang="tr-TR"/>
          </a:p>
        </p:txBody>
      </p:sp>
    </p:spTree>
    <p:extLst>
      <p:ext uri="{BB962C8B-B14F-4D97-AF65-F5344CB8AC3E}">
        <p14:creationId xmlns:p14="http://schemas.microsoft.com/office/powerpoint/2010/main" val="258506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bg1"/>
                </a:solidFill>
              </a:rPr>
              <a:t>“Ders Akışı” Nasıl Hazırlanır?: How to create a "lesson plan"</a:t>
            </a:r>
            <a:r>
              <a:rPr lang="en-US" dirty="0" smtClean="0">
                <a:solidFill>
                  <a:schemeClr val="bg1"/>
                </a:solidFill>
              </a:rPr>
              <a:t>    (</a:t>
            </a:r>
            <a:r>
              <a:rPr lang="en-US" dirty="0" err="1" smtClean="0">
                <a:solidFill>
                  <a:schemeClr val="bg1"/>
                </a:solidFill>
              </a:rPr>
              <a:t>Ingilizce’de</a:t>
            </a:r>
            <a:r>
              <a:rPr lang="en-US" dirty="0" smtClean="0">
                <a:solidFill>
                  <a:schemeClr val="bg1"/>
                </a:solidFill>
              </a:rPr>
              <a:t> “How to” </a:t>
            </a:r>
            <a:r>
              <a:rPr lang="en-US" dirty="0" err="1" smtClean="0">
                <a:solidFill>
                  <a:schemeClr val="bg1"/>
                </a:solidFill>
              </a:rPr>
              <a:t>ile</a:t>
            </a:r>
            <a:r>
              <a:rPr lang="en-US" dirty="0" smtClean="0">
                <a:solidFill>
                  <a:schemeClr val="bg1"/>
                </a:solidFill>
              </a:rPr>
              <a:t> </a:t>
            </a:r>
            <a:r>
              <a:rPr lang="en-US" dirty="0" err="1" smtClean="0">
                <a:solidFill>
                  <a:schemeClr val="bg1"/>
                </a:solidFill>
              </a:rPr>
              <a:t>baslayan</a:t>
            </a:r>
            <a:r>
              <a:rPr lang="en-US" dirty="0" smtClean="0">
                <a:solidFill>
                  <a:schemeClr val="bg1"/>
                </a:solidFill>
              </a:rPr>
              <a:t> </a:t>
            </a:r>
            <a:r>
              <a:rPr lang="en-US" dirty="0" err="1" smtClean="0">
                <a:solidFill>
                  <a:schemeClr val="bg1"/>
                </a:solidFill>
              </a:rPr>
              <a:t>cumlelerin</a:t>
            </a:r>
            <a:r>
              <a:rPr lang="en-US" dirty="0" smtClean="0">
                <a:solidFill>
                  <a:schemeClr val="bg1"/>
                </a:solidFill>
              </a:rPr>
              <a:t> </a:t>
            </a:r>
            <a:r>
              <a:rPr lang="en-US" dirty="0" err="1" smtClean="0">
                <a:solidFill>
                  <a:schemeClr val="bg1"/>
                </a:solidFill>
              </a:rPr>
              <a:t>sonuna</a:t>
            </a:r>
            <a:r>
              <a:rPr lang="en-US" dirty="0" smtClean="0">
                <a:solidFill>
                  <a:schemeClr val="bg1"/>
                </a:solidFill>
              </a:rPr>
              <a:t> </a:t>
            </a:r>
            <a:r>
              <a:rPr lang="en-US" dirty="0" err="1" smtClean="0">
                <a:solidFill>
                  <a:schemeClr val="bg1"/>
                </a:solidFill>
              </a:rPr>
              <a:t>soru</a:t>
            </a:r>
            <a:r>
              <a:rPr lang="en-US" dirty="0" smtClean="0">
                <a:solidFill>
                  <a:schemeClr val="bg1"/>
                </a:solidFill>
              </a:rPr>
              <a:t> </a:t>
            </a:r>
            <a:r>
              <a:rPr lang="en-US" dirty="0" err="1" smtClean="0">
                <a:solidFill>
                  <a:schemeClr val="bg1"/>
                </a:solidFill>
              </a:rPr>
              <a:t>isareti</a:t>
            </a:r>
            <a:r>
              <a:rPr lang="en-US" dirty="0" smtClean="0">
                <a:solidFill>
                  <a:schemeClr val="bg1"/>
                </a:solidFill>
              </a:rPr>
              <a:t> </a:t>
            </a:r>
            <a:r>
              <a:rPr lang="en-US" dirty="0" err="1" smtClean="0">
                <a:solidFill>
                  <a:schemeClr val="bg1"/>
                </a:solidFill>
              </a:rPr>
              <a:t>konmuyor</a:t>
            </a:r>
            <a:r>
              <a:rPr lang="en-US" dirty="0" smtClean="0">
                <a:solidFill>
                  <a:schemeClr val="bg1"/>
                </a:solidFill>
              </a:rPr>
              <a:t>, </a:t>
            </a:r>
            <a:r>
              <a:rPr lang="en-US" dirty="0" err="1" smtClean="0">
                <a:solidFill>
                  <a:schemeClr val="bg1"/>
                </a:solidFill>
              </a:rPr>
              <a:t>burda</a:t>
            </a:r>
            <a:r>
              <a:rPr lang="en-US" dirty="0" smtClean="0">
                <a:solidFill>
                  <a:schemeClr val="bg1"/>
                </a:solidFill>
              </a:rPr>
              <a:t> da </a:t>
            </a:r>
            <a:r>
              <a:rPr lang="en-US" dirty="0" err="1" smtClean="0">
                <a:solidFill>
                  <a:schemeClr val="bg1"/>
                </a:solidFill>
              </a:rPr>
              <a:t>koymayalim</a:t>
            </a:r>
            <a:r>
              <a:rPr lang="en-US" dirty="0" smtClean="0">
                <a:solidFill>
                  <a:schemeClr val="bg1"/>
                </a:solidFill>
              </a:rPr>
              <a:t>.)</a:t>
            </a:r>
            <a:endParaRPr lang="tr-TR"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Materyaller: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Sorular: Items</a:t>
            </a:r>
            <a:r>
              <a:rPr lang="en-US" b="0" dirty="0" smtClean="0">
                <a:solidFill>
                  <a:schemeClr val="bg1"/>
                </a:solidFill>
              </a:rPr>
              <a:t> (Assessment </a:t>
            </a:r>
            <a:r>
              <a:rPr lang="tr-TR" b="0" dirty="0" smtClean="0">
                <a:solidFill>
                  <a:schemeClr val="bg1"/>
                </a:solidFill>
              </a:rPr>
              <a:t>Items</a:t>
            </a:r>
            <a:r>
              <a:rPr lang="en-US" b="0" dirty="0" smtClean="0">
                <a:solidFill>
                  <a:schemeClr val="bg1"/>
                </a:solidFill>
              </a:rPr>
              <a:t>)</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Öğremne Adımları: Events</a:t>
            </a:r>
            <a:r>
              <a:rPr lang="en-US" b="0" dirty="0" smtClean="0">
                <a:solidFill>
                  <a:schemeClr val="bg1"/>
                </a:solidFill>
              </a:rPr>
              <a:t> (Learning Steps)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Ders Akışları: Lesson Plans</a:t>
            </a:r>
            <a:r>
              <a:rPr lang="en-US" b="0" dirty="0" smtClean="0">
                <a:solidFill>
                  <a:schemeClr val="bg1"/>
                </a:solidFill>
              </a:rPr>
              <a:t> (Lesson Flows)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Öğrenme Nesneleri: Learnin</a:t>
            </a:r>
            <a:r>
              <a:rPr lang="tr-TR" b="0" baseline="0" dirty="0" smtClean="0">
                <a:solidFill>
                  <a:schemeClr val="bg1"/>
                </a:solidFill>
              </a:rPr>
              <a:t>g Objects</a:t>
            </a:r>
            <a:endParaRPr lang="tr-TR" b="0" dirty="0" smtClean="0">
              <a:solidFill>
                <a:schemeClr val="bg1"/>
              </a:solidFill>
            </a:endParaRPr>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9</a:t>
            </a:fld>
            <a:endParaRPr lang="tr-TR"/>
          </a:p>
        </p:txBody>
      </p:sp>
    </p:spTree>
    <p:extLst>
      <p:ext uri="{BB962C8B-B14F-4D97-AF65-F5344CB8AC3E}">
        <p14:creationId xmlns:p14="http://schemas.microsoft.com/office/powerpoint/2010/main" val="741353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Sorunun 3.</a:t>
            </a:r>
            <a:r>
              <a:rPr lang="tr-TR" baseline="0" dirty="0" smtClean="0"/>
              <a:t> kazanım bileşeni ile ilişkili olduğu belirtilir. Tablo yapacağız.</a:t>
            </a:r>
          </a:p>
          <a:p>
            <a:endParaRPr lang="tr-TR" baseline="0" dirty="0" smtClean="0"/>
          </a:p>
          <a:p>
            <a:r>
              <a:rPr lang="tr-TR" baseline="0" dirty="0" smtClean="0"/>
              <a:t>Buradan öğrenme adımına geçiş yapmak için:</a:t>
            </a:r>
          </a:p>
          <a:p>
            <a:r>
              <a:rPr lang="tr-TR" baseline="0" dirty="0" smtClean="0"/>
              <a:t>Bir yada birden fazla kazanım bileşeni biraraya gelerek eğitsel hedefi olan, anlamlı bir bütün oluşturur.</a:t>
            </a:r>
          </a:p>
          <a:p>
            <a:endParaRPr lang="tr-TR" baseline="0" dirty="0" smtClean="0"/>
          </a:p>
          <a:p>
            <a:endParaRPr lang="tr-TR" baseline="0" dirty="0" smtClean="0"/>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pPr/>
              <a:t>31</a:t>
            </a:fld>
            <a:endParaRPr lang="tr-TR"/>
          </a:p>
        </p:txBody>
      </p:sp>
    </p:spTree>
    <p:extLst>
      <p:ext uri="{BB962C8B-B14F-4D97-AF65-F5344CB8AC3E}">
        <p14:creationId xmlns:p14="http://schemas.microsoft.com/office/powerpoint/2010/main" val="328232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i="0" dirty="0" smtClean="0">
                <a:solidFill>
                  <a:schemeClr val="accent3">
                    <a:lumMod val="60000"/>
                    <a:lumOff val="40000"/>
                  </a:schemeClr>
                </a:solidFill>
              </a:rPr>
              <a:t>Kütüphaneye Materyal Ekleme: Adding Material to the Library</a:t>
            </a:r>
            <a:r>
              <a:rPr lang="en-US" sz="1200" i="0" dirty="0" smtClean="0">
                <a:solidFill>
                  <a:schemeClr val="accent3">
                    <a:lumMod val="60000"/>
                    <a:lumOff val="40000"/>
                  </a:schemeClr>
                </a:solidFill>
              </a:rPr>
              <a:t> (“Materials” </a:t>
            </a:r>
            <a:r>
              <a:rPr lang="en-US" sz="1200" i="0" dirty="0" err="1" smtClean="0">
                <a:solidFill>
                  <a:schemeClr val="accent3">
                    <a:lumMod val="60000"/>
                    <a:lumOff val="40000"/>
                  </a:schemeClr>
                </a:solidFill>
              </a:rPr>
              <a:t>diyelim</a:t>
            </a:r>
            <a:r>
              <a:rPr lang="en-US" sz="1200" i="0" dirty="0" smtClean="0">
                <a:solidFill>
                  <a:schemeClr val="accent3">
                    <a:lumMod val="60000"/>
                    <a:lumOff val="40000"/>
                  </a:schemeClr>
                </a:solidFill>
              </a:rPr>
              <a:t>)</a:t>
            </a:r>
            <a:endParaRPr lang="tr-TR" sz="1200" i="0" dirty="0" smtClean="0">
              <a:solidFill>
                <a:schemeClr val="accent3">
                  <a:lumMod val="60000"/>
                  <a:lumOff val="40000"/>
                </a:schemeClr>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dirty="0" smtClean="0"/>
              <a:t>Materyal kütüphanesi video, etkileşim, resim, ses, ... gibi farklı formatlarda malzemeleri içerir. </a:t>
            </a:r>
            <a:r>
              <a:rPr lang="tr-TR" sz="1200" i="0" dirty="0" smtClean="0"/>
              <a:t>:</a:t>
            </a:r>
            <a:r>
              <a:rPr lang="tr-TR" sz="1200" i="0" baseline="0" dirty="0" smtClean="0"/>
              <a:t> material library contains different kinds of materials like videos, images, sounds, etc.</a:t>
            </a:r>
            <a:r>
              <a:rPr lang="en-US" sz="1200" i="0" baseline="0" dirty="0" smtClean="0"/>
              <a:t>  (M</a:t>
            </a:r>
            <a:r>
              <a:rPr lang="tr-TR" sz="1200" i="0" baseline="0" dirty="0" smtClean="0"/>
              <a:t>aterial</a:t>
            </a:r>
            <a:r>
              <a:rPr lang="en-US" sz="1200" i="0" baseline="0" dirty="0" smtClean="0"/>
              <a:t>s</a:t>
            </a:r>
            <a:r>
              <a:rPr lang="tr-TR" sz="1200" i="0" baseline="0" dirty="0" smtClean="0"/>
              <a:t> library contains </a:t>
            </a:r>
            <a:r>
              <a:rPr lang="en-US" sz="1200" i="0" baseline="0" dirty="0" smtClean="0"/>
              <a:t>many </a:t>
            </a:r>
            <a:r>
              <a:rPr lang="tr-TR" sz="1200" i="0" baseline="0" dirty="0" smtClean="0"/>
              <a:t>different </a:t>
            </a:r>
            <a:r>
              <a:rPr lang="en-US" sz="1200" i="0" baseline="0" dirty="0" smtClean="0"/>
              <a:t>types </a:t>
            </a:r>
            <a:r>
              <a:rPr lang="tr-TR" sz="1200" i="0" baseline="0" dirty="0" smtClean="0"/>
              <a:t>of materials </a:t>
            </a:r>
            <a:r>
              <a:rPr lang="en-US" sz="1200" i="0" baseline="0" dirty="0" smtClean="0"/>
              <a:t>including </a:t>
            </a:r>
            <a:r>
              <a:rPr lang="tr-TR" sz="1200" i="0" baseline="0" dirty="0" smtClean="0"/>
              <a:t>videos, </a:t>
            </a:r>
            <a:r>
              <a:rPr lang="en-US" sz="1200" i="0" baseline="0" dirty="0" smtClean="0"/>
              <a:t>interactions, </a:t>
            </a:r>
            <a:r>
              <a:rPr lang="tr-TR" sz="1200" i="0" baseline="0" dirty="0" smtClean="0"/>
              <a:t>images, sounds, etc.</a:t>
            </a:r>
            <a:r>
              <a:rPr lang="en-US" sz="1200" i="0" baseline="0" dirty="0" smtClean="0"/>
              <a:t>)</a:t>
            </a:r>
            <a:endParaRPr lang="tr-TR" sz="1200" i="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tr-TR" sz="1800" dirty="0" smtClean="0"/>
              <a:t>Öğretmenler, yeni materyal ekleyerek ve etiketleyerek bu kütüphaneyi zenginleştirebilir ve diğer tüm öğretmenlerin de bu malzemelerden faydalanmasını sağlayabilirler.:</a:t>
            </a:r>
            <a:r>
              <a:rPr lang="tr-TR" sz="1800" baseline="0" dirty="0" smtClean="0"/>
              <a:t> Teachers are able to add new materials to enrich the library and share among the peers. </a:t>
            </a:r>
            <a:r>
              <a:rPr lang="en-US" sz="1800" baseline="0" dirty="0" smtClean="0"/>
              <a:t>(Teachers can enrich this library by adding new materials and tagging them, and this way, they can make other teachers benefit from these new materials.)</a:t>
            </a:r>
            <a:endParaRPr lang="tr-TR" sz="1800" dirty="0" smtClean="0"/>
          </a:p>
        </p:txBody>
      </p:sp>
      <p:sp>
        <p:nvSpPr>
          <p:cNvPr id="4" name="Slide Number Placeholder 3"/>
          <p:cNvSpPr>
            <a:spLocks noGrp="1"/>
          </p:cNvSpPr>
          <p:nvPr>
            <p:ph type="sldNum" sz="quarter" idx="10"/>
          </p:nvPr>
        </p:nvSpPr>
        <p:spPr/>
        <p:txBody>
          <a:bodyPr/>
          <a:lstStyle/>
          <a:p>
            <a:fld id="{ADC6557B-AFF9-4E6A-B715-2CF4A2620D9B}" type="slidenum">
              <a:rPr lang="tr-TR" smtClean="0"/>
              <a:t>10</a:t>
            </a:fld>
            <a:endParaRPr lang="tr-TR"/>
          </a:p>
        </p:txBody>
      </p:sp>
    </p:spTree>
    <p:extLst>
      <p:ext uri="{BB962C8B-B14F-4D97-AF65-F5344CB8AC3E}">
        <p14:creationId xmlns:p14="http://schemas.microsoft.com/office/powerpoint/2010/main" val="276024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Materyal Kütüphanesi: Material Library</a:t>
            </a:r>
            <a:r>
              <a:rPr lang="en-US"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Material</a:t>
            </a:r>
            <a:r>
              <a:rPr lang="en-US" sz="1200" kern="1200" dirty="0" smtClean="0">
                <a:solidFill>
                  <a:schemeClr val="tx1"/>
                </a:solidFill>
                <a:latin typeface="+mn-lt"/>
                <a:ea typeface="+mn-ea"/>
                <a:cs typeface="+mn-cs"/>
              </a:rPr>
              <a:t>s</a:t>
            </a:r>
            <a:r>
              <a:rPr lang="tr-TR" sz="1200" kern="1200" dirty="0" smtClean="0">
                <a:solidFill>
                  <a:schemeClr val="tx1"/>
                </a:solidFill>
                <a:latin typeface="+mn-lt"/>
                <a:ea typeface="+mn-ea"/>
                <a:cs typeface="+mn-cs"/>
              </a:rPr>
              <a:t> Library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desek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daha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dogru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olur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sanirim</a:t>
            </a:r>
            <a:r>
              <a:rPr lang="en-US" sz="1200" kern="1200" dirty="0" smtClean="0">
                <a:solidFill>
                  <a:schemeClr val="tx1"/>
                </a:solidFill>
                <a:latin typeface="+mn-lt"/>
                <a:ea typeface="+mn-ea"/>
                <a:cs typeface="+mn-cs"/>
              </a:rPr>
              <a:t>)</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Öğretmen, “Öğrenme Adım”larını tasarlarken zengin materyal kütüphanesinden faydalanır.: Teachers use rice material library to create new «events».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t>
            </a:r>
            <a:r>
              <a:rPr lang="tr-TR" sz="1200" dirty="0" smtClean="0"/>
              <a:t>Teachers </a:t>
            </a:r>
            <a:r>
              <a:rPr lang="en-US" sz="1200" dirty="0" smtClean="0"/>
              <a:t>use the rich library of materials when designing new learning steps</a:t>
            </a:r>
            <a:r>
              <a:rPr lang="tr-TR" sz="1200" baseline="0" dirty="0" smtClean="0"/>
              <a:t>. </a:t>
            </a:r>
            <a:r>
              <a:rPr lang="en-US" sz="1200" baseline="0" dirty="0" smtClean="0"/>
              <a:t>)</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11</a:t>
            </a:fld>
            <a:endParaRPr lang="tr-TR"/>
          </a:p>
        </p:txBody>
      </p:sp>
    </p:spTree>
    <p:extLst>
      <p:ext uri="{BB962C8B-B14F-4D97-AF65-F5344CB8AC3E}">
        <p14:creationId xmlns:p14="http://schemas.microsoft.com/office/powerpoint/2010/main" val="309913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bg1"/>
                </a:solidFill>
              </a:rPr>
              <a:t>“Ders Akışı” Nasıl Hazırlanır?: How to create a "lesson plan"</a:t>
            </a:r>
            <a:r>
              <a:rPr lang="en-US" dirty="0" smtClean="0">
                <a:solidFill>
                  <a:schemeClr val="bg1"/>
                </a:solidFill>
              </a:rPr>
              <a:t>    (</a:t>
            </a:r>
            <a:r>
              <a:rPr lang="en-US" dirty="0" err="1" smtClean="0">
                <a:solidFill>
                  <a:schemeClr val="bg1"/>
                </a:solidFill>
              </a:rPr>
              <a:t>Ingilizce’de</a:t>
            </a:r>
            <a:r>
              <a:rPr lang="en-US" dirty="0" smtClean="0">
                <a:solidFill>
                  <a:schemeClr val="bg1"/>
                </a:solidFill>
              </a:rPr>
              <a:t> “How to” </a:t>
            </a:r>
            <a:r>
              <a:rPr lang="en-US" dirty="0" err="1" smtClean="0">
                <a:solidFill>
                  <a:schemeClr val="bg1"/>
                </a:solidFill>
              </a:rPr>
              <a:t>ile</a:t>
            </a:r>
            <a:r>
              <a:rPr lang="en-US" dirty="0" smtClean="0">
                <a:solidFill>
                  <a:schemeClr val="bg1"/>
                </a:solidFill>
              </a:rPr>
              <a:t> </a:t>
            </a:r>
            <a:r>
              <a:rPr lang="en-US" dirty="0" err="1" smtClean="0">
                <a:solidFill>
                  <a:schemeClr val="bg1"/>
                </a:solidFill>
              </a:rPr>
              <a:t>baslayan</a:t>
            </a:r>
            <a:r>
              <a:rPr lang="en-US" dirty="0" smtClean="0">
                <a:solidFill>
                  <a:schemeClr val="bg1"/>
                </a:solidFill>
              </a:rPr>
              <a:t> </a:t>
            </a:r>
            <a:r>
              <a:rPr lang="en-US" dirty="0" err="1" smtClean="0">
                <a:solidFill>
                  <a:schemeClr val="bg1"/>
                </a:solidFill>
              </a:rPr>
              <a:t>cumlelerin</a:t>
            </a:r>
            <a:r>
              <a:rPr lang="en-US" dirty="0" smtClean="0">
                <a:solidFill>
                  <a:schemeClr val="bg1"/>
                </a:solidFill>
              </a:rPr>
              <a:t> </a:t>
            </a:r>
            <a:r>
              <a:rPr lang="en-US" dirty="0" err="1" smtClean="0">
                <a:solidFill>
                  <a:schemeClr val="bg1"/>
                </a:solidFill>
              </a:rPr>
              <a:t>sonuna</a:t>
            </a:r>
            <a:r>
              <a:rPr lang="en-US" dirty="0" smtClean="0">
                <a:solidFill>
                  <a:schemeClr val="bg1"/>
                </a:solidFill>
              </a:rPr>
              <a:t> </a:t>
            </a:r>
            <a:r>
              <a:rPr lang="en-US" dirty="0" err="1" smtClean="0">
                <a:solidFill>
                  <a:schemeClr val="bg1"/>
                </a:solidFill>
              </a:rPr>
              <a:t>soru</a:t>
            </a:r>
            <a:r>
              <a:rPr lang="en-US" dirty="0" smtClean="0">
                <a:solidFill>
                  <a:schemeClr val="bg1"/>
                </a:solidFill>
              </a:rPr>
              <a:t> </a:t>
            </a:r>
            <a:r>
              <a:rPr lang="en-US" dirty="0" err="1" smtClean="0">
                <a:solidFill>
                  <a:schemeClr val="bg1"/>
                </a:solidFill>
              </a:rPr>
              <a:t>isareti</a:t>
            </a:r>
            <a:r>
              <a:rPr lang="en-US" dirty="0" smtClean="0">
                <a:solidFill>
                  <a:schemeClr val="bg1"/>
                </a:solidFill>
              </a:rPr>
              <a:t> </a:t>
            </a:r>
            <a:r>
              <a:rPr lang="en-US" dirty="0" err="1" smtClean="0">
                <a:solidFill>
                  <a:schemeClr val="bg1"/>
                </a:solidFill>
              </a:rPr>
              <a:t>konmuyor</a:t>
            </a:r>
            <a:r>
              <a:rPr lang="en-US" dirty="0" smtClean="0">
                <a:solidFill>
                  <a:schemeClr val="bg1"/>
                </a:solidFill>
              </a:rPr>
              <a:t>, </a:t>
            </a:r>
            <a:r>
              <a:rPr lang="en-US" dirty="0" err="1" smtClean="0">
                <a:solidFill>
                  <a:schemeClr val="bg1"/>
                </a:solidFill>
              </a:rPr>
              <a:t>burda</a:t>
            </a:r>
            <a:r>
              <a:rPr lang="en-US" dirty="0" smtClean="0">
                <a:solidFill>
                  <a:schemeClr val="bg1"/>
                </a:solidFill>
              </a:rPr>
              <a:t> da </a:t>
            </a:r>
            <a:r>
              <a:rPr lang="en-US" dirty="0" err="1" smtClean="0">
                <a:solidFill>
                  <a:schemeClr val="bg1"/>
                </a:solidFill>
              </a:rPr>
              <a:t>koymayalim</a:t>
            </a:r>
            <a:r>
              <a:rPr lang="en-US" dirty="0" smtClean="0">
                <a:solidFill>
                  <a:schemeClr val="bg1"/>
                </a:solidFill>
              </a:rPr>
              <a:t>.)</a:t>
            </a:r>
            <a:endParaRPr lang="tr-TR"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Materyaller: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Sorular: Items</a:t>
            </a:r>
            <a:r>
              <a:rPr lang="en-US" b="0" dirty="0" smtClean="0">
                <a:solidFill>
                  <a:schemeClr val="bg1"/>
                </a:solidFill>
              </a:rPr>
              <a:t> (Assessment </a:t>
            </a:r>
            <a:r>
              <a:rPr lang="tr-TR" b="0" dirty="0" smtClean="0">
                <a:solidFill>
                  <a:schemeClr val="bg1"/>
                </a:solidFill>
              </a:rPr>
              <a:t>Items</a:t>
            </a:r>
            <a:r>
              <a:rPr lang="en-US" b="0" dirty="0" smtClean="0">
                <a:solidFill>
                  <a:schemeClr val="bg1"/>
                </a:solidFill>
              </a:rPr>
              <a:t>)</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Öğremne Adımları: Events</a:t>
            </a:r>
            <a:r>
              <a:rPr lang="en-US" b="0" dirty="0" smtClean="0">
                <a:solidFill>
                  <a:schemeClr val="bg1"/>
                </a:solidFill>
              </a:rPr>
              <a:t> (Learning Steps)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Ders Akışları: Lesson Plans</a:t>
            </a:r>
            <a:r>
              <a:rPr lang="en-US" b="0" dirty="0" smtClean="0">
                <a:solidFill>
                  <a:schemeClr val="bg1"/>
                </a:solidFill>
              </a:rPr>
              <a:t> (Lesson Flows)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Öğrenme Nesneleri: Learnin</a:t>
            </a:r>
            <a:r>
              <a:rPr lang="tr-TR" b="0" baseline="0" dirty="0" smtClean="0">
                <a:solidFill>
                  <a:schemeClr val="bg1"/>
                </a:solidFill>
              </a:rPr>
              <a:t>g Objects</a:t>
            </a:r>
            <a:endParaRPr lang="tr-TR" b="0" dirty="0" smtClean="0">
              <a:solidFill>
                <a:schemeClr val="bg1"/>
              </a:solidFill>
            </a:endParaRPr>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12</a:t>
            </a:fld>
            <a:endParaRPr lang="tr-TR"/>
          </a:p>
        </p:txBody>
      </p:sp>
    </p:spTree>
    <p:extLst>
      <p:ext uri="{BB962C8B-B14F-4D97-AF65-F5344CB8AC3E}">
        <p14:creationId xmlns:p14="http://schemas.microsoft.com/office/powerpoint/2010/main" val="182022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Materyal Kütüphanesi: Material Library</a:t>
            </a:r>
            <a:r>
              <a:rPr lang="en-US"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Material</a:t>
            </a:r>
            <a:r>
              <a:rPr lang="en-US" sz="1200" kern="1200" dirty="0" smtClean="0">
                <a:solidFill>
                  <a:schemeClr val="tx1"/>
                </a:solidFill>
                <a:latin typeface="+mn-lt"/>
                <a:ea typeface="+mn-ea"/>
                <a:cs typeface="+mn-cs"/>
              </a:rPr>
              <a:t>s</a:t>
            </a:r>
            <a:r>
              <a:rPr lang="tr-TR" sz="1200" kern="1200" dirty="0" smtClean="0">
                <a:solidFill>
                  <a:schemeClr val="tx1"/>
                </a:solidFill>
                <a:latin typeface="+mn-lt"/>
                <a:ea typeface="+mn-ea"/>
                <a:cs typeface="+mn-cs"/>
              </a:rPr>
              <a:t> Library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desek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daha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dogru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olur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sanirim</a:t>
            </a:r>
            <a:r>
              <a:rPr lang="en-US" sz="1200" kern="1200" dirty="0" smtClean="0">
                <a:solidFill>
                  <a:schemeClr val="tx1"/>
                </a:solidFill>
                <a:latin typeface="+mn-lt"/>
                <a:ea typeface="+mn-ea"/>
                <a:cs typeface="+mn-cs"/>
              </a:rPr>
              <a:t>)</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Öğretmen, “Öğrenme Adım”larını tasarlarken zengin materyal kütüphanesinden faydalanır.: Teachers use rice material library to create new «events».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t>
            </a:r>
            <a:r>
              <a:rPr lang="tr-TR" sz="1200" dirty="0" smtClean="0"/>
              <a:t>Teachers </a:t>
            </a:r>
            <a:r>
              <a:rPr lang="en-US" sz="1200" dirty="0" smtClean="0"/>
              <a:t>use the rich library of materials when designing new learning steps</a:t>
            </a:r>
            <a:r>
              <a:rPr lang="tr-TR" sz="1200" baseline="0" dirty="0" smtClean="0"/>
              <a:t>. </a:t>
            </a:r>
            <a:r>
              <a:rPr lang="en-US" sz="1200" baseline="0" dirty="0" smtClean="0"/>
              <a:t>)</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13</a:t>
            </a:fld>
            <a:endParaRPr lang="tr-TR"/>
          </a:p>
        </p:txBody>
      </p:sp>
    </p:spTree>
    <p:extLst>
      <p:ext uri="{BB962C8B-B14F-4D97-AF65-F5344CB8AC3E}">
        <p14:creationId xmlns:p14="http://schemas.microsoft.com/office/powerpoint/2010/main" val="137662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i="0" dirty="0" smtClean="0">
                <a:solidFill>
                  <a:schemeClr val="accent3">
                    <a:lumMod val="60000"/>
                    <a:lumOff val="40000"/>
                  </a:schemeClr>
                </a:solidFill>
              </a:rPr>
              <a:t>Etkileşimli Materyal Geliştirme Aracı (Gazelle): Educational HTML5 Content</a:t>
            </a:r>
            <a:r>
              <a:rPr lang="tr-TR" sz="1200" i="0" baseline="0" dirty="0" smtClean="0">
                <a:solidFill>
                  <a:schemeClr val="accent3">
                    <a:lumMod val="60000"/>
                    <a:lumOff val="40000"/>
                  </a:schemeClr>
                </a:solidFill>
              </a:rPr>
              <a:t> Development Tool (Gazelle)</a:t>
            </a:r>
            <a:r>
              <a:rPr lang="en-US" sz="1200" i="0" baseline="0" dirty="0" smtClean="0">
                <a:solidFill>
                  <a:schemeClr val="accent3">
                    <a:lumMod val="60000"/>
                    <a:lumOff val="40000"/>
                  </a:schemeClr>
                </a:solidFill>
              </a:rPr>
              <a:t>    (Educational </a:t>
            </a:r>
            <a:r>
              <a:rPr lang="en-US" sz="1200" i="0" baseline="0" dirty="0" err="1" smtClean="0">
                <a:solidFill>
                  <a:schemeClr val="accent3">
                    <a:lumMod val="60000"/>
                    <a:lumOff val="40000"/>
                  </a:schemeClr>
                </a:solidFill>
              </a:rPr>
              <a:t>yerine</a:t>
            </a:r>
            <a:r>
              <a:rPr lang="en-US" sz="1200" i="0" baseline="0" dirty="0" smtClean="0">
                <a:solidFill>
                  <a:schemeClr val="accent3">
                    <a:lumMod val="60000"/>
                    <a:lumOff val="40000"/>
                  </a:schemeClr>
                </a:solidFill>
              </a:rPr>
              <a:t> Interactive </a:t>
            </a:r>
            <a:r>
              <a:rPr lang="en-US" sz="1200" i="0" baseline="0" dirty="0" err="1" smtClean="0">
                <a:solidFill>
                  <a:schemeClr val="accent3">
                    <a:lumMod val="60000"/>
                    <a:lumOff val="40000"/>
                  </a:schemeClr>
                </a:solidFill>
              </a:rPr>
              <a:t>desek</a:t>
            </a:r>
            <a:r>
              <a:rPr lang="en-US" sz="1200" i="0" baseline="0" dirty="0" smtClean="0">
                <a:solidFill>
                  <a:schemeClr val="accent3">
                    <a:lumMod val="60000"/>
                    <a:lumOff val="40000"/>
                  </a:schemeClr>
                </a:solidFill>
              </a:rPr>
              <a:t> </a:t>
            </a:r>
            <a:r>
              <a:rPr lang="en-US" sz="1200" i="0" baseline="0" dirty="0" err="1" smtClean="0">
                <a:solidFill>
                  <a:schemeClr val="accent3">
                    <a:lumMod val="60000"/>
                    <a:lumOff val="40000"/>
                  </a:schemeClr>
                </a:solidFill>
              </a:rPr>
              <a:t>daha</a:t>
            </a:r>
            <a:r>
              <a:rPr lang="en-US" sz="1200" i="0" baseline="0" dirty="0" smtClean="0">
                <a:solidFill>
                  <a:schemeClr val="accent3">
                    <a:lumMod val="60000"/>
                    <a:lumOff val="40000"/>
                  </a:schemeClr>
                </a:solidFill>
              </a:rPr>
              <a:t> </a:t>
            </a:r>
            <a:r>
              <a:rPr lang="en-US" sz="1200" i="0" baseline="0" dirty="0" err="1" smtClean="0">
                <a:solidFill>
                  <a:schemeClr val="accent3">
                    <a:lumMod val="60000"/>
                    <a:lumOff val="40000"/>
                  </a:schemeClr>
                </a:solidFill>
              </a:rPr>
              <a:t>iyi</a:t>
            </a:r>
            <a:r>
              <a:rPr lang="en-US" sz="1200" i="0" baseline="0" dirty="0" smtClean="0">
                <a:solidFill>
                  <a:schemeClr val="accent3">
                    <a:lumMod val="60000"/>
                    <a:lumOff val="40000"/>
                  </a:schemeClr>
                </a:solidFill>
              </a:rPr>
              <a:t> </a:t>
            </a:r>
            <a:r>
              <a:rPr lang="en-US" sz="1200" i="0" baseline="0" dirty="0" err="1" smtClean="0">
                <a:solidFill>
                  <a:schemeClr val="accent3">
                    <a:lumMod val="60000"/>
                    <a:lumOff val="40000"/>
                  </a:schemeClr>
                </a:solidFill>
              </a:rPr>
              <a:t>olmaz</a:t>
            </a:r>
            <a:r>
              <a:rPr lang="en-US" sz="1200" i="0" baseline="0" dirty="0" smtClean="0">
                <a:solidFill>
                  <a:schemeClr val="accent3">
                    <a:lumMod val="60000"/>
                    <a:lumOff val="40000"/>
                  </a:schemeClr>
                </a:solidFill>
              </a:rPr>
              <a:t> mi?)</a:t>
            </a:r>
            <a:endParaRPr lang="tr-TR" sz="1200" i="0" baseline="0" dirty="0" smtClean="0">
              <a:solidFill>
                <a:schemeClr val="accent3">
                  <a:lumMod val="60000"/>
                  <a:lumOff val="4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Öğretmenlere kendi tasarladıkları etkileşimleri, kod yazmadan tablet ve akıllı telefon uyumlu olarak geliştirmelerini sağlar.: Teachers are able to develop their own learning objects without</a:t>
            </a:r>
            <a:r>
              <a:rPr lang="tr-TR" sz="1200" baseline="0" dirty="0" smtClean="0"/>
              <a:t> coding by using block. These learning objects are used in PCs, laptops, tablets and smartphones.</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(Enables teachers to develop their own mobile-friendly interactions with no programming required.)</a:t>
            </a:r>
            <a:endParaRPr lang="tr-TR" sz="1200" dirty="0" smtClean="0"/>
          </a:p>
          <a:p>
            <a:endParaRPr lang="tr-TR" i="0" dirty="0"/>
          </a:p>
        </p:txBody>
      </p:sp>
      <p:sp>
        <p:nvSpPr>
          <p:cNvPr id="4" name="Slide Number Placeholder 3"/>
          <p:cNvSpPr>
            <a:spLocks noGrp="1"/>
          </p:cNvSpPr>
          <p:nvPr>
            <p:ph type="sldNum" sz="quarter" idx="10"/>
          </p:nvPr>
        </p:nvSpPr>
        <p:spPr/>
        <p:txBody>
          <a:bodyPr/>
          <a:lstStyle/>
          <a:p>
            <a:fld id="{ADC6557B-AFF9-4E6A-B715-2CF4A2620D9B}" type="slidenum">
              <a:rPr lang="tr-TR" smtClean="0"/>
              <a:t>14</a:t>
            </a:fld>
            <a:endParaRPr lang="tr-TR"/>
          </a:p>
        </p:txBody>
      </p:sp>
    </p:spTree>
    <p:extLst>
      <p:ext uri="{BB962C8B-B14F-4D97-AF65-F5344CB8AC3E}">
        <p14:creationId xmlns:p14="http://schemas.microsoft.com/office/powerpoint/2010/main" val="380679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i="0" dirty="0" smtClean="0">
                <a:solidFill>
                  <a:schemeClr val="accent3">
                    <a:lumMod val="60000"/>
                    <a:lumOff val="40000"/>
                  </a:schemeClr>
                </a:solidFill>
              </a:rPr>
              <a:t>Etkileşimli Materyal Geliştirme Aracı (Gazelle): Educational HTML5 Content</a:t>
            </a:r>
            <a:r>
              <a:rPr lang="tr-TR" sz="1200" i="0" baseline="0" dirty="0" smtClean="0">
                <a:solidFill>
                  <a:schemeClr val="accent3">
                    <a:lumMod val="60000"/>
                    <a:lumOff val="40000"/>
                  </a:schemeClr>
                </a:solidFill>
              </a:rPr>
              <a:t> Development Tool (Gazelle)</a:t>
            </a:r>
            <a:r>
              <a:rPr lang="en-US" sz="1200" i="0" baseline="0" dirty="0" smtClean="0">
                <a:solidFill>
                  <a:schemeClr val="accent3">
                    <a:lumMod val="60000"/>
                    <a:lumOff val="40000"/>
                  </a:schemeClr>
                </a:solidFill>
              </a:rPr>
              <a:t>    (Educational </a:t>
            </a:r>
            <a:r>
              <a:rPr lang="en-US" sz="1200" i="0" baseline="0" dirty="0" err="1" smtClean="0">
                <a:solidFill>
                  <a:schemeClr val="accent3">
                    <a:lumMod val="60000"/>
                    <a:lumOff val="40000"/>
                  </a:schemeClr>
                </a:solidFill>
              </a:rPr>
              <a:t>yerine</a:t>
            </a:r>
            <a:r>
              <a:rPr lang="en-US" sz="1200" i="0" baseline="0" dirty="0" smtClean="0">
                <a:solidFill>
                  <a:schemeClr val="accent3">
                    <a:lumMod val="60000"/>
                    <a:lumOff val="40000"/>
                  </a:schemeClr>
                </a:solidFill>
              </a:rPr>
              <a:t> Interactive </a:t>
            </a:r>
            <a:r>
              <a:rPr lang="en-US" sz="1200" i="0" baseline="0" dirty="0" err="1" smtClean="0">
                <a:solidFill>
                  <a:schemeClr val="accent3">
                    <a:lumMod val="60000"/>
                    <a:lumOff val="40000"/>
                  </a:schemeClr>
                </a:solidFill>
              </a:rPr>
              <a:t>desek</a:t>
            </a:r>
            <a:r>
              <a:rPr lang="en-US" sz="1200" i="0" baseline="0" dirty="0" smtClean="0">
                <a:solidFill>
                  <a:schemeClr val="accent3">
                    <a:lumMod val="60000"/>
                    <a:lumOff val="40000"/>
                  </a:schemeClr>
                </a:solidFill>
              </a:rPr>
              <a:t> </a:t>
            </a:r>
            <a:r>
              <a:rPr lang="en-US" sz="1200" i="0" baseline="0" dirty="0" err="1" smtClean="0">
                <a:solidFill>
                  <a:schemeClr val="accent3">
                    <a:lumMod val="60000"/>
                    <a:lumOff val="40000"/>
                  </a:schemeClr>
                </a:solidFill>
              </a:rPr>
              <a:t>daha</a:t>
            </a:r>
            <a:r>
              <a:rPr lang="en-US" sz="1200" i="0" baseline="0" dirty="0" smtClean="0">
                <a:solidFill>
                  <a:schemeClr val="accent3">
                    <a:lumMod val="60000"/>
                    <a:lumOff val="40000"/>
                  </a:schemeClr>
                </a:solidFill>
              </a:rPr>
              <a:t> </a:t>
            </a:r>
            <a:r>
              <a:rPr lang="en-US" sz="1200" i="0" baseline="0" dirty="0" err="1" smtClean="0">
                <a:solidFill>
                  <a:schemeClr val="accent3">
                    <a:lumMod val="60000"/>
                    <a:lumOff val="40000"/>
                  </a:schemeClr>
                </a:solidFill>
              </a:rPr>
              <a:t>iyi</a:t>
            </a:r>
            <a:r>
              <a:rPr lang="en-US" sz="1200" i="0" baseline="0" dirty="0" smtClean="0">
                <a:solidFill>
                  <a:schemeClr val="accent3">
                    <a:lumMod val="60000"/>
                    <a:lumOff val="40000"/>
                  </a:schemeClr>
                </a:solidFill>
              </a:rPr>
              <a:t> </a:t>
            </a:r>
            <a:r>
              <a:rPr lang="en-US" sz="1200" i="0" baseline="0" dirty="0" err="1" smtClean="0">
                <a:solidFill>
                  <a:schemeClr val="accent3">
                    <a:lumMod val="60000"/>
                    <a:lumOff val="40000"/>
                  </a:schemeClr>
                </a:solidFill>
              </a:rPr>
              <a:t>olmaz</a:t>
            </a:r>
            <a:r>
              <a:rPr lang="en-US" sz="1200" i="0" baseline="0" dirty="0" smtClean="0">
                <a:solidFill>
                  <a:schemeClr val="accent3">
                    <a:lumMod val="60000"/>
                    <a:lumOff val="40000"/>
                  </a:schemeClr>
                </a:solidFill>
              </a:rPr>
              <a:t> mi?)</a:t>
            </a:r>
            <a:endParaRPr lang="tr-TR" sz="1200" i="0" baseline="0" dirty="0" smtClean="0">
              <a:solidFill>
                <a:schemeClr val="accent3">
                  <a:lumMod val="60000"/>
                  <a:lumOff val="4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Öğretmenlere kendi tasarladıkları etkileşimleri, kod yazmadan tablet ve akıllı telefon uyumlu olarak geliştirmelerini sağlar.: Teachers are able to develop their own learning objects without</a:t>
            </a:r>
            <a:r>
              <a:rPr lang="tr-TR" sz="1200" baseline="0" dirty="0" smtClean="0"/>
              <a:t> coding by using block. These learning objects are used in PCs, laptops, tablets and smartphones.</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(Enables teachers to develop their own mobile-friendly interactions with no programming required.)</a:t>
            </a:r>
            <a:endParaRPr lang="tr-TR" sz="1200" dirty="0" smtClean="0"/>
          </a:p>
          <a:p>
            <a:endParaRPr lang="tr-TR"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6557B-AFF9-4E6A-B715-2CF4A2620D9B}"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428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bg1"/>
                </a:solidFill>
              </a:rPr>
              <a:t>“Ders Akışı” Nasıl Hazırlanır?: How to create a "lesson plan"</a:t>
            </a:r>
            <a:r>
              <a:rPr lang="en-US" dirty="0" smtClean="0">
                <a:solidFill>
                  <a:schemeClr val="bg1"/>
                </a:solidFill>
              </a:rPr>
              <a:t>    (</a:t>
            </a:r>
            <a:r>
              <a:rPr lang="en-US" dirty="0" err="1" smtClean="0">
                <a:solidFill>
                  <a:schemeClr val="bg1"/>
                </a:solidFill>
              </a:rPr>
              <a:t>Ingilizce’de</a:t>
            </a:r>
            <a:r>
              <a:rPr lang="en-US" dirty="0" smtClean="0">
                <a:solidFill>
                  <a:schemeClr val="bg1"/>
                </a:solidFill>
              </a:rPr>
              <a:t> “How to” </a:t>
            </a:r>
            <a:r>
              <a:rPr lang="en-US" dirty="0" err="1" smtClean="0">
                <a:solidFill>
                  <a:schemeClr val="bg1"/>
                </a:solidFill>
              </a:rPr>
              <a:t>ile</a:t>
            </a:r>
            <a:r>
              <a:rPr lang="en-US" dirty="0" smtClean="0">
                <a:solidFill>
                  <a:schemeClr val="bg1"/>
                </a:solidFill>
              </a:rPr>
              <a:t> </a:t>
            </a:r>
            <a:r>
              <a:rPr lang="en-US" dirty="0" err="1" smtClean="0">
                <a:solidFill>
                  <a:schemeClr val="bg1"/>
                </a:solidFill>
              </a:rPr>
              <a:t>baslayan</a:t>
            </a:r>
            <a:r>
              <a:rPr lang="en-US" dirty="0" smtClean="0">
                <a:solidFill>
                  <a:schemeClr val="bg1"/>
                </a:solidFill>
              </a:rPr>
              <a:t> </a:t>
            </a:r>
            <a:r>
              <a:rPr lang="en-US" dirty="0" err="1" smtClean="0">
                <a:solidFill>
                  <a:schemeClr val="bg1"/>
                </a:solidFill>
              </a:rPr>
              <a:t>cumlelerin</a:t>
            </a:r>
            <a:r>
              <a:rPr lang="en-US" dirty="0" smtClean="0">
                <a:solidFill>
                  <a:schemeClr val="bg1"/>
                </a:solidFill>
              </a:rPr>
              <a:t> </a:t>
            </a:r>
            <a:r>
              <a:rPr lang="en-US" dirty="0" err="1" smtClean="0">
                <a:solidFill>
                  <a:schemeClr val="bg1"/>
                </a:solidFill>
              </a:rPr>
              <a:t>sonuna</a:t>
            </a:r>
            <a:r>
              <a:rPr lang="en-US" dirty="0" smtClean="0">
                <a:solidFill>
                  <a:schemeClr val="bg1"/>
                </a:solidFill>
              </a:rPr>
              <a:t> </a:t>
            </a:r>
            <a:r>
              <a:rPr lang="en-US" dirty="0" err="1" smtClean="0">
                <a:solidFill>
                  <a:schemeClr val="bg1"/>
                </a:solidFill>
              </a:rPr>
              <a:t>soru</a:t>
            </a:r>
            <a:r>
              <a:rPr lang="en-US" dirty="0" smtClean="0">
                <a:solidFill>
                  <a:schemeClr val="bg1"/>
                </a:solidFill>
              </a:rPr>
              <a:t> </a:t>
            </a:r>
            <a:r>
              <a:rPr lang="en-US" dirty="0" err="1" smtClean="0">
                <a:solidFill>
                  <a:schemeClr val="bg1"/>
                </a:solidFill>
              </a:rPr>
              <a:t>isareti</a:t>
            </a:r>
            <a:r>
              <a:rPr lang="en-US" dirty="0" smtClean="0">
                <a:solidFill>
                  <a:schemeClr val="bg1"/>
                </a:solidFill>
              </a:rPr>
              <a:t> </a:t>
            </a:r>
            <a:r>
              <a:rPr lang="en-US" dirty="0" err="1" smtClean="0">
                <a:solidFill>
                  <a:schemeClr val="bg1"/>
                </a:solidFill>
              </a:rPr>
              <a:t>konmuyor</a:t>
            </a:r>
            <a:r>
              <a:rPr lang="en-US" dirty="0" smtClean="0">
                <a:solidFill>
                  <a:schemeClr val="bg1"/>
                </a:solidFill>
              </a:rPr>
              <a:t>, </a:t>
            </a:r>
            <a:r>
              <a:rPr lang="en-US" dirty="0" err="1" smtClean="0">
                <a:solidFill>
                  <a:schemeClr val="bg1"/>
                </a:solidFill>
              </a:rPr>
              <a:t>burda</a:t>
            </a:r>
            <a:r>
              <a:rPr lang="en-US" dirty="0" smtClean="0">
                <a:solidFill>
                  <a:schemeClr val="bg1"/>
                </a:solidFill>
              </a:rPr>
              <a:t> da </a:t>
            </a:r>
            <a:r>
              <a:rPr lang="en-US" dirty="0" err="1" smtClean="0">
                <a:solidFill>
                  <a:schemeClr val="bg1"/>
                </a:solidFill>
              </a:rPr>
              <a:t>koymayalim</a:t>
            </a:r>
            <a:r>
              <a:rPr lang="en-US" dirty="0" smtClean="0">
                <a:solidFill>
                  <a:schemeClr val="bg1"/>
                </a:solidFill>
              </a:rPr>
              <a:t>.)</a:t>
            </a:r>
            <a:endParaRPr lang="tr-TR"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Materyaller: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Sorular: Items</a:t>
            </a:r>
            <a:r>
              <a:rPr lang="en-US" b="0" dirty="0" smtClean="0">
                <a:solidFill>
                  <a:schemeClr val="bg1"/>
                </a:solidFill>
              </a:rPr>
              <a:t> (Assessment </a:t>
            </a:r>
            <a:r>
              <a:rPr lang="tr-TR" b="0" dirty="0" smtClean="0">
                <a:solidFill>
                  <a:schemeClr val="bg1"/>
                </a:solidFill>
              </a:rPr>
              <a:t>Items</a:t>
            </a:r>
            <a:r>
              <a:rPr lang="en-US" b="0" dirty="0" smtClean="0">
                <a:solidFill>
                  <a:schemeClr val="bg1"/>
                </a:solidFill>
              </a:rPr>
              <a:t>)</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Öğremne Adımları: Events</a:t>
            </a:r>
            <a:r>
              <a:rPr lang="en-US" b="0" dirty="0" smtClean="0">
                <a:solidFill>
                  <a:schemeClr val="bg1"/>
                </a:solidFill>
              </a:rPr>
              <a:t> (Learning Steps)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Ders Akışları: Lesson Plans</a:t>
            </a:r>
            <a:r>
              <a:rPr lang="en-US" b="0" dirty="0" smtClean="0">
                <a:solidFill>
                  <a:schemeClr val="bg1"/>
                </a:solidFill>
              </a:rPr>
              <a:t> (Lesson Flows)</a:t>
            </a:r>
            <a:endParaRPr lang="tr-TR"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bg1"/>
                </a:solidFill>
              </a:rPr>
              <a:t>Öğrenme Nesneleri: Learnin</a:t>
            </a:r>
            <a:r>
              <a:rPr lang="tr-TR" b="0" baseline="0" dirty="0" smtClean="0">
                <a:solidFill>
                  <a:schemeClr val="bg1"/>
                </a:solidFill>
              </a:rPr>
              <a:t>g Objects</a:t>
            </a:r>
            <a:endParaRPr lang="tr-TR" b="0" dirty="0" smtClean="0">
              <a:solidFill>
                <a:schemeClr val="bg1"/>
              </a:solidFill>
            </a:endParaRPr>
          </a:p>
          <a:p>
            <a:endParaRPr lang="tr-TR" dirty="0"/>
          </a:p>
        </p:txBody>
      </p:sp>
      <p:sp>
        <p:nvSpPr>
          <p:cNvPr id="4" name="Slide Number Placeholder 3"/>
          <p:cNvSpPr>
            <a:spLocks noGrp="1"/>
          </p:cNvSpPr>
          <p:nvPr>
            <p:ph type="sldNum" sz="quarter" idx="10"/>
          </p:nvPr>
        </p:nvSpPr>
        <p:spPr/>
        <p:txBody>
          <a:bodyPr/>
          <a:lstStyle/>
          <a:p>
            <a:fld id="{ADC6557B-AFF9-4E6A-B715-2CF4A2620D9B}" type="slidenum">
              <a:rPr lang="tr-TR" smtClean="0"/>
              <a:t>16</a:t>
            </a:fld>
            <a:endParaRPr lang="tr-TR"/>
          </a:p>
        </p:txBody>
      </p:sp>
    </p:spTree>
    <p:extLst>
      <p:ext uri="{BB962C8B-B14F-4D97-AF65-F5344CB8AC3E}">
        <p14:creationId xmlns:p14="http://schemas.microsoft.com/office/powerpoint/2010/main" val="3706032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E:\DRIVE - PROJECTS\_Projects\2010 -1\2010.10.17 SUNUM\Sunum 1024 Background 01.png"/>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tr-T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tr-T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tr-T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tr-T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tr-T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tr-T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r-T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255209C5-8D72-41D2-8FE4-BB3E4B3B6D2C}" type="datetimeFigureOut">
              <a:rPr lang="tr-TR" smtClean="0"/>
              <a:pPr/>
              <a:t>9.11.2017</a:t>
            </a:fld>
            <a:endParaRPr lang="tr-T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tr-T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061D1B63-2266-4E78-A604-6D4731811A9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E:\DRIVE - PROJECTS\_Projects\2010 -1\2010.10.17 SUNUM\Sunum 1024 Background 01.png"/>
          <p:cNvPicPr>
            <a:picLocks noChangeAspect="1" noChangeArrowheads="1"/>
          </p:cNvPicPr>
          <p:nvPr/>
        </p:nvPicPr>
        <p:blipFill>
          <a:blip r:embed="rId13" cstate="print"/>
          <a:srcRect/>
          <a:stretch>
            <a:fillRect/>
          </a:stretch>
        </p:blipFill>
        <p:spPr bwMode="auto">
          <a:xfrm>
            <a:off x="0" y="0"/>
            <a:ext cx="9144000" cy="5143500"/>
          </a:xfrm>
          <a:prstGeom prst="rect">
            <a:avLst/>
          </a:prstGeom>
          <a:noFill/>
        </p:spPr>
      </p:pic>
      <p:grpSp>
        <p:nvGrpSpPr>
          <p:cNvPr id="5" name="Group 4"/>
          <p:cNvGrpSpPr/>
          <p:nvPr/>
        </p:nvGrpSpPr>
        <p:grpSpPr>
          <a:xfrm>
            <a:off x="7524328" y="4795510"/>
            <a:ext cx="1619672" cy="353328"/>
            <a:chOff x="7524328" y="4795510"/>
            <a:chExt cx="1619672" cy="353328"/>
          </a:xfrm>
        </p:grpSpPr>
        <p:sp>
          <p:nvSpPr>
            <p:cNvPr id="6" name="Rectangle 5"/>
            <p:cNvSpPr/>
            <p:nvPr userDrawn="1"/>
          </p:nvSpPr>
          <p:spPr>
            <a:xfrm>
              <a:off x="7524328" y="4803998"/>
              <a:ext cx="1619672" cy="339502"/>
            </a:xfrm>
            <a:prstGeom prst="rect">
              <a:avLst/>
            </a:prstGeom>
            <a:gradFill>
              <a:gsLst>
                <a:gs pos="0">
                  <a:schemeClr val="bg1">
                    <a:alpha val="0"/>
                  </a:schemeClr>
                </a:gs>
                <a:gs pos="55000">
                  <a:schemeClr val="bg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5" descr="\\10.10.20.208\imagebank\__Logolar\Sebit\Sebit Logo - K35\SEBIT LOGO -K35.pn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081747" y="4795510"/>
              <a:ext cx="630941" cy="353328"/>
            </a:xfrm>
            <a:prstGeom prst="rect">
              <a:avLst/>
            </a:prstGeom>
            <a:noFill/>
            <a:effectLst/>
          </p:spPr>
        </p:pic>
        <p:pic>
          <p:nvPicPr>
            <p:cNvPr id="8" name="Picture 2" descr="http://basvurular.meb.gov.tr/app/uzem/images/yegitek-9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49277" y="4803998"/>
              <a:ext cx="273487" cy="3373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Placeholder 1"/>
          <p:cNvSpPr>
            <a:spLocks noGrp="1"/>
          </p:cNvSpPr>
          <p:nvPr>
            <p:ph type="title"/>
          </p:nvPr>
        </p:nvSpPr>
        <p:spPr>
          <a:xfrm>
            <a:off x="179512" y="77978"/>
            <a:ext cx="8856984" cy="603563"/>
          </a:xfrm>
          <a:prstGeom prst="rect">
            <a:avLst/>
          </a:prstGeom>
        </p:spPr>
        <p:txBody>
          <a:bodyPr vert="horz" lIns="91440" tIns="45720" rIns="91440" bIns="45720" rtlCol="0" anchor="t" anchorCtr="0">
            <a:normAutofit/>
          </a:bodyPr>
          <a:lstStyle/>
          <a:p>
            <a:r>
              <a:rPr lang="en-US" dirty="0" smtClean="0"/>
              <a:t>Click to edit Master title style</a:t>
            </a:r>
            <a:endParaRPr lang="tr-TR" dirty="0"/>
          </a:p>
        </p:txBody>
      </p:sp>
      <p:sp>
        <p:nvSpPr>
          <p:cNvPr id="3" name="Text Placeholder 2"/>
          <p:cNvSpPr>
            <a:spLocks noGrp="1"/>
          </p:cNvSpPr>
          <p:nvPr>
            <p:ph type="body" idx="1"/>
          </p:nvPr>
        </p:nvSpPr>
        <p:spPr>
          <a:xfrm>
            <a:off x="179512" y="789552"/>
            <a:ext cx="8784976" cy="42124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marL="355600" indent="0" algn="l" defTabSz="914400" rtl="0" eaLnBrk="1" latinLnBrk="0" hangingPunct="1">
        <a:spcBef>
          <a:spcPct val="0"/>
        </a:spcBef>
        <a:buNone/>
        <a:defRPr sz="3200" b="1" kern="1200">
          <a:solidFill>
            <a:schemeClr val="bg1">
              <a:lumMod val="95000"/>
            </a:schemeClr>
          </a:solidFill>
          <a:latin typeface="+mj-lt"/>
          <a:ea typeface="+mj-ea"/>
          <a:cs typeface="+mj-cs"/>
        </a:defRPr>
      </a:lvl1pPr>
    </p:titleStyle>
    <p:bodyStyle>
      <a:lvl1pPr marL="541338" indent="-269875"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1pPr>
      <a:lvl2pPr marL="804863" indent="-263525"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037698"/>
            <a:ext cx="9144000" cy="2084164"/>
          </a:xfrm>
          <a:prstGeom prst="rect">
            <a:avLst/>
          </a:prstGeom>
          <a:gradFill>
            <a:gsLst>
              <a:gs pos="0">
                <a:schemeClr val="bg1">
                  <a:alpha val="0"/>
                </a:schemeClr>
              </a:gs>
              <a:gs pos="63000">
                <a:schemeClr val="bg1">
                  <a:alpha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Subtitle 2"/>
          <p:cNvSpPr>
            <a:spLocks noGrp="1"/>
          </p:cNvSpPr>
          <p:nvPr>
            <p:ph type="subTitle" idx="1"/>
          </p:nvPr>
        </p:nvSpPr>
        <p:spPr>
          <a:xfrm>
            <a:off x="1371600" y="1217759"/>
            <a:ext cx="7016824" cy="936104"/>
          </a:xfrm>
        </p:spPr>
        <p:txBody>
          <a:bodyPr>
            <a:noAutofit/>
          </a:bodyPr>
          <a:lstStyle/>
          <a:p>
            <a:r>
              <a:rPr lang="tr-TR" sz="5400" dirty="0" smtClean="0">
                <a:solidFill>
                  <a:schemeClr val="bg1"/>
                </a:solidFill>
              </a:rPr>
              <a:t>İçerik Üretim Stratejileri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79" y="120550"/>
            <a:ext cx="8856984" cy="603563"/>
          </a:xfrm>
        </p:spPr>
        <p:txBody>
          <a:bodyPr>
            <a:normAutofit fontScale="90000"/>
          </a:bodyPr>
          <a:lstStyle/>
          <a:p>
            <a:pPr>
              <a:lnSpc>
                <a:spcPct val="90000"/>
              </a:lnSpc>
            </a:pPr>
            <a:r>
              <a:rPr lang="tr-TR" sz="3600" dirty="0"/>
              <a:t>İçerik Üretim Sistemi</a:t>
            </a:r>
            <a:br>
              <a:rPr lang="tr-TR" sz="3600" dirty="0"/>
            </a:br>
            <a:r>
              <a:rPr lang="tr-TR" sz="2700" i="1" dirty="0" smtClean="0">
                <a:solidFill>
                  <a:schemeClr val="accent3">
                    <a:lumMod val="60000"/>
                    <a:lumOff val="40000"/>
                  </a:schemeClr>
                </a:solidFill>
              </a:rPr>
              <a:t>Materyal Ekleme</a:t>
            </a:r>
            <a:r>
              <a:rPr lang="en-US" sz="2700" i="1" dirty="0" smtClean="0">
                <a:solidFill>
                  <a:schemeClr val="accent3">
                    <a:lumMod val="60000"/>
                    <a:lumOff val="40000"/>
                  </a:schemeClr>
                </a:solidFill>
              </a:rPr>
              <a:t> </a:t>
            </a:r>
            <a:endParaRPr lang="tr-TR" sz="2700" i="1" dirty="0">
              <a:solidFill>
                <a:schemeClr val="accent3">
                  <a:lumMod val="60000"/>
                  <a:lumOff val="40000"/>
                </a:schemeClr>
              </a:solidFill>
            </a:endParaRPr>
          </a:p>
        </p:txBody>
      </p:sp>
      <p:sp>
        <p:nvSpPr>
          <p:cNvPr id="3" name="Content Placeholder 2"/>
          <p:cNvSpPr>
            <a:spLocks noGrp="1"/>
          </p:cNvSpPr>
          <p:nvPr>
            <p:ph idx="1"/>
          </p:nvPr>
        </p:nvSpPr>
        <p:spPr>
          <a:xfrm>
            <a:off x="179512" y="962112"/>
            <a:ext cx="8784976" cy="4212468"/>
          </a:xfrm>
        </p:spPr>
        <p:txBody>
          <a:bodyPr>
            <a:normAutofit/>
          </a:bodyPr>
          <a:lstStyle/>
          <a:p>
            <a:pPr marL="342900" lvl="2" indent="-342900"/>
            <a:r>
              <a:rPr lang="tr-TR" sz="1600" dirty="0"/>
              <a:t>Materyal </a:t>
            </a:r>
            <a:r>
              <a:rPr lang="tr-TR" sz="1600" dirty="0" smtClean="0"/>
              <a:t>kütüphanesinde; </a:t>
            </a:r>
            <a:r>
              <a:rPr lang="tr-TR" sz="1600" dirty="0"/>
              <a:t>video, etkileşim, resim, ses, ... gibi farklı formatlarda malzemeleri </a:t>
            </a:r>
            <a:r>
              <a:rPr lang="tr-TR" sz="1600" dirty="0" smtClean="0"/>
              <a:t>içerir. </a:t>
            </a:r>
            <a:r>
              <a:rPr lang="tr-TR" sz="1600" dirty="0"/>
              <a:t>Öğretmenler, yeni materyal ekleyerek ve etiketleyerek bu kütüphaneyi zenginleştirebilir ve diğer tüm öğretmenlerin de bu malzemelerden faydalanmasını sağlayabilirler. </a:t>
            </a:r>
            <a:endParaRPr lang="tr-TR" sz="17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80797" y="2034783"/>
            <a:ext cx="3888432" cy="289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282" y="2298084"/>
            <a:ext cx="3168352" cy="236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3779912" y="2859021"/>
            <a:ext cx="1404156" cy="648072"/>
          </a:xfrm>
          <a:prstGeom prst="rightArrow">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5583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12" y="117187"/>
            <a:ext cx="8856984" cy="603563"/>
          </a:xfrm>
        </p:spPr>
        <p:txBody>
          <a:bodyPr>
            <a:normAutofit fontScale="90000"/>
          </a:bodyPr>
          <a:lstStyle/>
          <a:p>
            <a:pPr lvl="0">
              <a:lnSpc>
                <a:spcPct val="90000"/>
              </a:lnSpc>
            </a:pPr>
            <a:r>
              <a:rPr lang="tr-TR" sz="3600" dirty="0"/>
              <a:t>İçerik Üretim Sistemi</a:t>
            </a:r>
            <a:br>
              <a:rPr lang="tr-TR" sz="3600" dirty="0"/>
            </a:br>
            <a:r>
              <a:rPr lang="tr-TR" sz="2700" i="1" dirty="0" smtClean="0">
                <a:solidFill>
                  <a:schemeClr val="accent3">
                    <a:lumMod val="60000"/>
                    <a:lumOff val="40000"/>
                  </a:schemeClr>
                </a:solidFill>
              </a:rPr>
              <a:t>Materyal Havuzu</a:t>
            </a:r>
            <a:endParaRPr lang="tr-TR" sz="2700" i="1" dirty="0">
              <a:solidFill>
                <a:schemeClr val="accent3">
                  <a:lumMod val="60000"/>
                  <a:lumOff val="40000"/>
                </a:schemeClr>
              </a:solidFill>
            </a:endParaRPr>
          </a:p>
        </p:txBody>
      </p:sp>
      <p:sp>
        <p:nvSpPr>
          <p:cNvPr id="3" name="Content Placeholder 2"/>
          <p:cNvSpPr>
            <a:spLocks noGrp="1"/>
          </p:cNvSpPr>
          <p:nvPr>
            <p:ph idx="1"/>
          </p:nvPr>
        </p:nvSpPr>
        <p:spPr>
          <a:xfrm>
            <a:off x="243012" y="903852"/>
            <a:ext cx="8352928" cy="4212468"/>
          </a:xfrm>
        </p:spPr>
        <p:txBody>
          <a:bodyPr/>
          <a:lstStyle/>
          <a:p>
            <a:r>
              <a:rPr lang="tr-TR" sz="1800" dirty="0" smtClean="0"/>
              <a:t>Öğretmenler, materyal havuzunu kullanarak öğrenme adımları hazırlayabilirler. </a:t>
            </a:r>
            <a:endParaRPr lang="tr-T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96564" y="1472380"/>
            <a:ext cx="5129670" cy="343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8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6451" y="1093344"/>
            <a:ext cx="6254757" cy="36174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37220" y="117624"/>
            <a:ext cx="8229600" cy="857250"/>
          </a:xfrm>
          <a:prstGeom prst="rect">
            <a:avLst/>
          </a:prstGeom>
        </p:spPr>
        <p:txBody>
          <a:bodyPr vert="horz" lIns="91440" tIns="45720" rIns="91440" bIns="45720" rtlCol="0" anchor="t" anchorCtr="0">
            <a:normAutofit fontScale="92500" lnSpcReduction="10000"/>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a:t>
            </a:r>
            <a:r>
              <a:rPr lang="tr-TR" dirty="0" smtClean="0"/>
              <a:t>Sistemi</a:t>
            </a:r>
            <a:endParaRPr lang="tr-TR" dirty="0"/>
          </a:p>
          <a:p>
            <a:pPr lvl="0"/>
            <a:r>
              <a:rPr lang="tr-TR" sz="2400" i="1" dirty="0" smtClean="0">
                <a:solidFill>
                  <a:schemeClr val="accent3">
                    <a:lumMod val="60000"/>
                    <a:lumOff val="40000"/>
                  </a:schemeClr>
                </a:solidFill>
              </a:rPr>
              <a:t>İnteraktif </a:t>
            </a:r>
            <a:r>
              <a:rPr lang="tr-TR" sz="2400" i="1" dirty="0">
                <a:solidFill>
                  <a:schemeClr val="accent3">
                    <a:lumMod val="60000"/>
                    <a:lumOff val="40000"/>
                  </a:schemeClr>
                </a:solidFill>
              </a:rPr>
              <a:t>Etkinlikler ve Konu Anlatımları</a:t>
            </a:r>
            <a:endParaRPr lang="tr-TR" sz="2600" i="1" dirty="0">
              <a:solidFill>
                <a:schemeClr val="accent3">
                  <a:lumMod val="60000"/>
                  <a:lumOff val="40000"/>
                </a:schemeClr>
              </a:solidFill>
            </a:endParaRPr>
          </a:p>
        </p:txBody>
      </p:sp>
      <p:sp>
        <p:nvSpPr>
          <p:cNvPr id="5" name="Rectangle 4"/>
          <p:cNvSpPr>
            <a:spLocks/>
          </p:cNvSpPr>
          <p:nvPr/>
        </p:nvSpPr>
        <p:spPr>
          <a:xfrm>
            <a:off x="2965639" y="1568252"/>
            <a:ext cx="1368000" cy="140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38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12" y="117187"/>
            <a:ext cx="8856984" cy="603563"/>
          </a:xfrm>
        </p:spPr>
        <p:txBody>
          <a:bodyPr>
            <a:normAutofit fontScale="90000"/>
          </a:bodyPr>
          <a:lstStyle/>
          <a:p>
            <a:pPr>
              <a:lnSpc>
                <a:spcPct val="90000"/>
              </a:lnSpc>
            </a:pPr>
            <a:r>
              <a:rPr lang="tr-TR" sz="3600" dirty="0"/>
              <a:t>İçerik Üretim Sistemi</a:t>
            </a:r>
            <a:br>
              <a:rPr lang="tr-TR" sz="3600" dirty="0"/>
            </a:br>
            <a:r>
              <a:rPr lang="tr-TR" sz="2700" i="1" dirty="0" smtClean="0">
                <a:solidFill>
                  <a:schemeClr val="accent3">
                    <a:lumMod val="60000"/>
                    <a:lumOff val="40000"/>
                  </a:schemeClr>
                </a:solidFill>
              </a:rPr>
              <a:t>İnteraktif Etkinlikler ve Konu Anlatımları Havuzu</a:t>
            </a:r>
            <a:endParaRPr lang="tr-TR" sz="2700" i="1" dirty="0">
              <a:solidFill>
                <a:schemeClr val="accent3">
                  <a:lumMod val="60000"/>
                  <a:lumOff val="40000"/>
                </a:schemeClr>
              </a:solidFill>
            </a:endParaRPr>
          </a:p>
        </p:txBody>
      </p:sp>
      <p:sp>
        <p:nvSpPr>
          <p:cNvPr id="3" name="Content Placeholder 2"/>
          <p:cNvSpPr>
            <a:spLocks noGrp="1"/>
          </p:cNvSpPr>
          <p:nvPr>
            <p:ph idx="1"/>
          </p:nvPr>
        </p:nvSpPr>
        <p:spPr>
          <a:xfrm>
            <a:off x="243012" y="903852"/>
            <a:ext cx="8352928" cy="4212468"/>
          </a:xfrm>
        </p:spPr>
        <p:txBody>
          <a:bodyPr/>
          <a:lstStyle/>
          <a:p>
            <a:r>
              <a:rPr lang="tr-TR" sz="1800" dirty="0" smtClean="0"/>
              <a:t>Öğretmenler, </a:t>
            </a:r>
            <a:r>
              <a:rPr lang="tr-TR" sz="1800" dirty="0"/>
              <a:t>i</a:t>
            </a:r>
            <a:r>
              <a:rPr lang="tr-TR" sz="1800" dirty="0" smtClean="0"/>
              <a:t>nteraktif </a:t>
            </a:r>
            <a:r>
              <a:rPr lang="tr-TR" sz="1800" dirty="0"/>
              <a:t>e</a:t>
            </a:r>
            <a:r>
              <a:rPr lang="tr-TR" sz="1800" dirty="0" smtClean="0"/>
              <a:t>tkinlikler </a:t>
            </a:r>
            <a:r>
              <a:rPr lang="tr-TR" sz="1800" dirty="0"/>
              <a:t>ve </a:t>
            </a:r>
            <a:r>
              <a:rPr lang="tr-TR" sz="1800" dirty="0" smtClean="0"/>
              <a:t>konu </a:t>
            </a:r>
            <a:r>
              <a:rPr lang="tr-TR" sz="1800" dirty="0"/>
              <a:t>a</a:t>
            </a:r>
            <a:r>
              <a:rPr lang="tr-TR" sz="1800" dirty="0" smtClean="0"/>
              <a:t>nlatımları havuzundaki içerikleri kullanarak öğrenme </a:t>
            </a:r>
            <a:r>
              <a:rPr lang="tr-TR" sz="1800" dirty="0"/>
              <a:t>adımları hazırlayabilirler.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5592" y="1472380"/>
            <a:ext cx="4651614" cy="343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7" y="119753"/>
            <a:ext cx="8856984" cy="603563"/>
          </a:xfrm>
        </p:spPr>
        <p:txBody>
          <a:bodyPr>
            <a:normAutofit fontScale="90000"/>
          </a:bodyPr>
          <a:lstStyle/>
          <a:p>
            <a:pPr>
              <a:lnSpc>
                <a:spcPct val="90000"/>
              </a:lnSpc>
            </a:pPr>
            <a:r>
              <a:rPr lang="tr-TR" sz="3600" dirty="0"/>
              <a:t>İçerik Üretim Sistemi</a:t>
            </a:r>
            <a:br>
              <a:rPr lang="tr-TR" sz="3600" dirty="0"/>
            </a:br>
            <a:r>
              <a:rPr lang="tr-TR" sz="3600" i="1" dirty="0" smtClean="0">
                <a:solidFill>
                  <a:schemeClr val="accent3">
                    <a:lumMod val="60000"/>
                    <a:lumOff val="40000"/>
                  </a:schemeClr>
                </a:solidFill>
              </a:rPr>
              <a:t>Vitamin Fabrika</a:t>
            </a:r>
            <a:r>
              <a:rPr lang="tr-TR" sz="3600" dirty="0">
                <a:solidFill>
                  <a:schemeClr val="bg1"/>
                </a:solidFill>
              </a:rPr>
              <a:t/>
            </a:r>
            <a:br>
              <a:rPr lang="tr-TR" sz="3600" dirty="0">
                <a:solidFill>
                  <a:schemeClr val="bg1"/>
                </a:solidFill>
              </a:rPr>
            </a:br>
            <a:r>
              <a:rPr lang="tr-TR" sz="2700" i="1" dirty="0" smtClean="0">
                <a:solidFill>
                  <a:schemeClr val="accent3">
                    <a:lumMod val="60000"/>
                    <a:lumOff val="40000"/>
                  </a:schemeClr>
                </a:solidFill>
              </a:rPr>
              <a:t>Etkileşimli</a:t>
            </a:r>
            <a:r>
              <a:rPr lang="en-US" sz="2700" i="1" dirty="0" smtClean="0">
                <a:solidFill>
                  <a:schemeClr val="accent3">
                    <a:lumMod val="60000"/>
                    <a:lumOff val="40000"/>
                  </a:schemeClr>
                </a:solidFill>
              </a:rPr>
              <a:t> </a:t>
            </a:r>
            <a:r>
              <a:rPr lang="tr-TR" sz="2800" i="1" dirty="0" smtClean="0">
                <a:solidFill>
                  <a:schemeClr val="accent3">
                    <a:lumMod val="60000"/>
                    <a:lumOff val="40000"/>
                  </a:schemeClr>
                </a:solidFill>
              </a:rPr>
              <a:t>Materyal – İnteraktif Etkinlik </a:t>
            </a:r>
            <a:r>
              <a:rPr lang="tr-TR" sz="2700" i="1" dirty="0" smtClean="0">
                <a:solidFill>
                  <a:schemeClr val="accent3">
                    <a:lumMod val="60000"/>
                    <a:lumOff val="40000"/>
                  </a:schemeClr>
                </a:solidFill>
              </a:rPr>
              <a:t>Geliştirme Aracı</a:t>
            </a:r>
            <a:endParaRPr lang="tr-TR" sz="2700" i="1" dirty="0">
              <a:solidFill>
                <a:schemeClr val="accent3">
                  <a:lumMod val="60000"/>
                  <a:lumOff val="40000"/>
                </a:schemeClr>
              </a:solidFill>
            </a:endParaRPr>
          </a:p>
        </p:txBody>
      </p:sp>
      <p:sp>
        <p:nvSpPr>
          <p:cNvPr id="3" name="Content Placeholder 2"/>
          <p:cNvSpPr>
            <a:spLocks noGrp="1"/>
          </p:cNvSpPr>
          <p:nvPr>
            <p:ph idx="1"/>
          </p:nvPr>
        </p:nvSpPr>
        <p:spPr>
          <a:xfrm>
            <a:off x="5004047" y="1445084"/>
            <a:ext cx="3889127" cy="3564396"/>
          </a:xfrm>
        </p:spPr>
        <p:txBody>
          <a:bodyPr>
            <a:normAutofit/>
          </a:bodyPr>
          <a:lstStyle/>
          <a:p>
            <a:pPr marL="177800" indent="-177800">
              <a:spcBef>
                <a:spcPts val="1800"/>
              </a:spcBef>
            </a:pPr>
            <a:r>
              <a:rPr lang="tr-TR" sz="1800" dirty="0" smtClean="0"/>
              <a:t>Vfabrika, öğretmenlerin tasarladıkları etkileşimli ders materyalerini öğrencileri ile birlikte, takım çalışması yaparak geliştirmeleri için hazırlanmış bir e-içerik geliştirme aracıdır.</a:t>
            </a:r>
            <a:r>
              <a:rPr lang="en-US" sz="1800" dirty="0" smtClean="0"/>
              <a:t> </a:t>
            </a:r>
            <a:endParaRPr lang="tr-TR" sz="1800" dirty="0" smtClean="0"/>
          </a:p>
          <a:p>
            <a:pPr marL="177800" indent="-177800">
              <a:spcBef>
                <a:spcPts val="1800"/>
              </a:spcBef>
            </a:pPr>
            <a:r>
              <a:rPr lang="tr-TR" sz="1800" dirty="0" smtClean="0"/>
              <a:t>Vfabrika ile hiç bir bilgisayar dilini bilmeyen kullanıcılar,  her biri bilgisayar dilinde tanımlı işlemlere denk gelen blokları kullanarak kodlama yapabilir. </a:t>
            </a:r>
          </a:p>
        </p:txBody>
      </p:sp>
      <p:pic>
        <p:nvPicPr>
          <p:cNvPr id="4" name="Picture 3" descr="C:\Users\senay_bilgic\Desktop\bett\vcontent\ekosistem-29-2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886" y="1563638"/>
            <a:ext cx="4280850" cy="23845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enay_bilgic\Desktop\bett\vcontent\ekosistem-29-2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68" t="29346" r="43363" b="22321"/>
          <a:stretch/>
        </p:blipFill>
        <p:spPr bwMode="auto">
          <a:xfrm>
            <a:off x="1077566" y="2237155"/>
            <a:ext cx="2461547" cy="14543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9552" y="4083918"/>
            <a:ext cx="4572000" cy="646331"/>
          </a:xfrm>
          <a:prstGeom prst="rect">
            <a:avLst/>
          </a:prstGeom>
        </p:spPr>
        <p:txBody>
          <a:bodyPr>
            <a:spAutoFit/>
          </a:bodyPr>
          <a:lstStyle/>
          <a:p>
            <a:r>
              <a:rPr lang="tr-TR" dirty="0"/>
              <a:t/>
            </a:r>
            <a:br>
              <a:rPr lang="tr-TR" dirty="0"/>
            </a:br>
            <a:endParaRPr lang="tr-TR" dirty="0"/>
          </a:p>
        </p:txBody>
      </p:sp>
    </p:spTree>
    <p:extLst>
      <p:ext uri="{BB962C8B-B14F-4D97-AF65-F5344CB8AC3E}">
        <p14:creationId xmlns:p14="http://schemas.microsoft.com/office/powerpoint/2010/main" val="365479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7" y="126103"/>
            <a:ext cx="8856984" cy="603563"/>
          </a:xfrm>
        </p:spPr>
        <p:txBody>
          <a:bodyPr>
            <a:normAutofit fontScale="90000"/>
          </a:bodyPr>
          <a:lstStyle/>
          <a:p>
            <a:pPr>
              <a:lnSpc>
                <a:spcPct val="90000"/>
              </a:lnSpc>
            </a:pPr>
            <a:r>
              <a:rPr lang="tr-TR" sz="3600" dirty="0"/>
              <a:t>İçerik Üretim Sistemi</a:t>
            </a:r>
            <a:br>
              <a:rPr lang="tr-TR" sz="3600" dirty="0"/>
            </a:br>
            <a:r>
              <a:rPr lang="tr-TR" sz="3600" i="1" dirty="0" smtClean="0">
                <a:solidFill>
                  <a:schemeClr val="accent3">
                    <a:lumMod val="60000"/>
                    <a:lumOff val="40000"/>
                  </a:schemeClr>
                </a:solidFill>
              </a:rPr>
              <a:t>Vitamin Fabrika Çıktıları</a:t>
            </a:r>
            <a:endParaRPr lang="tr-TR" sz="2700" i="1" dirty="0">
              <a:solidFill>
                <a:schemeClr val="accent3">
                  <a:lumMod val="60000"/>
                  <a:lumOff val="40000"/>
                </a:schemeClr>
              </a:solidFill>
            </a:endParaRPr>
          </a:p>
        </p:txBody>
      </p:sp>
      <p:pic>
        <p:nvPicPr>
          <p:cNvPr id="3074" name="Picture 2" descr="C:\Users\senay_bilgic\Desktop\bett\vcontent\ekosistem-29-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774450"/>
            <a:ext cx="4392860" cy="2245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76056" y="1923678"/>
            <a:ext cx="4067944" cy="1800200"/>
          </a:xfrm>
          <a:prstGeom prst="rect">
            <a:avLst/>
          </a:prstGeom>
        </p:spPr>
        <p:txBody>
          <a:bodyPr vert="horz" lIns="91440" tIns="45720" rIns="91440" bIns="45720" rtlCol="0">
            <a:normAutofit fontScale="92500"/>
          </a:bodyPr>
          <a:lstStyle/>
          <a:p>
            <a:pPr marL="177800" indent="-177800">
              <a:spcBef>
                <a:spcPct val="20000"/>
              </a:spcBef>
              <a:buFont typeface="Arial" pitchFamily="34" charset="0"/>
              <a:buChar char="•"/>
            </a:pPr>
            <a:r>
              <a:rPr lang="tr-TR" dirty="0" smtClean="0">
                <a:solidFill>
                  <a:schemeClr val="bg1">
                    <a:lumMod val="85000"/>
                  </a:schemeClr>
                </a:solidFill>
              </a:rPr>
              <a:t>Vitamin Fabrika ile hazırlanan etkileşimli materyallerin çıktısı </a:t>
            </a:r>
            <a:r>
              <a:rPr lang="en-US" dirty="0" smtClean="0">
                <a:solidFill>
                  <a:schemeClr val="bg1">
                    <a:lumMod val="85000"/>
                  </a:schemeClr>
                </a:solidFill>
              </a:rPr>
              <a:t>HTML5 </a:t>
            </a:r>
            <a:r>
              <a:rPr lang="tr-TR" dirty="0" smtClean="0">
                <a:solidFill>
                  <a:schemeClr val="bg1">
                    <a:lumMod val="85000"/>
                  </a:schemeClr>
                </a:solidFill>
              </a:rPr>
              <a:t>formatında alınabilmektedir. Böylece, hazırlanan içerikler tüm tarayıcılarda, tarayıcı güncellemelerinden etkilenmeden, sorunsuz  şekilde çalışabilmektedir. </a:t>
            </a:r>
            <a:endParaRPr lang="en-US" dirty="0">
              <a:solidFill>
                <a:schemeClr val="bg1">
                  <a:lumMod val="85000"/>
                </a:schemeClr>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2516574"/>
            <a:ext cx="2374748" cy="138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6451" y="1093344"/>
            <a:ext cx="6254757" cy="36174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37220" y="117624"/>
            <a:ext cx="8229600" cy="857250"/>
          </a:xfrm>
          <a:prstGeom prst="rect">
            <a:avLst/>
          </a:prstGeom>
        </p:spPr>
        <p:txBody>
          <a:bodyPr vert="horz" lIns="91440" tIns="45720" rIns="91440" bIns="45720" rtlCol="0" anchor="t" anchorCtr="0">
            <a:normAutofit fontScale="92500" lnSpcReduction="10000"/>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Sistemi</a:t>
            </a:r>
            <a:br>
              <a:rPr lang="tr-TR" dirty="0"/>
            </a:br>
            <a:r>
              <a:rPr lang="tr-TR" sz="2600" i="1" dirty="0" smtClean="0">
                <a:solidFill>
                  <a:schemeClr val="accent3">
                    <a:lumMod val="60000"/>
                    <a:lumOff val="40000"/>
                  </a:schemeClr>
                </a:solidFill>
              </a:rPr>
              <a:t>Öğrenme </a:t>
            </a:r>
            <a:r>
              <a:rPr lang="tr-TR" sz="2600" i="1" dirty="0">
                <a:solidFill>
                  <a:schemeClr val="accent3">
                    <a:lumMod val="60000"/>
                    <a:lumOff val="40000"/>
                  </a:schemeClr>
                </a:solidFill>
              </a:rPr>
              <a:t>Adımı  </a:t>
            </a:r>
          </a:p>
        </p:txBody>
      </p:sp>
      <p:sp>
        <p:nvSpPr>
          <p:cNvPr id="5" name="Rectangle 4"/>
          <p:cNvSpPr>
            <a:spLocks/>
          </p:cNvSpPr>
          <p:nvPr/>
        </p:nvSpPr>
        <p:spPr>
          <a:xfrm>
            <a:off x="4427984" y="1563638"/>
            <a:ext cx="1368000" cy="140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584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12" y="117187"/>
            <a:ext cx="8856984" cy="603563"/>
          </a:xfrm>
        </p:spPr>
        <p:txBody>
          <a:bodyPr>
            <a:normAutofit fontScale="90000"/>
          </a:bodyPr>
          <a:lstStyle/>
          <a:p>
            <a:pPr>
              <a:lnSpc>
                <a:spcPct val="90000"/>
              </a:lnSpc>
            </a:pPr>
            <a:r>
              <a:rPr lang="tr-TR" sz="3600" dirty="0"/>
              <a:t>İçerik Üretim Sistemi</a:t>
            </a:r>
            <a:br>
              <a:rPr lang="tr-TR" sz="3600" dirty="0"/>
            </a:br>
            <a:r>
              <a:rPr lang="tr-TR" sz="2700" i="1" dirty="0" smtClean="0">
                <a:solidFill>
                  <a:schemeClr val="accent3">
                    <a:lumMod val="60000"/>
                    <a:lumOff val="40000"/>
                  </a:schemeClr>
                </a:solidFill>
              </a:rPr>
              <a:t>Öğrenme Adımı Havuzu</a:t>
            </a:r>
            <a:endParaRPr lang="tr-TR" sz="2700" i="1" dirty="0">
              <a:solidFill>
                <a:schemeClr val="accent3">
                  <a:lumMod val="60000"/>
                  <a:lumOff val="40000"/>
                </a:schemeClr>
              </a:solidFill>
            </a:endParaRPr>
          </a:p>
        </p:txBody>
      </p:sp>
      <p:sp>
        <p:nvSpPr>
          <p:cNvPr id="3" name="Content Placeholder 2"/>
          <p:cNvSpPr>
            <a:spLocks noGrp="1"/>
          </p:cNvSpPr>
          <p:nvPr>
            <p:ph idx="1"/>
          </p:nvPr>
        </p:nvSpPr>
        <p:spPr>
          <a:xfrm>
            <a:off x="243012" y="903852"/>
            <a:ext cx="8352928" cy="4212468"/>
          </a:xfrm>
        </p:spPr>
        <p:txBody>
          <a:bodyPr/>
          <a:lstStyle/>
          <a:p>
            <a:r>
              <a:rPr lang="tr-TR" sz="1800" dirty="0" smtClean="0"/>
              <a:t>Öğretmenler, yeni öğrenme adımları oluşturabilir ya da havuzda var olan öğrenme adımlarını kullanarak ders akışı oluşturabilirler. </a:t>
            </a:r>
            <a:endParaRPr lang="tr-TR"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9672" y="1707654"/>
            <a:ext cx="5300809" cy="319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720" y="2428874"/>
            <a:ext cx="3000396" cy="369332"/>
          </a:xfrm>
          <a:prstGeom prst="rect">
            <a:avLst/>
          </a:prstGeom>
          <a:noFill/>
        </p:spPr>
        <p:txBody>
          <a:bodyPr wrap="square" rtlCol="0">
            <a:spAutoFit/>
          </a:bodyPr>
          <a:lstStyle/>
          <a:p>
            <a:pPr algn="ctr"/>
            <a:r>
              <a:rPr lang="tr-TR" dirty="0" smtClean="0">
                <a:solidFill>
                  <a:schemeClr val="bg1"/>
                </a:solidFill>
              </a:rPr>
              <a:t>Resim + Metin</a:t>
            </a:r>
            <a:endParaRPr lang="en-US" dirty="0">
              <a:solidFill>
                <a:schemeClr val="bg1"/>
              </a:solidFill>
            </a:endParaRPr>
          </a:p>
        </p:txBody>
      </p:sp>
      <p:pic>
        <p:nvPicPr>
          <p:cNvPr id="1026" name="Picture 2" descr="G:\even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105" y="1059582"/>
            <a:ext cx="814535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105" y="1059582"/>
            <a:ext cx="814535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105" y="1059582"/>
            <a:ext cx="814535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106" y="1059582"/>
            <a:ext cx="8145352" cy="309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0034" y="285734"/>
            <a:ext cx="3000396" cy="369332"/>
          </a:xfrm>
          <a:prstGeom prst="rect">
            <a:avLst/>
          </a:prstGeom>
          <a:noFill/>
        </p:spPr>
        <p:txBody>
          <a:bodyPr wrap="square" rtlCol="0">
            <a:spAutoFit/>
          </a:bodyPr>
          <a:lstStyle/>
          <a:p>
            <a:pPr algn="ctr"/>
            <a:r>
              <a:rPr lang="tr-TR" dirty="0" smtClean="0">
                <a:solidFill>
                  <a:schemeClr val="bg1"/>
                </a:solidFill>
              </a:rPr>
              <a:t>Etkileşim + Metin</a:t>
            </a:r>
            <a:endParaRPr lang="en-US" dirty="0">
              <a:solidFill>
                <a:schemeClr val="bg1"/>
              </a:solidFill>
            </a:endParaRPr>
          </a:p>
        </p:txBody>
      </p:sp>
      <p:sp>
        <p:nvSpPr>
          <p:cNvPr id="7" name="TextBox 6"/>
          <p:cNvSpPr txBox="1"/>
          <p:nvPr/>
        </p:nvSpPr>
        <p:spPr>
          <a:xfrm>
            <a:off x="5643570" y="285734"/>
            <a:ext cx="3000396" cy="369332"/>
          </a:xfrm>
          <a:prstGeom prst="rect">
            <a:avLst/>
          </a:prstGeom>
          <a:noFill/>
        </p:spPr>
        <p:txBody>
          <a:bodyPr wrap="square" rtlCol="0">
            <a:spAutoFit/>
          </a:bodyPr>
          <a:lstStyle/>
          <a:p>
            <a:r>
              <a:rPr lang="tr-TR" dirty="0" smtClean="0">
                <a:solidFill>
                  <a:schemeClr val="bg1"/>
                </a:solidFill>
              </a:rPr>
              <a:t>Animasyon + Metin</a:t>
            </a:r>
            <a:endParaRPr lang="en-US" dirty="0">
              <a:solidFill>
                <a:schemeClr val="bg1"/>
              </a:solidFill>
            </a:endParaRPr>
          </a:p>
        </p:txBody>
      </p:sp>
      <p:sp>
        <p:nvSpPr>
          <p:cNvPr id="9" name="TextBox 8"/>
          <p:cNvSpPr txBox="1"/>
          <p:nvPr/>
        </p:nvSpPr>
        <p:spPr>
          <a:xfrm>
            <a:off x="4929190" y="2428874"/>
            <a:ext cx="3000396" cy="369332"/>
          </a:xfrm>
          <a:prstGeom prst="rect">
            <a:avLst/>
          </a:prstGeom>
          <a:noFill/>
        </p:spPr>
        <p:txBody>
          <a:bodyPr wrap="square" rtlCol="0">
            <a:spAutoFit/>
          </a:bodyPr>
          <a:lstStyle/>
          <a:p>
            <a:pPr algn="ctr"/>
            <a:r>
              <a:rPr lang="tr-TR" dirty="0" smtClean="0">
                <a:solidFill>
                  <a:schemeClr val="bg1"/>
                </a:solidFill>
              </a:rPr>
              <a:t>Oyun + Metin</a:t>
            </a:r>
            <a:endParaRPr lang="en-US" dirty="0">
              <a:solidFill>
                <a:schemeClr val="bg1"/>
              </a:solidFill>
            </a:endParaRPr>
          </a:p>
        </p:txBody>
      </p:sp>
      <p:sp>
        <p:nvSpPr>
          <p:cNvPr id="10" name="TextBox 9"/>
          <p:cNvSpPr txBox="1"/>
          <p:nvPr/>
        </p:nvSpPr>
        <p:spPr>
          <a:xfrm>
            <a:off x="1403648" y="1643056"/>
            <a:ext cx="4320480" cy="2215991"/>
          </a:xfrm>
          <a:prstGeom prst="rect">
            <a:avLst/>
          </a:prstGeom>
          <a:noFill/>
        </p:spPr>
        <p:txBody>
          <a:bodyPr wrap="square" rtlCol="0">
            <a:spAutoFit/>
          </a:bodyPr>
          <a:lstStyle/>
          <a:p>
            <a:r>
              <a:rPr lang="tr-TR" sz="2400" dirty="0" smtClean="0">
                <a:solidFill>
                  <a:schemeClr val="bg1"/>
                </a:solidFill>
              </a:rPr>
              <a:t>Öğrenme adımı içerikleri: </a:t>
            </a:r>
          </a:p>
          <a:p>
            <a:endParaRPr lang="tr-TR" sz="2400" dirty="0" smtClean="0">
              <a:solidFill>
                <a:schemeClr val="bg1"/>
              </a:solidFill>
            </a:endParaRPr>
          </a:p>
          <a:p>
            <a:r>
              <a:rPr lang="tr-TR" dirty="0" smtClean="0">
                <a:solidFill>
                  <a:schemeClr val="bg1"/>
                </a:solidFill>
              </a:rPr>
              <a:t>     1- Etkileşim</a:t>
            </a:r>
          </a:p>
          <a:p>
            <a:r>
              <a:rPr lang="tr-TR" dirty="0" smtClean="0">
                <a:solidFill>
                  <a:schemeClr val="bg1"/>
                </a:solidFill>
              </a:rPr>
              <a:t>     2- Animasyon</a:t>
            </a:r>
          </a:p>
          <a:p>
            <a:r>
              <a:rPr lang="tr-TR" dirty="0" smtClean="0">
                <a:solidFill>
                  <a:schemeClr val="bg1"/>
                </a:solidFill>
              </a:rPr>
              <a:t>     3- Resim</a:t>
            </a:r>
          </a:p>
          <a:p>
            <a:r>
              <a:rPr lang="tr-TR" dirty="0" smtClean="0">
                <a:solidFill>
                  <a:schemeClr val="bg1"/>
                </a:solidFill>
              </a:rPr>
              <a:t>     4- Oyun</a:t>
            </a:r>
          </a:p>
          <a:p>
            <a:r>
              <a:rPr lang="tr-TR" dirty="0" smtClean="0">
                <a:solidFill>
                  <a:schemeClr val="bg1"/>
                </a:solidFill>
              </a:rPr>
              <a:t>     5- Metin </a:t>
            </a:r>
            <a:endParaRPr lang="en-US" dirty="0">
              <a:solidFill>
                <a:schemeClr val="bg1"/>
              </a:solidFill>
            </a:endParaRPr>
          </a:p>
        </p:txBody>
      </p:sp>
    </p:spTree>
    <p:extLst>
      <p:ext uri="{BB962C8B-B14F-4D97-AF65-F5344CB8AC3E}">
        <p14:creationId xmlns:p14="http://schemas.microsoft.com/office/powerpoint/2010/main" val="376958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ppt_x"/>
                                          </p:val>
                                        </p:tav>
                                      </p:tavLst>
                                    </p:anim>
                                    <p:anim calcmode="lin" valueType="num">
                                      <p:cBhvr additive="base">
                                        <p:cTn id="12" dur="500"/>
                                        <p:tgtEl>
                                          <p:spTgt spid="10"/>
                                        </p:tgtEl>
                                        <p:attrNameLst>
                                          <p:attrName>ppt_y</p:attrName>
                                        </p:attrNameLst>
                                      </p:cBhvr>
                                      <p:tavLst>
                                        <p:tav tm="0">
                                          <p:val>
                                            <p:strVal val="ppt_y"/>
                                          </p:val>
                                        </p:tav>
                                        <p:tav tm="100000">
                                          <p:val>
                                            <p:strVal val="1+ppt_h/2"/>
                                          </p:val>
                                        </p:tav>
                                      </p:tavLst>
                                    </p:anim>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1026"/>
                                        </p:tgtEl>
                                      </p:cBhvr>
                                      <p:by x="50000" y="50000"/>
                                    </p:animScale>
                                  </p:childTnLst>
                                </p:cTn>
                              </p:par>
                              <p:par>
                                <p:cTn id="24" presetID="42" presetClass="path" presetSubtype="0" accel="50000" decel="50000" fill="hold" nodeType="withEffect">
                                  <p:stCondLst>
                                    <p:cond delay="0"/>
                                  </p:stCondLst>
                                  <p:childTnLst>
                                    <p:animMotion origin="layout" path="M 0.02361 0.01389 L -0.23177 -0.23086 " pathEditMode="relative" rAng="0" ptsTypes="AA">
                                      <p:cBhvr>
                                        <p:cTn id="25" dur="2000" fill="hold"/>
                                        <p:tgtEl>
                                          <p:spTgt spid="1026"/>
                                        </p:tgtEl>
                                        <p:attrNameLst>
                                          <p:attrName>ppt_x</p:attrName>
                                          <p:attrName>ppt_y</p:attrName>
                                        </p:attrNameLst>
                                      </p:cBhvr>
                                      <p:rCtr x="-12778" y="-12253"/>
                                    </p:animMotion>
                                  </p:childTnLst>
                                </p:cTn>
                              </p:par>
                              <p:par>
                                <p:cTn id="26" presetID="8"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 calcmode="lin" valueType="num">
                                      <p:cBhvr additive="base">
                                        <p:cTn id="33" dur="500" fill="hold"/>
                                        <p:tgtEl>
                                          <p:spTgt spid="1027"/>
                                        </p:tgtEl>
                                        <p:attrNameLst>
                                          <p:attrName>ppt_x</p:attrName>
                                        </p:attrNameLst>
                                      </p:cBhvr>
                                      <p:tavLst>
                                        <p:tav tm="0">
                                          <p:val>
                                            <p:strVal val="#ppt_x"/>
                                          </p:val>
                                        </p:tav>
                                        <p:tav tm="100000">
                                          <p:val>
                                            <p:strVal val="#ppt_x"/>
                                          </p:val>
                                        </p:tav>
                                      </p:tavLst>
                                    </p:anim>
                                    <p:anim calcmode="lin" valueType="num">
                                      <p:cBhvr additive="base">
                                        <p:cTn id="3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22222E-6 -1.23457E-7 L 0.24063 -0.23086 " pathEditMode="relative" rAng="0" ptsTypes="AA">
                                      <p:cBhvr>
                                        <p:cTn id="38" dur="2000" fill="hold"/>
                                        <p:tgtEl>
                                          <p:spTgt spid="1027"/>
                                        </p:tgtEl>
                                        <p:attrNameLst>
                                          <p:attrName>ppt_x</p:attrName>
                                          <p:attrName>ppt_y</p:attrName>
                                        </p:attrNameLst>
                                      </p:cBhvr>
                                      <p:rCtr x="12031" y="-11543"/>
                                    </p:animMotion>
                                  </p:childTnLst>
                                </p:cTn>
                              </p:par>
                              <p:par>
                                <p:cTn id="39" presetID="8"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amond(in)">
                                      <p:cBhvr>
                                        <p:cTn id="41" dur="2000"/>
                                        <p:tgtEl>
                                          <p:spTgt spid="7"/>
                                        </p:tgtEl>
                                      </p:cBhvr>
                                    </p:animEffect>
                                  </p:childTnLst>
                                </p:cTn>
                              </p:par>
                              <p:par>
                                <p:cTn id="42" presetID="6" presetClass="emph" presetSubtype="0" fill="hold" nodeType="withEffect">
                                  <p:stCondLst>
                                    <p:cond delay="0"/>
                                  </p:stCondLst>
                                  <p:childTnLst>
                                    <p:animScale>
                                      <p:cBhvr>
                                        <p:cTn id="43" dur="2000" fill="hold"/>
                                        <p:tgtEl>
                                          <p:spTgt spid="1027"/>
                                        </p:tgtEl>
                                      </p:cBhvr>
                                      <p:by x="50000" y="50000"/>
                                    </p:animScale>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1028"/>
                                        </p:tgtEl>
                                      </p:cBhvr>
                                      <p:by x="50000" y="50000"/>
                                    </p:animScale>
                                  </p:childTnLst>
                                </p:cTn>
                              </p:par>
                              <p:par>
                                <p:cTn id="52" presetID="42" presetClass="path" presetSubtype="0" accel="50000" decel="50000" fill="hold" nodeType="withEffect">
                                  <p:stCondLst>
                                    <p:cond delay="0"/>
                                  </p:stCondLst>
                                  <p:childTnLst>
                                    <p:animMotion origin="layout" path="M -2.22222E-6 -1.23457E-7 L -0.23177 0.20309 " pathEditMode="relative" rAng="0" ptsTypes="AA">
                                      <p:cBhvr>
                                        <p:cTn id="53" dur="2000" fill="hold"/>
                                        <p:tgtEl>
                                          <p:spTgt spid="1028"/>
                                        </p:tgtEl>
                                        <p:attrNameLst>
                                          <p:attrName>ppt_x</p:attrName>
                                          <p:attrName>ppt_y</p:attrName>
                                        </p:attrNameLst>
                                      </p:cBhvr>
                                      <p:rCtr x="-11597" y="10154"/>
                                    </p:animMotion>
                                  </p:childTnLst>
                                </p:cTn>
                              </p:par>
                              <p:par>
                                <p:cTn id="54" presetID="8" presetClass="entr" presetSubtype="16"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diamond(in)">
                                      <p:cBhvr>
                                        <p:cTn id="56" dur="2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29"/>
                                        </p:tgtEl>
                                        <p:attrNameLst>
                                          <p:attrName>style.visibility</p:attrName>
                                        </p:attrNameLst>
                                      </p:cBhvr>
                                      <p:to>
                                        <p:strVal val="visible"/>
                                      </p:to>
                                    </p:set>
                                    <p:anim calcmode="lin" valueType="num">
                                      <p:cBhvr additive="base">
                                        <p:cTn id="61" dur="500" fill="hold"/>
                                        <p:tgtEl>
                                          <p:spTgt spid="1029"/>
                                        </p:tgtEl>
                                        <p:attrNameLst>
                                          <p:attrName>ppt_x</p:attrName>
                                        </p:attrNameLst>
                                      </p:cBhvr>
                                      <p:tavLst>
                                        <p:tav tm="0">
                                          <p:val>
                                            <p:strVal val="#ppt_x"/>
                                          </p:val>
                                        </p:tav>
                                        <p:tav tm="100000">
                                          <p:val>
                                            <p:strVal val="#ppt_x"/>
                                          </p:val>
                                        </p:tav>
                                      </p:tavLst>
                                    </p:anim>
                                    <p:anim calcmode="lin" valueType="num">
                                      <p:cBhvr additive="base">
                                        <p:cTn id="6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2000" fill="hold"/>
                                        <p:tgtEl>
                                          <p:spTgt spid="1029"/>
                                        </p:tgtEl>
                                      </p:cBhvr>
                                      <p:by x="50000" y="50000"/>
                                    </p:animScale>
                                  </p:childTnLst>
                                </p:cTn>
                              </p:par>
                              <p:par>
                                <p:cTn id="67" presetID="42" presetClass="path" presetSubtype="0" accel="50000" decel="50000" fill="hold" nodeType="withEffect">
                                  <p:stCondLst>
                                    <p:cond delay="0"/>
                                  </p:stCondLst>
                                  <p:childTnLst>
                                    <p:animMotion origin="layout" path="M -2.22222E-6 -1.23457E-7 L 0.24063 0.20309 " pathEditMode="relative" rAng="0" ptsTypes="AA">
                                      <p:cBhvr>
                                        <p:cTn id="68" dur="2000" fill="hold"/>
                                        <p:tgtEl>
                                          <p:spTgt spid="1029"/>
                                        </p:tgtEl>
                                        <p:attrNameLst>
                                          <p:attrName>ppt_x</p:attrName>
                                          <p:attrName>ppt_y</p:attrName>
                                        </p:attrNameLst>
                                      </p:cBhvr>
                                      <p:rCtr x="12031" y="10154"/>
                                    </p:animMotion>
                                  </p:childTnLst>
                                </p:cTn>
                              </p:par>
                              <p:par>
                                <p:cTn id="69" presetID="8" presetClass="entr" presetSubtype="16"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diamond(in)">
                                      <p:cBhvr>
                                        <p:cTn id="7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8129" y="1226631"/>
            <a:ext cx="5188127" cy="35151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51558"/>
            <a:ext cx="2088232" cy="14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383" t="4985" r="4801" b="4303"/>
          <a:stretch/>
        </p:blipFill>
        <p:spPr bwMode="auto">
          <a:xfrm>
            <a:off x="2483768" y="2464686"/>
            <a:ext cx="2025233" cy="133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35062" y="128588"/>
            <a:ext cx="8229600" cy="857250"/>
          </a:xfrm>
          <a:prstGeom prst="rect">
            <a:avLst/>
          </a:prstGeom>
        </p:spPr>
        <p:txBody>
          <a:bodyPr vert="horz" lIns="91440" tIns="45720" rIns="91440" bIns="45720" rtlCol="0" anchor="t" anchorCtr="0">
            <a:normAutofit fontScale="92500" lnSpcReduction="10000"/>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Sistemi</a:t>
            </a:r>
            <a:br>
              <a:rPr lang="tr-TR" dirty="0"/>
            </a:br>
            <a:r>
              <a:rPr lang="tr-TR" sz="2600" i="1" dirty="0" smtClean="0">
                <a:solidFill>
                  <a:schemeClr val="accent3">
                    <a:lumMod val="60000"/>
                    <a:lumOff val="40000"/>
                  </a:schemeClr>
                </a:solidFill>
              </a:rPr>
              <a:t>Öğrenme Adımı Oluşturma</a:t>
            </a:r>
            <a:endParaRPr lang="tr-TR" sz="2600" i="1" dirty="0">
              <a:solidFill>
                <a:schemeClr val="accent3">
                  <a:lumMod val="60000"/>
                  <a:lumOff val="40000"/>
                </a:schemeClr>
              </a:solidFill>
            </a:endParaRPr>
          </a:p>
        </p:txBody>
      </p:sp>
    </p:spTree>
    <p:extLst>
      <p:ext uri="{BB962C8B-B14F-4D97-AF65-F5344CB8AC3E}">
        <p14:creationId xmlns:p14="http://schemas.microsoft.com/office/powerpoint/2010/main" val="237969814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6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635646"/>
            <a:ext cx="7488832" cy="1754326"/>
          </a:xfrm>
          <a:prstGeom prst="rect">
            <a:avLst/>
          </a:prstGeom>
        </p:spPr>
        <p:txBody>
          <a:bodyPr wrap="square">
            <a:spAutoFit/>
          </a:bodyPr>
          <a:lstStyle/>
          <a:p>
            <a:pPr fontAlgn="base"/>
            <a:r>
              <a:rPr lang="de-DE" sz="3600" dirty="0">
                <a:solidFill>
                  <a:schemeClr val="bg1"/>
                </a:solidFill>
              </a:rPr>
              <a:t>“Müzik değiştiğinde dans da değişir.” </a:t>
            </a:r>
            <a:endParaRPr lang="tr-TR" sz="3600" dirty="0" smtClean="0">
              <a:solidFill>
                <a:schemeClr val="bg1"/>
              </a:solidFill>
            </a:endParaRPr>
          </a:p>
          <a:p>
            <a:pPr fontAlgn="base"/>
            <a:endParaRPr lang="tr-TR" sz="3600" dirty="0">
              <a:solidFill>
                <a:schemeClr val="bg1"/>
              </a:solidFill>
            </a:endParaRPr>
          </a:p>
          <a:p>
            <a:pPr fontAlgn="base"/>
            <a:r>
              <a:rPr lang="de-DE" sz="3600" dirty="0" smtClean="0">
                <a:solidFill>
                  <a:schemeClr val="bg1"/>
                </a:solidFill>
              </a:rPr>
              <a:t>Japon </a:t>
            </a:r>
            <a:r>
              <a:rPr lang="de-DE" sz="3600" dirty="0">
                <a:solidFill>
                  <a:schemeClr val="bg1"/>
                </a:solidFill>
              </a:rPr>
              <a:t>Atasözü</a:t>
            </a:r>
          </a:p>
        </p:txBody>
      </p:sp>
    </p:spTree>
    <p:extLst>
      <p:ext uri="{BB962C8B-B14F-4D97-AF65-F5344CB8AC3E}">
        <p14:creationId xmlns:p14="http://schemas.microsoft.com/office/powerpoint/2010/main" val="2457105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570" y="123974"/>
            <a:ext cx="8229600" cy="857250"/>
          </a:xfrm>
          <a:prstGeom prst="rect">
            <a:avLst/>
          </a:prstGeom>
        </p:spPr>
        <p:txBody>
          <a:bodyPr vert="horz" lIns="91440" tIns="45720" rIns="91440" bIns="45720" rtlCol="0" anchor="t" anchorCtr="0">
            <a:normAutofit fontScale="92500" lnSpcReduction="10000"/>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Sistemi</a:t>
            </a:r>
            <a:br>
              <a:rPr lang="tr-TR" dirty="0"/>
            </a:br>
            <a:r>
              <a:rPr lang="tr-TR" sz="2600" i="1" dirty="0" smtClean="0">
                <a:solidFill>
                  <a:schemeClr val="accent3">
                    <a:lumMod val="60000"/>
                    <a:lumOff val="40000"/>
                  </a:schemeClr>
                </a:solidFill>
              </a:rPr>
              <a:t>Öğrenme Adımını Kazanım Bileşenleri ile Eşleme</a:t>
            </a:r>
            <a:endParaRPr lang="tr-TR" sz="2600" i="1" dirty="0">
              <a:solidFill>
                <a:schemeClr val="accent3">
                  <a:lumMod val="60000"/>
                  <a:lumOff val="40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0609" y="1004991"/>
            <a:ext cx="5804294" cy="394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64791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0609" y="1004991"/>
            <a:ext cx="5804294" cy="39430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_PROJECTS\2015\2015.04.21 Bakan Sunum 23 Nisan\takimlardan gelenler\08_yen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3" y="2057169"/>
            <a:ext cx="5156510" cy="193306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604146" y="3907344"/>
            <a:ext cx="1615926" cy="613733"/>
            <a:chOff x="3604146" y="3614201"/>
            <a:chExt cx="1615926" cy="613733"/>
          </a:xfrm>
        </p:grpSpPr>
        <p:sp>
          <p:nvSpPr>
            <p:cNvPr id="23" name="Rounded Rectangle 22"/>
            <p:cNvSpPr/>
            <p:nvPr/>
          </p:nvSpPr>
          <p:spPr>
            <a:xfrm>
              <a:off x="3635896" y="3867894"/>
              <a:ext cx="1584176" cy="36004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Metadata</a:t>
              </a:r>
              <a:endParaRPr lang="tr-TR" dirty="0"/>
            </a:p>
          </p:txBody>
        </p:sp>
        <p:sp>
          <p:nvSpPr>
            <p:cNvPr id="24" name="Cross 23"/>
            <p:cNvSpPr/>
            <p:nvPr/>
          </p:nvSpPr>
          <p:spPr>
            <a:xfrm>
              <a:off x="3604146" y="3614201"/>
              <a:ext cx="318420" cy="318420"/>
            </a:xfrm>
            <a:prstGeom prst="plus">
              <a:avLst>
                <a:gd name="adj" fmla="val 35890"/>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0" name="Title 1"/>
          <p:cNvSpPr txBox="1">
            <a:spLocks/>
          </p:cNvSpPr>
          <p:nvPr/>
        </p:nvSpPr>
        <p:spPr>
          <a:xfrm>
            <a:off x="137220" y="123974"/>
            <a:ext cx="8229600" cy="857250"/>
          </a:xfrm>
          <a:prstGeom prst="rect">
            <a:avLst/>
          </a:prstGeom>
        </p:spPr>
        <p:txBody>
          <a:bodyPr vert="horz" lIns="91440" tIns="45720" rIns="91440" bIns="45720" rtlCol="0" anchor="t" anchorCtr="0">
            <a:normAutofit fontScale="92500" lnSpcReduction="10000"/>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Sistemi </a:t>
            </a:r>
            <a:endParaRPr lang="tr-TR" dirty="0" smtClean="0"/>
          </a:p>
          <a:p>
            <a:pPr lvl="0"/>
            <a:r>
              <a:rPr lang="tr-TR" sz="2600" i="1" dirty="0" smtClean="0">
                <a:solidFill>
                  <a:schemeClr val="accent3">
                    <a:lumMod val="60000"/>
                    <a:lumOff val="40000"/>
                  </a:schemeClr>
                </a:solidFill>
              </a:rPr>
              <a:t>Metadata Ekleme</a:t>
            </a:r>
            <a:endParaRPr lang="tr-TR" sz="2600" i="1" dirty="0">
              <a:solidFill>
                <a:schemeClr val="accent3">
                  <a:lumMod val="60000"/>
                  <a:lumOff val="40000"/>
                </a:schemeClr>
              </a:solidFill>
            </a:endParaRPr>
          </a:p>
        </p:txBody>
      </p:sp>
    </p:spTree>
    <p:extLst>
      <p:ext uri="{BB962C8B-B14F-4D97-AF65-F5344CB8AC3E}">
        <p14:creationId xmlns:p14="http://schemas.microsoft.com/office/powerpoint/2010/main" val="193176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89837"/>
            <a:ext cx="5472608" cy="3774201"/>
          </a:xfrm>
          <a:prstGeom prst="rect">
            <a:avLst/>
          </a:prstGeom>
          <a:effectLst>
            <a:outerShdw blurRad="50800" dist="38100" dir="2700000" algn="tl" rotWithShape="0">
              <a:prstClr val="black">
                <a:alpha val="40000"/>
              </a:prstClr>
            </a:outerShdw>
          </a:effectLst>
        </p:spPr>
      </p:pic>
      <p:pic>
        <p:nvPicPr>
          <p:cNvPr id="12" name="Picture 2" descr="D:\_PROJECTS\2015\2015.04.21 Bakan Sunum 23 Nisan\takimlardan gelenler\08_yen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086" y="1995687"/>
            <a:ext cx="4855162" cy="193617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3604146" y="3917007"/>
            <a:ext cx="1615926" cy="613733"/>
            <a:chOff x="3604146" y="3614201"/>
            <a:chExt cx="1615926" cy="613733"/>
          </a:xfrm>
        </p:grpSpPr>
        <p:sp>
          <p:nvSpPr>
            <p:cNvPr id="16" name="Rounded Rectangle 15"/>
            <p:cNvSpPr/>
            <p:nvPr/>
          </p:nvSpPr>
          <p:spPr>
            <a:xfrm>
              <a:off x="3635896" y="3867894"/>
              <a:ext cx="1584176" cy="36004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Metadata</a:t>
              </a:r>
              <a:endParaRPr lang="tr-TR" dirty="0"/>
            </a:p>
          </p:txBody>
        </p:sp>
        <p:sp>
          <p:nvSpPr>
            <p:cNvPr id="17" name="Cross 16"/>
            <p:cNvSpPr/>
            <p:nvPr/>
          </p:nvSpPr>
          <p:spPr>
            <a:xfrm>
              <a:off x="3604146" y="3614201"/>
              <a:ext cx="318420" cy="318420"/>
            </a:xfrm>
            <a:prstGeom prst="plus">
              <a:avLst>
                <a:gd name="adj" fmla="val 35890"/>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 name="Rectangle 2"/>
          <p:cNvSpPr/>
          <p:nvPr/>
        </p:nvSpPr>
        <p:spPr>
          <a:xfrm>
            <a:off x="1441014" y="2268826"/>
            <a:ext cx="2481552" cy="10230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itle 1"/>
          <p:cNvSpPr txBox="1">
            <a:spLocks/>
          </p:cNvSpPr>
          <p:nvPr/>
        </p:nvSpPr>
        <p:spPr>
          <a:xfrm>
            <a:off x="137220" y="123974"/>
            <a:ext cx="8229600" cy="857250"/>
          </a:xfrm>
          <a:prstGeom prst="rect">
            <a:avLst/>
          </a:prstGeom>
        </p:spPr>
        <p:txBody>
          <a:bodyPr vert="horz" lIns="91440" tIns="45720" rIns="91440" bIns="45720" rtlCol="0" anchor="t" anchorCtr="0">
            <a:normAutofit fontScale="92500" lnSpcReduction="10000"/>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Sistemi </a:t>
            </a:r>
            <a:endParaRPr lang="tr-TR" dirty="0" smtClean="0"/>
          </a:p>
          <a:p>
            <a:pPr lvl="0"/>
            <a:r>
              <a:rPr lang="tr-TR" sz="2600" i="1" dirty="0" smtClean="0">
                <a:solidFill>
                  <a:schemeClr val="accent3">
                    <a:lumMod val="60000"/>
                    <a:lumOff val="40000"/>
                  </a:schemeClr>
                </a:solidFill>
              </a:rPr>
              <a:t>Metadata Ekleme</a:t>
            </a:r>
            <a:endParaRPr lang="tr-TR" sz="2600" i="1" dirty="0">
              <a:solidFill>
                <a:schemeClr val="accent3">
                  <a:lumMod val="60000"/>
                  <a:lumOff val="40000"/>
                </a:schemeClr>
              </a:solidFill>
            </a:endParaRPr>
          </a:p>
        </p:txBody>
      </p:sp>
    </p:spTree>
    <p:extLst>
      <p:ext uri="{BB962C8B-B14F-4D97-AF65-F5344CB8AC3E}">
        <p14:creationId xmlns:p14="http://schemas.microsoft.com/office/powerpoint/2010/main" val="53651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1.11111E-6 -4.29365E-6 L 1.11111E-6 -0.1826 " pathEditMode="relative" rAng="0" ptsTypes="AA">
                                      <p:cBhvr>
                                        <p:cTn id="6" dur="1500" fill="hold"/>
                                        <p:tgtEl>
                                          <p:spTgt spid="15"/>
                                        </p:tgtEl>
                                        <p:attrNameLst>
                                          <p:attrName>ppt_x</p:attrName>
                                          <p:attrName>ppt_y</p:attrName>
                                        </p:attrNameLst>
                                      </p:cBhvr>
                                      <p:rCtr x="0" y="-9130"/>
                                    </p:animMotion>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childTnLst>
                                </p:cTn>
                              </p:par>
                              <p:par>
                                <p:cTn id="10" presetID="6" presetClass="emph" presetSubtype="0" fill="hold" nodeType="withEffect">
                                  <p:stCondLst>
                                    <p:cond delay="600"/>
                                  </p:stCondLst>
                                  <p:childTnLst>
                                    <p:animScale>
                                      <p:cBhvr>
                                        <p:cTn id="11" dur="1500" fill="hold"/>
                                        <p:tgtEl>
                                          <p:spTgt spid="15"/>
                                        </p:tgtEl>
                                      </p:cBhvr>
                                      <p:by x="21000" y="21000"/>
                                    </p:animScale>
                                  </p:childTnLst>
                                </p:cTn>
                              </p:par>
                              <p:par>
                                <p:cTn id="12" presetID="10" presetClass="exit" presetSubtype="0" fill="hold" nodeType="withEffect">
                                  <p:stCondLst>
                                    <p:cond delay="600"/>
                                  </p:stCondLst>
                                  <p:childTnLst>
                                    <p:animEffect transition="out" filter="fade">
                                      <p:cBhvr>
                                        <p:cTn id="13" dur="1000"/>
                                        <p:tgtEl>
                                          <p:spTgt spid="15"/>
                                        </p:tgtEl>
                                      </p:cBhvr>
                                    </p:animEffect>
                                    <p:set>
                                      <p:cBhvr>
                                        <p:cTn id="14" dur="1" fill="hold">
                                          <p:stCondLst>
                                            <p:cond delay="999"/>
                                          </p:stCondLst>
                                        </p:cTn>
                                        <p:tgtEl>
                                          <p:spTgt spid="15"/>
                                        </p:tgtEl>
                                        <p:attrNameLst>
                                          <p:attrName>style.visibility</p:attrName>
                                        </p:attrNameLst>
                                      </p:cBhvr>
                                      <p:to>
                                        <p:strVal val="hidden"/>
                                      </p:to>
                                    </p:set>
                                  </p:childTnLst>
                                </p:cTn>
                              </p:par>
                              <p:par>
                                <p:cTn id="15" presetID="42" presetClass="path" presetSubtype="0" accel="50000" decel="50000" fill="hold" nodeType="withEffect">
                                  <p:stCondLst>
                                    <p:cond delay="1700"/>
                                  </p:stCondLst>
                                  <p:childTnLst>
                                    <p:animMotion origin="layout" path="M 4.16667E-6 -4.5679E-6 L -0.25434 -0.07623 " pathEditMode="relative" rAng="0" ptsTypes="AA">
                                      <p:cBhvr>
                                        <p:cTn id="16" dur="2000" fill="hold"/>
                                        <p:tgtEl>
                                          <p:spTgt spid="12"/>
                                        </p:tgtEl>
                                        <p:attrNameLst>
                                          <p:attrName>ppt_x</p:attrName>
                                          <p:attrName>ppt_y</p:attrName>
                                        </p:attrNameLst>
                                      </p:cBhvr>
                                      <p:rCtr x="-12726" y="-3827"/>
                                    </p:animMotion>
                                  </p:childTnLst>
                                </p:cTn>
                              </p:par>
                              <p:par>
                                <p:cTn id="17" presetID="6" presetClass="emph" presetSubtype="0" fill="hold" nodeType="withEffect">
                                  <p:stCondLst>
                                    <p:cond delay="1700"/>
                                  </p:stCondLst>
                                  <p:childTnLst>
                                    <p:animScale>
                                      <p:cBhvr>
                                        <p:cTn id="18" dur="2000" fill="hold"/>
                                        <p:tgtEl>
                                          <p:spTgt spid="12"/>
                                        </p:tgtEl>
                                      </p:cBhvr>
                                      <p:by x="21000" y="21000"/>
                                    </p:animScale>
                                  </p:childTnLst>
                                </p:cTn>
                              </p:par>
                            </p:childTnLst>
                          </p:cTn>
                        </p:par>
                        <p:par>
                          <p:cTn id="19" fill="hold">
                            <p:stCondLst>
                              <p:cond delay="37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1698" y="1093344"/>
            <a:ext cx="6254757" cy="36174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37220" y="117624"/>
            <a:ext cx="8229600" cy="857250"/>
          </a:xfrm>
          <a:prstGeom prst="rect">
            <a:avLst/>
          </a:prstGeom>
        </p:spPr>
        <p:txBody>
          <a:bodyPr vert="horz" lIns="91440" tIns="45720" rIns="91440" bIns="45720" rtlCol="0" anchor="t" anchorCtr="0">
            <a:normAutofit/>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solidFill>
                  <a:schemeClr val="bg1"/>
                </a:solidFill>
              </a:rPr>
              <a:t>"Ders Akışı"</a:t>
            </a:r>
            <a:r>
              <a:rPr lang="en-US" dirty="0">
                <a:solidFill>
                  <a:schemeClr val="bg1"/>
                </a:solidFill>
              </a:rPr>
              <a:t> </a:t>
            </a:r>
            <a:r>
              <a:rPr lang="tr-TR" dirty="0">
                <a:solidFill>
                  <a:schemeClr val="bg1"/>
                </a:solidFill>
              </a:rPr>
              <a:t>Hazırlama </a:t>
            </a:r>
            <a:endParaRPr lang="tr-TR" dirty="0" smtClean="0">
              <a:solidFill>
                <a:schemeClr val="bg1"/>
              </a:solidFill>
            </a:endParaRPr>
          </a:p>
        </p:txBody>
      </p:sp>
      <p:sp>
        <p:nvSpPr>
          <p:cNvPr id="5" name="Rectangle 4"/>
          <p:cNvSpPr>
            <a:spLocks/>
          </p:cNvSpPr>
          <p:nvPr/>
        </p:nvSpPr>
        <p:spPr>
          <a:xfrm>
            <a:off x="5868144" y="1563638"/>
            <a:ext cx="1368000" cy="140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9154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833" y="857250"/>
            <a:ext cx="6966167" cy="431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305" y="862656"/>
            <a:ext cx="6948695" cy="430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0" y="1687174"/>
            <a:ext cx="4392488" cy="271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1275" t="29214" r="50274" b="44647"/>
          <a:stretch/>
        </p:blipFill>
        <p:spPr>
          <a:xfrm>
            <a:off x="318917" y="2405014"/>
            <a:ext cx="1831379" cy="601813"/>
          </a:xfrm>
          <a:prstGeom prst="rect">
            <a:avLst/>
          </a:prstGeom>
          <a:effectLst>
            <a:outerShdw blurRad="50800" dist="38100" dir="2700000" algn="tl" rotWithShape="0">
              <a:prstClr val="black">
                <a:alpha val="40000"/>
              </a:prstClr>
            </a:outerShdw>
          </a:effectLst>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275" t="56486" r="50274" b="17074"/>
          <a:stretch/>
        </p:blipFill>
        <p:spPr>
          <a:xfrm>
            <a:off x="320749" y="3065000"/>
            <a:ext cx="1831379" cy="608723"/>
          </a:xfrm>
          <a:prstGeom prst="rect">
            <a:avLst/>
          </a:prstGeom>
          <a:effectLst>
            <a:outerShdw blurRad="50800" dist="38100" dir="2700000" algn="tl" rotWithShape="0">
              <a:prstClr val="black">
                <a:alpha val="40000"/>
              </a:prstClr>
            </a:outerShdw>
          </a:effectLst>
        </p:spPr>
      </p:pic>
      <p:sp>
        <p:nvSpPr>
          <p:cNvPr id="8" name="Title 1"/>
          <p:cNvSpPr txBox="1">
            <a:spLocks/>
          </p:cNvSpPr>
          <p:nvPr/>
        </p:nvSpPr>
        <p:spPr>
          <a:xfrm>
            <a:off x="493464" y="-1488"/>
            <a:ext cx="8229600" cy="699541"/>
          </a:xfrm>
          <a:prstGeom prst="rect">
            <a:avLst/>
          </a:prstGeom>
        </p:spPr>
        <p:txBody>
          <a:bodyPr vert="horz" lIns="91440" tIns="45720" rIns="91440" bIns="45720" rtlCol="0" anchor="ctr">
            <a:normAutofit/>
          </a:bodyPr>
          <a:lstStyle/>
          <a:p>
            <a:pPr lvl="0"/>
            <a:r>
              <a:rPr lang="tr-TR" sz="3200" b="1" dirty="0">
                <a:solidFill>
                  <a:schemeClr val="bg1"/>
                </a:solidFill>
              </a:rPr>
              <a:t>"Ders Akışı"</a:t>
            </a:r>
            <a:r>
              <a:rPr lang="en-US" sz="3200" b="1" dirty="0">
                <a:solidFill>
                  <a:schemeClr val="bg1"/>
                </a:solidFill>
              </a:rPr>
              <a:t> </a:t>
            </a:r>
            <a:r>
              <a:rPr lang="tr-TR" sz="3200" b="1" dirty="0">
                <a:solidFill>
                  <a:schemeClr val="bg1"/>
                </a:solidFill>
              </a:rPr>
              <a:t>Hazırlama </a:t>
            </a:r>
          </a:p>
        </p:txBody>
      </p:sp>
    </p:spTree>
    <p:extLst>
      <p:ext uri="{BB962C8B-B14F-4D97-AF65-F5344CB8AC3E}">
        <p14:creationId xmlns:p14="http://schemas.microsoft.com/office/powerpoint/2010/main" val="35411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3.88889E-6 1.85185E-6 L 0.48698 -0.1321 " pathEditMode="relative" rAng="0" ptsTypes="AA">
                                      <p:cBhvr>
                                        <p:cTn id="17" dur="2000" fill="hold"/>
                                        <p:tgtEl>
                                          <p:spTgt spid="26"/>
                                        </p:tgtEl>
                                        <p:attrNameLst>
                                          <p:attrName>ppt_x</p:attrName>
                                          <p:attrName>ppt_y</p:attrName>
                                        </p:attrNameLst>
                                      </p:cBhvr>
                                      <p:rCtr x="24340" y="-6605"/>
                                    </p:animMotion>
                                  </p:childTnLst>
                                </p:cTn>
                              </p:par>
                              <p:par>
                                <p:cTn id="18" presetID="63" presetClass="path" presetSubtype="0" accel="50000" decel="50000" fill="hold" nodeType="withEffect">
                                  <p:stCondLst>
                                    <p:cond delay="600"/>
                                  </p:stCondLst>
                                  <p:childTnLst>
                                    <p:animMotion origin="layout" path="M -3.88889E-6 6.17284E-7 L 0.47917 -0.11019 " pathEditMode="relative" rAng="0" ptsTypes="AA">
                                      <p:cBhvr>
                                        <p:cTn id="19" dur="2000" fill="hold"/>
                                        <p:tgtEl>
                                          <p:spTgt spid="27"/>
                                        </p:tgtEl>
                                        <p:attrNameLst>
                                          <p:attrName>ppt_x</p:attrName>
                                          <p:attrName>ppt_y</p:attrName>
                                        </p:attrNameLst>
                                      </p:cBhvr>
                                      <p:rCtr x="23958" y="-5525"/>
                                    </p:animMotion>
                                  </p:childTnLst>
                                </p:cTn>
                              </p:par>
                              <p:par>
                                <p:cTn id="20" presetID="10" presetClass="exit" presetSubtype="0" fill="hold" nodeType="withEffect">
                                  <p:stCondLst>
                                    <p:cond delay="1100"/>
                                  </p:stCondLst>
                                  <p:childTnLst>
                                    <p:animEffect transition="out" filter="fade">
                                      <p:cBhvr>
                                        <p:cTn id="21" dur="1000"/>
                                        <p:tgtEl>
                                          <p:spTgt spid="26"/>
                                        </p:tgtEl>
                                      </p:cBhvr>
                                    </p:animEffect>
                                    <p:set>
                                      <p:cBhvr>
                                        <p:cTn id="22" dur="1" fill="hold">
                                          <p:stCondLst>
                                            <p:cond delay="999"/>
                                          </p:stCondLst>
                                        </p:cTn>
                                        <p:tgtEl>
                                          <p:spTgt spid="26"/>
                                        </p:tgtEl>
                                        <p:attrNameLst>
                                          <p:attrName>style.visibility</p:attrName>
                                        </p:attrNameLst>
                                      </p:cBhvr>
                                      <p:to>
                                        <p:strVal val="hidden"/>
                                      </p:to>
                                    </p:set>
                                  </p:childTnLst>
                                </p:cTn>
                              </p:par>
                              <p:par>
                                <p:cTn id="23" presetID="10" presetClass="exit" presetSubtype="0" fill="hold" nodeType="withEffect">
                                  <p:stCondLst>
                                    <p:cond delay="1600"/>
                                  </p:stCondLst>
                                  <p:childTnLst>
                                    <p:animEffect transition="out" filter="fade">
                                      <p:cBhvr>
                                        <p:cTn id="24" dur="1000"/>
                                        <p:tgtEl>
                                          <p:spTgt spid="27"/>
                                        </p:tgtEl>
                                      </p:cBhvr>
                                    </p:animEffect>
                                    <p:set>
                                      <p:cBhvr>
                                        <p:cTn id="25" dur="1" fill="hold">
                                          <p:stCondLst>
                                            <p:cond delay="999"/>
                                          </p:stCondLst>
                                        </p:cTn>
                                        <p:tgtEl>
                                          <p:spTgt spid="27"/>
                                        </p:tgtEl>
                                        <p:attrNameLst>
                                          <p:attrName>style.visibility</p:attrName>
                                        </p:attrNameLst>
                                      </p:cBhvr>
                                      <p:to>
                                        <p:strVal val="hidden"/>
                                      </p:to>
                                    </p:set>
                                  </p:childTnLst>
                                </p:cTn>
                              </p:par>
                              <p:par>
                                <p:cTn id="26" presetID="10" presetClass="entr" presetSubtype="0" fill="hold" nodeType="withEffect">
                                  <p:stCondLst>
                                    <p:cond delay="16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6451" y="1093344"/>
            <a:ext cx="6254757" cy="36174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37220" y="117624"/>
            <a:ext cx="8229600" cy="857250"/>
          </a:xfrm>
          <a:prstGeom prst="rect">
            <a:avLst/>
          </a:prstGeom>
        </p:spPr>
        <p:txBody>
          <a:bodyPr vert="horz" lIns="91440" tIns="45720" rIns="91440" bIns="45720" rtlCol="0" anchor="t" anchorCtr="0">
            <a:normAutofit fontScale="92500" lnSpcReduction="10000"/>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Sistemi</a:t>
            </a:r>
            <a:br>
              <a:rPr lang="tr-TR" dirty="0"/>
            </a:br>
            <a:r>
              <a:rPr lang="tr-TR" sz="2600" i="1" dirty="0" smtClean="0">
                <a:solidFill>
                  <a:schemeClr val="accent3">
                    <a:lumMod val="60000"/>
                    <a:lumOff val="40000"/>
                  </a:schemeClr>
                </a:solidFill>
              </a:rPr>
              <a:t>Sorular</a:t>
            </a:r>
            <a:endParaRPr lang="tr-TR" sz="2600" i="1" dirty="0">
              <a:solidFill>
                <a:schemeClr val="accent3">
                  <a:lumMod val="60000"/>
                  <a:lumOff val="40000"/>
                </a:schemeClr>
              </a:solidFill>
            </a:endParaRPr>
          </a:p>
        </p:txBody>
      </p:sp>
      <p:sp>
        <p:nvSpPr>
          <p:cNvPr id="5" name="Rectangle 4"/>
          <p:cNvSpPr>
            <a:spLocks/>
          </p:cNvSpPr>
          <p:nvPr/>
        </p:nvSpPr>
        <p:spPr>
          <a:xfrm>
            <a:off x="1501850" y="3075806"/>
            <a:ext cx="1368000" cy="140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026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17588"/>
            <a:ext cx="8784976" cy="3984432"/>
          </a:xfrm>
        </p:spPr>
        <p:txBody>
          <a:bodyPr/>
          <a:lstStyle/>
          <a:p>
            <a:pPr marL="541338" lvl="2" indent="-269875"/>
            <a:r>
              <a:rPr lang="tr-TR" sz="1800" dirty="0" smtClean="0"/>
              <a:t>Öğretmenler, soru oluşturma editörlerini kullanarak, sistemde farklı tipte sorular hazırlayabilirler. </a:t>
            </a:r>
            <a:endParaRPr lang="tr-TR" dirty="0"/>
          </a:p>
        </p:txBody>
      </p:sp>
      <p:sp>
        <p:nvSpPr>
          <p:cNvPr id="7" name="Title 1"/>
          <p:cNvSpPr txBox="1">
            <a:spLocks/>
          </p:cNvSpPr>
          <p:nvPr/>
        </p:nvSpPr>
        <p:spPr>
          <a:xfrm>
            <a:off x="135062" y="121503"/>
            <a:ext cx="8229600" cy="857250"/>
          </a:xfrm>
          <a:prstGeom prst="rect">
            <a:avLst/>
          </a:prstGeom>
        </p:spPr>
        <p:txBody>
          <a:bodyPr vert="horz" lIns="91440" tIns="45720" rIns="91440" bIns="45720" rtlCol="0" anchor="t" anchorCtr="0">
            <a:normAutofit fontScale="92500" lnSpcReduction="10000"/>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Sistemi</a:t>
            </a:r>
            <a:br>
              <a:rPr lang="tr-TR" dirty="0"/>
            </a:br>
            <a:r>
              <a:rPr lang="tr-TR" sz="2600" i="1" dirty="0" smtClean="0">
                <a:solidFill>
                  <a:schemeClr val="accent3">
                    <a:lumMod val="60000"/>
                    <a:lumOff val="40000"/>
                  </a:schemeClr>
                </a:solidFill>
              </a:rPr>
              <a:t>Soru Tipleri</a:t>
            </a:r>
            <a:endParaRPr lang="tr-TR" sz="2600" i="1" dirty="0">
              <a:solidFill>
                <a:schemeClr val="accent3">
                  <a:lumMod val="60000"/>
                  <a:lumOff val="40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5439" y="1851670"/>
            <a:ext cx="5349104" cy="31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8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17588"/>
            <a:ext cx="8712968" cy="3984432"/>
          </a:xfrm>
        </p:spPr>
        <p:txBody>
          <a:bodyPr/>
          <a:lstStyle/>
          <a:p>
            <a:pPr marL="541338" lvl="2" indent="-269875"/>
            <a:r>
              <a:rPr lang="tr-TR" sz="1800" dirty="0" smtClean="0"/>
              <a:t>Öğretmenler, sadece kendi hazırladıkları soruları değil, soru havuzunda yer alan soruları ders akışı ve/veya sınav oluştururken kullanabilirler. </a:t>
            </a:r>
            <a:endParaRPr lang="tr-TR" dirty="0"/>
          </a:p>
        </p:txBody>
      </p:sp>
      <p:sp>
        <p:nvSpPr>
          <p:cNvPr id="7" name="Title 1"/>
          <p:cNvSpPr txBox="1">
            <a:spLocks/>
          </p:cNvSpPr>
          <p:nvPr/>
        </p:nvSpPr>
        <p:spPr>
          <a:xfrm>
            <a:off x="135062" y="120164"/>
            <a:ext cx="8229600" cy="857250"/>
          </a:xfrm>
          <a:prstGeom prst="rect">
            <a:avLst/>
          </a:prstGeom>
        </p:spPr>
        <p:txBody>
          <a:bodyPr vert="horz" lIns="91440" tIns="45720" rIns="91440" bIns="45720" rtlCol="0" anchor="t" anchorCtr="0">
            <a:normAutofit fontScale="92500" lnSpcReduction="10000"/>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Sistemi</a:t>
            </a:r>
            <a:br>
              <a:rPr lang="tr-TR" dirty="0"/>
            </a:br>
            <a:r>
              <a:rPr lang="tr-TR" sz="2600" i="1" dirty="0" smtClean="0">
                <a:solidFill>
                  <a:schemeClr val="accent3">
                    <a:lumMod val="60000"/>
                    <a:lumOff val="40000"/>
                  </a:schemeClr>
                </a:solidFill>
              </a:rPr>
              <a:t>Soru </a:t>
            </a:r>
            <a:r>
              <a:rPr lang="tr-TR" sz="2600" i="1" dirty="0">
                <a:solidFill>
                  <a:schemeClr val="accent3">
                    <a:lumMod val="60000"/>
                    <a:lumOff val="40000"/>
                  </a:schemeClr>
                </a:solidFill>
              </a:rPr>
              <a:t>Oluşturma Editörü</a:t>
            </a: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3481" y="1766317"/>
            <a:ext cx="4172535" cy="2819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40606" y="1766317"/>
            <a:ext cx="3907858" cy="282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7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179512" y="789552"/>
            <a:ext cx="8784976" cy="4212468"/>
          </a:xfrm>
          <a:prstGeom prst="rect">
            <a:avLst/>
          </a:prstGeom>
        </p:spPr>
        <p:txBody>
          <a:bodyPr/>
          <a:lstStyle>
            <a:lvl1pPr marL="541338" indent="-269875"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1pPr>
            <a:lvl2pPr marL="804863" indent="-263525"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000" dirty="0"/>
              <a:t>EĞİTSEL </a:t>
            </a:r>
            <a:r>
              <a:rPr lang="tr-TR" sz="2000" dirty="0" smtClean="0"/>
              <a:t>YAKLAŞIMI</a:t>
            </a:r>
          </a:p>
          <a:p>
            <a:pPr lvl="1"/>
            <a:r>
              <a:rPr lang="tr-TR" sz="1600" dirty="0" smtClean="0"/>
              <a:t>Öğrenciye </a:t>
            </a:r>
            <a:r>
              <a:rPr lang="tr-TR" sz="1600" dirty="0"/>
              <a:t>kalıcı bir eğitsel fayda </a:t>
            </a:r>
            <a:r>
              <a:rPr lang="tr-TR" sz="1600" dirty="0" smtClean="0"/>
              <a:t>sağlarken, </a:t>
            </a:r>
            <a:r>
              <a:rPr lang="tr-TR" sz="1600" dirty="0"/>
              <a:t>öğretmen için etkili bir materyal olmalıdır.</a:t>
            </a:r>
          </a:p>
          <a:p>
            <a:pPr lvl="1"/>
            <a:r>
              <a:rPr lang="tr-TR" sz="1600" dirty="0"/>
              <a:t>Kavramsal anlatıma dayanmalı, ezbere bilgi içermemelidir.</a:t>
            </a:r>
          </a:p>
          <a:p>
            <a:pPr lvl="1"/>
            <a:r>
              <a:rPr lang="tr-TR" sz="1600" dirty="0"/>
              <a:t>Kavram yanılgısı ve bilimsel hata içermemelidir.</a:t>
            </a:r>
          </a:p>
          <a:p>
            <a:pPr lvl="1"/>
            <a:r>
              <a:rPr lang="tr-TR" sz="1600" dirty="0" smtClean="0"/>
              <a:t>Öğrenme </a:t>
            </a:r>
            <a:r>
              <a:rPr lang="tr-TR" sz="1600" dirty="0"/>
              <a:t>hedefiyle ve öğretim programıyla uyumlu olmalıdır</a:t>
            </a:r>
            <a:r>
              <a:rPr lang="tr-TR" sz="1600" dirty="0" smtClean="0"/>
              <a:t>.</a:t>
            </a:r>
            <a:endParaRPr lang="tr-TR" sz="2000" dirty="0"/>
          </a:p>
          <a:p>
            <a:r>
              <a:rPr lang="tr-TR" sz="2000" dirty="0" smtClean="0"/>
              <a:t>ANLAŞILABİLİRLİK</a:t>
            </a:r>
          </a:p>
          <a:p>
            <a:pPr lvl="1"/>
            <a:r>
              <a:rPr lang="tr-TR" sz="1600" dirty="0"/>
              <a:t>Dili akıcı ve anlaşılır olmalıdır.</a:t>
            </a:r>
          </a:p>
          <a:p>
            <a:pPr lvl="1"/>
            <a:r>
              <a:rPr lang="tr-TR" sz="1600" dirty="0"/>
              <a:t>Öğrenciye adım adım aktarılmalıdır</a:t>
            </a:r>
            <a:r>
              <a:rPr lang="tr-TR" sz="1600" dirty="0" smtClean="0"/>
              <a:t>.</a:t>
            </a:r>
            <a:endParaRPr lang="tr-TR" sz="2000" dirty="0" smtClean="0"/>
          </a:p>
          <a:p>
            <a:r>
              <a:rPr lang="tr-TR" sz="2000" dirty="0" smtClean="0"/>
              <a:t>SEVİYEYE UYGUNLUK</a:t>
            </a:r>
          </a:p>
          <a:p>
            <a:pPr lvl="1"/>
            <a:r>
              <a:rPr lang="tr-TR" sz="1600" dirty="0"/>
              <a:t>Kullanılan örnekler dikkat çekici olmalı.</a:t>
            </a:r>
          </a:p>
          <a:p>
            <a:r>
              <a:rPr lang="tr-TR" sz="2000" dirty="0"/>
              <a:t>TASARIM </a:t>
            </a:r>
            <a:r>
              <a:rPr lang="tr-TR" sz="2000" dirty="0" smtClean="0"/>
              <a:t>ÖZELLİKLERİ</a:t>
            </a:r>
          </a:p>
          <a:p>
            <a:pPr lvl="1"/>
            <a:r>
              <a:rPr lang="tr-TR" sz="1600" dirty="0"/>
              <a:t>Ekran anlaşılır olmalıdır.</a:t>
            </a:r>
          </a:p>
          <a:p>
            <a:pPr lvl="1"/>
            <a:r>
              <a:rPr lang="tr-TR" sz="1600" dirty="0" smtClean="0"/>
              <a:t>Ekrandaki </a:t>
            </a:r>
            <a:r>
              <a:rPr lang="tr-TR" sz="1600" dirty="0"/>
              <a:t>ögelerin yerleşimi(metin, buton, şekil,...) kullanılabilir bir arayüz sağlamalı</a:t>
            </a:r>
            <a:r>
              <a:rPr lang="tr-TR" sz="1600" dirty="0" smtClean="0"/>
              <a:t>.</a:t>
            </a:r>
            <a:endParaRPr lang="tr-TR" sz="1600" dirty="0"/>
          </a:p>
        </p:txBody>
      </p:sp>
      <p:sp>
        <p:nvSpPr>
          <p:cNvPr id="6" name="TextBox 5"/>
          <p:cNvSpPr txBox="1"/>
          <p:nvPr/>
        </p:nvSpPr>
        <p:spPr>
          <a:xfrm>
            <a:off x="539552" y="2139702"/>
            <a:ext cx="7272808" cy="861774"/>
          </a:xfrm>
          <a:prstGeom prst="rect">
            <a:avLst/>
          </a:prstGeom>
          <a:noFill/>
        </p:spPr>
        <p:txBody>
          <a:bodyPr wrap="square" rtlCol="0">
            <a:spAutoFit/>
          </a:bodyPr>
          <a:lstStyle/>
          <a:p>
            <a:r>
              <a:rPr lang="tr-TR" sz="3200" b="1" dirty="0" smtClean="0">
                <a:solidFill>
                  <a:schemeClr val="bg1">
                    <a:lumMod val="95000"/>
                  </a:schemeClr>
                </a:solidFill>
                <a:latin typeface="+mj-lt"/>
                <a:ea typeface="+mj-ea"/>
                <a:cs typeface="+mj-cs"/>
              </a:rPr>
              <a:t>Eğitsel İçerik Kalite Kriterleri </a:t>
            </a:r>
            <a:r>
              <a:rPr lang="tr-TR" sz="3200" b="1" dirty="0">
                <a:solidFill>
                  <a:schemeClr val="bg1">
                    <a:lumMod val="95000"/>
                  </a:schemeClr>
                </a:solidFill>
                <a:latin typeface="+mj-lt"/>
                <a:ea typeface="+mj-ea"/>
                <a:cs typeface="+mj-cs"/>
              </a:rPr>
              <a:t>Nelerdir?</a:t>
            </a:r>
          </a:p>
          <a:p>
            <a:endParaRPr lang="tr-TR" dirty="0"/>
          </a:p>
        </p:txBody>
      </p:sp>
    </p:spTree>
    <p:extLst>
      <p:ext uri="{BB962C8B-B14F-4D97-AF65-F5344CB8AC3E}">
        <p14:creationId xmlns:p14="http://schemas.microsoft.com/office/powerpoint/2010/main" val="19799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1.35802E-6 L 0.00399 -0.40555 " pathEditMode="relative" rAng="0" ptsTypes="AA">
                                      <p:cBhvr>
                                        <p:cTn id="6" dur="2000" fill="hold"/>
                                        <p:tgtEl>
                                          <p:spTgt spid="6"/>
                                        </p:tgtEl>
                                        <p:attrNameLst>
                                          <p:attrName>ppt_x</p:attrName>
                                          <p:attrName>ppt_y</p:attrName>
                                        </p:attrNameLst>
                                      </p:cBhvr>
                                      <p:rCtr x="191" y="-2027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28" y="771550"/>
            <a:ext cx="8629650" cy="3905250"/>
          </a:xfrm>
          <a:prstGeom prst="rect">
            <a:avLst/>
          </a:prstGeom>
        </p:spPr>
      </p:pic>
      <p:sp>
        <p:nvSpPr>
          <p:cNvPr id="4" name="TextBox 3"/>
          <p:cNvSpPr txBox="1"/>
          <p:nvPr/>
        </p:nvSpPr>
        <p:spPr>
          <a:xfrm>
            <a:off x="539552" y="2139702"/>
            <a:ext cx="7848872" cy="584775"/>
          </a:xfrm>
          <a:prstGeom prst="rect">
            <a:avLst/>
          </a:prstGeom>
          <a:noFill/>
        </p:spPr>
        <p:txBody>
          <a:bodyPr wrap="square" rtlCol="0">
            <a:spAutoFit/>
          </a:bodyPr>
          <a:lstStyle/>
          <a:p>
            <a:r>
              <a:rPr lang="tr-TR" sz="3200" b="1" dirty="0" smtClean="0">
                <a:solidFill>
                  <a:schemeClr val="bg1">
                    <a:lumMod val="95000"/>
                  </a:schemeClr>
                </a:solidFill>
                <a:latin typeface="+mj-lt"/>
                <a:ea typeface="+mj-ea"/>
                <a:cs typeface="+mj-cs"/>
              </a:rPr>
              <a:t>Eğitsel İçerikler Nasıl Bir Süreç ile Üretilmeli?</a:t>
            </a:r>
            <a:endParaRPr lang="tr-TR" dirty="0"/>
          </a:p>
        </p:txBody>
      </p:sp>
      <p:sp>
        <p:nvSpPr>
          <p:cNvPr id="5" name="TextBox 4"/>
          <p:cNvSpPr txBox="1"/>
          <p:nvPr/>
        </p:nvSpPr>
        <p:spPr>
          <a:xfrm>
            <a:off x="251520" y="895169"/>
            <a:ext cx="2160240" cy="400110"/>
          </a:xfrm>
          <a:prstGeom prst="rect">
            <a:avLst/>
          </a:prstGeom>
          <a:solidFill>
            <a:schemeClr val="accent6"/>
          </a:solidFill>
          <a:ln>
            <a:solidFill>
              <a:schemeClr val="accent6"/>
            </a:solidFill>
          </a:ln>
        </p:spPr>
        <p:txBody>
          <a:bodyPr wrap="square" rtlCol="0">
            <a:spAutoFit/>
          </a:bodyPr>
          <a:lstStyle/>
          <a:p>
            <a:r>
              <a:rPr lang="tr-TR" sz="2000" b="1" dirty="0" smtClean="0">
                <a:solidFill>
                  <a:schemeClr val="bg1"/>
                </a:solidFill>
              </a:rPr>
              <a:t>Öğretim Programı</a:t>
            </a:r>
            <a:endParaRPr lang="tr-TR" sz="2000" b="1" dirty="0">
              <a:solidFill>
                <a:schemeClr val="bg1"/>
              </a:solidFill>
            </a:endParaRPr>
          </a:p>
        </p:txBody>
      </p:sp>
      <p:cxnSp>
        <p:nvCxnSpPr>
          <p:cNvPr id="6" name="Straight Arrow Connector 5"/>
          <p:cNvCxnSpPr>
            <a:stCxn id="5" idx="3"/>
          </p:cNvCxnSpPr>
          <p:nvPr/>
        </p:nvCxnSpPr>
        <p:spPr>
          <a:xfrm>
            <a:off x="2411760" y="1095224"/>
            <a:ext cx="40925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r="3075"/>
          <a:stretch/>
        </p:blipFill>
        <p:spPr>
          <a:xfrm>
            <a:off x="2835934" y="639337"/>
            <a:ext cx="3824298" cy="946904"/>
          </a:xfrm>
          <a:prstGeom prst="rect">
            <a:avLst/>
          </a:prstGeom>
        </p:spPr>
      </p:pic>
    </p:spTree>
    <p:extLst>
      <p:ext uri="{BB962C8B-B14F-4D97-AF65-F5344CB8AC3E}">
        <p14:creationId xmlns:p14="http://schemas.microsoft.com/office/powerpoint/2010/main" val="31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4.93827E-7 L 0.004 -0.40556 " pathEditMode="relative" rAng="0" ptsTypes="AA">
                                      <p:cBhvr>
                                        <p:cTn id="6" dur="2000" fill="hold"/>
                                        <p:tgtEl>
                                          <p:spTgt spid="4"/>
                                        </p:tgtEl>
                                        <p:attrNameLst>
                                          <p:attrName>ppt_x</p:attrName>
                                          <p:attrName>ppt_y</p:attrName>
                                        </p:attrNameLst>
                                      </p:cBhvr>
                                      <p:rCtr x="191" y="-2027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ll phone ile ilgili görsel sonucu"/>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566" y="555526"/>
            <a:ext cx="2910545" cy="1959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ternationalschoolparent.com/wp-content/uploads/2014/03/iStock_000006627042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590" y="555526"/>
            <a:ext cx="2940906" cy="1959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abclocal.go.com/content/ktrk/images/cms/636331_1280x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106" y="2931789"/>
            <a:ext cx="3456384" cy="19442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cdn.theconversation.com/files/133622/wide_article/width1356x668/qf8y5npy-14708027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6863" y="814678"/>
            <a:ext cx="2925297" cy="144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390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1560" y="3651870"/>
            <a:ext cx="8229600" cy="857250"/>
          </a:xfrm>
          <a:prstGeom prst="rect">
            <a:avLst/>
          </a:prstGeom>
        </p:spPr>
        <p:txBody>
          <a:bodyPr vert="horz" lIns="91440" tIns="45720" rIns="91440" bIns="45720" rtlCol="0" anchor="t" anchorCtr="0">
            <a:noAutofit/>
          </a:bodyPr>
          <a:lstStyle>
            <a:lvl1pPr marL="355600" indent="0" algn="l" defTabSz="914400" rtl="0" eaLnBrk="1" latinLnBrk="0" hangingPunct="1">
              <a:spcBef>
                <a:spcPct val="0"/>
              </a:spcBef>
              <a:buNone/>
              <a:defRPr sz="3200" b="1" kern="1200">
                <a:solidFill>
                  <a:schemeClr val="bg1">
                    <a:lumMod val="95000"/>
                  </a:schemeClr>
                </a:solidFill>
                <a:latin typeface="+mj-lt"/>
                <a:ea typeface="+mj-ea"/>
                <a:cs typeface="+mj-cs"/>
              </a:defRPr>
            </a:lvl1pPr>
          </a:lstStyle>
          <a:p>
            <a:r>
              <a:rPr lang="tr-TR" sz="1800" dirty="0" smtClean="0">
                <a:latin typeface="+mn-lt"/>
              </a:rPr>
              <a:t>Kazanım : </a:t>
            </a:r>
            <a:r>
              <a:rPr lang="tr-TR" sz="1800" b="0" i="1" dirty="0" smtClean="0">
                <a:latin typeface="+mn-lt"/>
              </a:rPr>
              <a:t>10.1.1</a:t>
            </a:r>
            <a:r>
              <a:rPr lang="tr-TR" sz="1800" b="0" i="1" dirty="0">
                <a:latin typeface="+mn-lt"/>
              </a:rPr>
              <a:t>. Basınç ve Kaldırma Kuvveti</a:t>
            </a:r>
          </a:p>
          <a:p>
            <a:r>
              <a:rPr lang="tr-TR" sz="1800" b="0" dirty="0">
                <a:latin typeface="+mn-lt"/>
              </a:rPr>
              <a:t>10.1.1.1. Katılarda ve durgun sıvılarda basınç kavramını açıklar, basıncı etkileyen değişkenleri analiz eder.</a:t>
            </a:r>
          </a:p>
        </p:txBody>
      </p:sp>
      <p:sp>
        <p:nvSpPr>
          <p:cNvPr id="9" name="TextBox 8"/>
          <p:cNvSpPr txBox="1"/>
          <p:nvPr/>
        </p:nvSpPr>
        <p:spPr>
          <a:xfrm>
            <a:off x="527203" y="629234"/>
            <a:ext cx="7141141" cy="923330"/>
          </a:xfrm>
          <a:prstGeom prst="rect">
            <a:avLst/>
          </a:prstGeom>
          <a:noFill/>
        </p:spPr>
        <p:txBody>
          <a:bodyPr wrap="square" rtlCol="0">
            <a:spAutoFit/>
          </a:bodyPr>
          <a:lstStyle/>
          <a:p>
            <a:r>
              <a:rPr lang="tr-TR" dirty="0">
                <a:solidFill>
                  <a:schemeClr val="bg1"/>
                </a:solidFill>
              </a:rPr>
              <a:t>Yüzey alanı A olan cismin yere uyguladığı basınç P dir. Cisim, şekil-II deki gibi yan yüzeyi yere gelecek biçimde çevirilirse, yere uyguladığı </a:t>
            </a:r>
            <a:r>
              <a:rPr lang="tr-TR" dirty="0" smtClean="0">
                <a:solidFill>
                  <a:schemeClr val="bg1"/>
                </a:solidFill>
              </a:rPr>
              <a:t>basınç kaç P olur?</a:t>
            </a:r>
            <a:endParaRPr lang="tr-TR" dirty="0">
              <a:solidFill>
                <a:schemeClr val="bg1"/>
              </a:solidFill>
            </a:endParaRPr>
          </a:p>
        </p:txBody>
      </p:sp>
      <p:pic>
        <p:nvPicPr>
          <p:cNvPr id="6" name="Picture 2" descr="C:\Users\bektas_murat\AppData\Local\Microsoft\Windows\Temporary Internet Files\Content.Outlook\LDCUAELD\ssd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552564"/>
            <a:ext cx="5219048" cy="190476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9720" y="51470"/>
            <a:ext cx="7652640" cy="535557"/>
          </a:xfrm>
          <a:prstGeom prst="rect">
            <a:avLst/>
          </a:prstGeom>
        </p:spPr>
        <p:txBody>
          <a:bodyPr>
            <a:noAutofit/>
          </a:bodyPr>
          <a:lstStyle>
            <a:lvl1pPr marL="355600" indent="0" algn="l" defTabSz="914400" rtl="0" eaLnBrk="1" latinLnBrk="0" hangingPunct="1">
              <a:spcBef>
                <a:spcPct val="0"/>
              </a:spcBef>
              <a:buNone/>
              <a:defRPr sz="3200" b="1" kern="1200">
                <a:solidFill>
                  <a:schemeClr val="bg1">
                    <a:lumMod val="95000"/>
                  </a:schemeClr>
                </a:solidFill>
                <a:latin typeface="+mj-lt"/>
                <a:ea typeface="+mj-ea"/>
                <a:cs typeface="+mj-cs"/>
              </a:defRPr>
            </a:lvl1pPr>
          </a:lstStyle>
          <a:p>
            <a:r>
              <a:rPr lang="tr-TR" sz="2400" dirty="0" smtClean="0"/>
              <a:t>Kazanım Bileşenlerine Neden İhtiyaç Duyuyoruz?</a:t>
            </a:r>
            <a:endParaRPr lang="tr-TR" sz="2400" dirty="0"/>
          </a:p>
        </p:txBody>
      </p:sp>
    </p:spTree>
    <p:extLst>
      <p:ext uri="{BB962C8B-B14F-4D97-AF65-F5344CB8AC3E}">
        <p14:creationId xmlns:p14="http://schemas.microsoft.com/office/powerpoint/2010/main" val="2939107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328333"/>
            <a:ext cx="3884267" cy="1243417"/>
          </a:xfrm>
          <a:prstGeom prst="rect">
            <a:avLst/>
          </a:prstGeom>
        </p:spPr>
        <p:txBody>
          <a:bodyPr wrap="square">
            <a:spAutoFit/>
          </a:bodyPr>
          <a:lstStyle/>
          <a:p>
            <a:pPr marL="685800" lvl="1" indent="-228600" fontAlgn="auto">
              <a:spcBef>
                <a:spcPct val="20000"/>
              </a:spcBef>
              <a:spcAft>
                <a:spcPts val="0"/>
              </a:spcAft>
              <a:buFont typeface="+mj-lt"/>
              <a:buAutoNum type="arabicPeriod"/>
            </a:pPr>
            <a:r>
              <a:rPr lang="tr-TR" sz="1100" dirty="0">
                <a:solidFill>
                  <a:schemeClr val="bg1"/>
                </a:solidFill>
              </a:rPr>
              <a:t>Basıncı tanımlama </a:t>
            </a:r>
          </a:p>
          <a:p>
            <a:pPr marL="685800" lvl="1" indent="-228600" fontAlgn="auto">
              <a:spcBef>
                <a:spcPct val="20000"/>
              </a:spcBef>
              <a:spcAft>
                <a:spcPts val="0"/>
              </a:spcAft>
              <a:buFont typeface="+mj-lt"/>
              <a:buAutoNum type="arabicPeriod"/>
            </a:pPr>
            <a:r>
              <a:rPr lang="tr-TR" sz="1100" dirty="0">
                <a:solidFill>
                  <a:schemeClr val="bg1"/>
                </a:solidFill>
              </a:rPr>
              <a:t>Basınç birimlerini ve ilişkilerini ifade etme</a:t>
            </a:r>
          </a:p>
          <a:p>
            <a:pPr marL="685800" lvl="1" indent="-228600" fontAlgn="auto">
              <a:spcBef>
                <a:spcPct val="20000"/>
              </a:spcBef>
              <a:spcAft>
                <a:spcPts val="0"/>
              </a:spcAft>
              <a:buFont typeface="+mj-lt"/>
              <a:buAutoNum type="arabicPeriod"/>
            </a:pPr>
            <a:r>
              <a:rPr lang="tr-TR" sz="1100" dirty="0" smtClean="0">
                <a:solidFill>
                  <a:schemeClr val="bg1"/>
                </a:solidFill>
              </a:rPr>
              <a:t>Basınç birimlerini birbirlerine dönüştürme</a:t>
            </a:r>
          </a:p>
          <a:p>
            <a:pPr marL="685800" lvl="1" indent="-228600" fontAlgn="auto">
              <a:spcBef>
                <a:spcPct val="20000"/>
              </a:spcBef>
              <a:spcAft>
                <a:spcPts val="0"/>
              </a:spcAft>
              <a:buFont typeface="+mj-lt"/>
              <a:buAutoNum type="arabicPeriod"/>
            </a:pPr>
            <a:r>
              <a:rPr lang="tr-TR" sz="1100" dirty="0" smtClean="0">
                <a:solidFill>
                  <a:schemeClr val="bg1"/>
                </a:solidFill>
              </a:rPr>
              <a:t>Katı </a:t>
            </a:r>
            <a:r>
              <a:rPr lang="tr-TR" sz="1100" dirty="0">
                <a:solidFill>
                  <a:schemeClr val="bg1"/>
                </a:solidFill>
              </a:rPr>
              <a:t>cisimlerin bir yüzeye uyguladığı basıncı hesaplama</a:t>
            </a:r>
          </a:p>
          <a:p>
            <a:pPr marL="685800" lvl="1" indent="-228600" fontAlgn="auto">
              <a:spcBef>
                <a:spcPct val="20000"/>
              </a:spcBef>
              <a:spcAft>
                <a:spcPts val="0"/>
              </a:spcAft>
              <a:buFont typeface="+mj-lt"/>
              <a:buAutoNum type="arabicPeriod"/>
            </a:pPr>
            <a:r>
              <a:rPr lang="tr-TR" sz="1100" dirty="0">
                <a:solidFill>
                  <a:schemeClr val="bg1"/>
                </a:solidFill>
              </a:rPr>
              <a:t>Katılarda kuvvet-basınç ilişkisini </a:t>
            </a:r>
            <a:r>
              <a:rPr lang="tr-TR" sz="1100" dirty="0" smtClean="0">
                <a:solidFill>
                  <a:schemeClr val="bg1"/>
                </a:solidFill>
              </a:rPr>
              <a:t>açıklama</a:t>
            </a:r>
            <a:r>
              <a:rPr lang="tr-TR" sz="1100" dirty="0">
                <a:solidFill>
                  <a:schemeClr val="bg1"/>
                </a:solidFill>
              </a:rPr>
              <a:t>	</a:t>
            </a:r>
          </a:p>
        </p:txBody>
      </p:sp>
      <p:sp>
        <p:nvSpPr>
          <p:cNvPr id="4" name="Rectangle 3"/>
          <p:cNvSpPr/>
          <p:nvPr/>
        </p:nvSpPr>
        <p:spPr>
          <a:xfrm>
            <a:off x="4910280" y="882925"/>
            <a:ext cx="4198224" cy="3921073"/>
          </a:xfrm>
          <a:prstGeom prst="rect">
            <a:avLst/>
          </a:prstGeom>
        </p:spPr>
        <p:txBody>
          <a:bodyPr wrap="square">
            <a:spAutoFit/>
          </a:bodyPr>
          <a:lstStyle/>
          <a:p>
            <a:endParaRPr lang="tr-TR" sz="1000" dirty="0" smtClean="0">
              <a:solidFill>
                <a:schemeClr val="bg1"/>
              </a:solidFill>
            </a:endParaRPr>
          </a:p>
          <a:p>
            <a:endParaRPr lang="tr-TR" sz="1000" dirty="0" smtClean="0">
              <a:solidFill>
                <a:schemeClr val="bg1"/>
              </a:solidFill>
            </a:endParaRPr>
          </a:p>
          <a:p>
            <a:pPr marL="742950" lvl="1" indent="-285750" fontAlgn="auto">
              <a:spcBef>
                <a:spcPct val="20000"/>
              </a:spcBef>
              <a:spcAft>
                <a:spcPts val="0"/>
              </a:spcAft>
              <a:buFont typeface="+mj-lt"/>
              <a:buAutoNum type="arabicPeriod" startAt="16"/>
            </a:pPr>
            <a:r>
              <a:rPr lang="tr-TR" sz="1100" dirty="0">
                <a:solidFill>
                  <a:schemeClr val="bg1"/>
                </a:solidFill>
              </a:rPr>
              <a:t>Barometrenin çalışma prensibini açıklama </a:t>
            </a:r>
          </a:p>
          <a:p>
            <a:pPr marL="742950" lvl="1" indent="-285750" fontAlgn="auto">
              <a:spcBef>
                <a:spcPct val="20000"/>
              </a:spcBef>
              <a:spcAft>
                <a:spcPts val="0"/>
              </a:spcAft>
              <a:buFont typeface="+mj-lt"/>
              <a:buAutoNum type="arabicPeriod" startAt="16"/>
            </a:pPr>
            <a:r>
              <a:rPr lang="tr-TR" sz="1100" dirty="0">
                <a:solidFill>
                  <a:schemeClr val="bg1"/>
                </a:solidFill>
              </a:rPr>
              <a:t>Altimetrenin çalışma prensibini açıklama</a:t>
            </a:r>
          </a:p>
          <a:p>
            <a:pPr marL="742950" lvl="1" indent="-285750" fontAlgn="auto">
              <a:spcBef>
                <a:spcPct val="20000"/>
              </a:spcBef>
              <a:spcAft>
                <a:spcPts val="0"/>
              </a:spcAft>
              <a:buFont typeface="+mj-lt"/>
              <a:buAutoNum type="arabicPeriod" startAt="16"/>
            </a:pPr>
            <a:r>
              <a:rPr lang="tr-TR" sz="1100" dirty="0">
                <a:solidFill>
                  <a:schemeClr val="bg1"/>
                </a:solidFill>
              </a:rPr>
              <a:t>Manometrenin çalışma prensibini açıklama</a:t>
            </a:r>
          </a:p>
          <a:p>
            <a:pPr marL="742950" lvl="1" indent="-285750" fontAlgn="auto">
              <a:spcBef>
                <a:spcPct val="20000"/>
              </a:spcBef>
              <a:spcAft>
                <a:spcPts val="0"/>
              </a:spcAft>
              <a:buFont typeface="+mj-lt"/>
              <a:buAutoNum type="arabicPeriod" startAt="16"/>
            </a:pPr>
            <a:r>
              <a:rPr lang="tr-TR" sz="1100" dirty="0">
                <a:solidFill>
                  <a:schemeClr val="bg1"/>
                </a:solidFill>
              </a:rPr>
              <a:t>Batimetrenin çalışma prensibini açıklama</a:t>
            </a:r>
          </a:p>
          <a:p>
            <a:pPr marL="742950" lvl="1" indent="-285750" fontAlgn="auto">
              <a:spcBef>
                <a:spcPct val="20000"/>
              </a:spcBef>
              <a:spcAft>
                <a:spcPts val="0"/>
              </a:spcAft>
              <a:buFont typeface="+mj-lt"/>
              <a:buAutoNum type="arabicPeriod" startAt="16"/>
            </a:pPr>
            <a:r>
              <a:rPr lang="tr-TR" sz="1100" dirty="0">
                <a:solidFill>
                  <a:schemeClr val="bg1"/>
                </a:solidFill>
              </a:rPr>
              <a:t>Magdeburg deneyini açıklama</a:t>
            </a:r>
          </a:p>
          <a:p>
            <a:pPr marL="742950" lvl="1" indent="-285750" fontAlgn="auto">
              <a:spcBef>
                <a:spcPct val="20000"/>
              </a:spcBef>
              <a:spcAft>
                <a:spcPts val="0"/>
              </a:spcAft>
              <a:buFont typeface="+mj-lt"/>
              <a:buAutoNum type="arabicPeriod" startAt="16"/>
            </a:pPr>
            <a:r>
              <a:rPr lang="tr-TR" sz="1100" dirty="0">
                <a:solidFill>
                  <a:schemeClr val="bg1"/>
                </a:solidFill>
              </a:rPr>
              <a:t>Kesit alanının büyüklüğü ile basınç arasındaki ilişkiyi açıklama</a:t>
            </a:r>
          </a:p>
          <a:p>
            <a:pPr marL="742950" lvl="1" indent="-285750" fontAlgn="auto">
              <a:spcBef>
                <a:spcPct val="20000"/>
              </a:spcBef>
              <a:spcAft>
                <a:spcPts val="0"/>
              </a:spcAft>
              <a:buFont typeface="+mj-lt"/>
              <a:buAutoNum type="arabicPeriod" startAt="16"/>
            </a:pPr>
            <a:r>
              <a:rPr lang="tr-TR" sz="1100" dirty="0">
                <a:solidFill>
                  <a:schemeClr val="bg1"/>
                </a:solidFill>
              </a:rPr>
              <a:t>Durgun akışkanlarda basınç kuvvetini hesaplama</a:t>
            </a:r>
          </a:p>
          <a:p>
            <a:pPr marL="742950" lvl="1" indent="-285750" fontAlgn="auto">
              <a:spcBef>
                <a:spcPct val="20000"/>
              </a:spcBef>
              <a:spcAft>
                <a:spcPts val="0"/>
              </a:spcAft>
              <a:buFont typeface="+mj-lt"/>
              <a:buAutoNum type="arabicPeriod" startAt="16"/>
            </a:pPr>
            <a:r>
              <a:rPr lang="tr-TR" sz="1100" dirty="0">
                <a:solidFill>
                  <a:schemeClr val="bg1"/>
                </a:solidFill>
              </a:rPr>
              <a:t>Açık Uçlu manometrelerde basınç hesaplama</a:t>
            </a:r>
          </a:p>
          <a:p>
            <a:pPr marL="742950" lvl="1" indent="-285750" fontAlgn="auto">
              <a:spcBef>
                <a:spcPct val="20000"/>
              </a:spcBef>
              <a:spcAft>
                <a:spcPts val="0"/>
              </a:spcAft>
              <a:buFont typeface="+mj-lt"/>
              <a:buAutoNum type="arabicPeriod" startAt="16"/>
            </a:pPr>
            <a:r>
              <a:rPr lang="tr-TR" sz="1100" dirty="0">
                <a:solidFill>
                  <a:schemeClr val="bg1"/>
                </a:solidFill>
              </a:rPr>
              <a:t>Kapalı uçlu manometrelerde basınç hesaplama</a:t>
            </a:r>
          </a:p>
          <a:p>
            <a:pPr marL="742950" lvl="1" indent="-285750" fontAlgn="auto">
              <a:spcBef>
                <a:spcPct val="20000"/>
              </a:spcBef>
              <a:spcAft>
                <a:spcPts val="0"/>
              </a:spcAft>
              <a:buFont typeface="+mj-lt"/>
              <a:buAutoNum type="arabicPeriod" startAt="16"/>
            </a:pPr>
            <a:r>
              <a:rPr lang="tr-TR" sz="1100" dirty="0">
                <a:solidFill>
                  <a:schemeClr val="bg1"/>
                </a:solidFill>
              </a:rPr>
              <a:t>Sıvılarda basıncı etkileyen faktörleri listeleme</a:t>
            </a:r>
          </a:p>
          <a:p>
            <a:pPr marL="742950" lvl="1" indent="-285750" fontAlgn="auto">
              <a:spcBef>
                <a:spcPct val="20000"/>
              </a:spcBef>
              <a:spcAft>
                <a:spcPts val="0"/>
              </a:spcAft>
              <a:buFont typeface="+mj-lt"/>
              <a:buAutoNum type="arabicPeriod" startAt="16"/>
            </a:pPr>
            <a:r>
              <a:rPr lang="tr-TR" sz="1100" dirty="0">
                <a:solidFill>
                  <a:schemeClr val="bg1"/>
                </a:solidFill>
              </a:rPr>
              <a:t>Bir kaptaki sıvının yoğunluğunun basınca etkisini açıklama</a:t>
            </a:r>
          </a:p>
          <a:p>
            <a:pPr marL="742950" lvl="1" indent="-285750" fontAlgn="auto">
              <a:spcBef>
                <a:spcPct val="20000"/>
              </a:spcBef>
              <a:spcAft>
                <a:spcPts val="0"/>
              </a:spcAft>
              <a:buFont typeface="+mj-lt"/>
              <a:buAutoNum type="arabicPeriod" startAt="16"/>
            </a:pPr>
            <a:r>
              <a:rPr lang="tr-TR" sz="1100" dirty="0">
                <a:solidFill>
                  <a:schemeClr val="bg1"/>
                </a:solidFill>
              </a:rPr>
              <a:t>İçinde sıvı bulunan kabın yan yüzeylerine etkiyen basıncın hesaplanması</a:t>
            </a:r>
          </a:p>
          <a:p>
            <a:pPr marL="742950" lvl="1" indent="-285750" fontAlgn="auto">
              <a:spcBef>
                <a:spcPct val="20000"/>
              </a:spcBef>
              <a:spcAft>
                <a:spcPts val="0"/>
              </a:spcAft>
              <a:buFont typeface="+mj-lt"/>
              <a:buAutoNum type="arabicPeriod" startAt="16"/>
            </a:pPr>
            <a:r>
              <a:rPr lang="tr-TR" sz="1100" dirty="0">
                <a:solidFill>
                  <a:schemeClr val="bg1"/>
                </a:solidFill>
              </a:rPr>
              <a:t>İçinde sıvı bulunan kabın yan yüzeylerine etkiyen basınç kuvvetinin hesaplanması </a:t>
            </a:r>
          </a:p>
          <a:p>
            <a:pPr marL="742950" lvl="1" indent="-285750" fontAlgn="auto">
              <a:spcBef>
                <a:spcPct val="20000"/>
              </a:spcBef>
              <a:spcAft>
                <a:spcPts val="0"/>
              </a:spcAft>
              <a:buFont typeface="+mj-lt"/>
              <a:buAutoNum type="arabicPeriod" startAt="16"/>
            </a:pPr>
            <a:r>
              <a:rPr lang="tr-TR" sz="1100" dirty="0">
                <a:solidFill>
                  <a:schemeClr val="bg1"/>
                </a:solidFill>
              </a:rPr>
              <a:t>Otomobillerin fren sistemlerinin ve hidrolik sistemlerinin açıklanma</a:t>
            </a:r>
          </a:p>
        </p:txBody>
      </p:sp>
      <p:sp>
        <p:nvSpPr>
          <p:cNvPr id="6" name="Rectangle 5"/>
          <p:cNvSpPr/>
          <p:nvPr/>
        </p:nvSpPr>
        <p:spPr>
          <a:xfrm>
            <a:off x="251520" y="2526164"/>
            <a:ext cx="3816424" cy="261610"/>
          </a:xfrm>
          <a:prstGeom prst="rect">
            <a:avLst/>
          </a:prstGeom>
        </p:spPr>
        <p:txBody>
          <a:bodyPr wrap="square">
            <a:spAutoFit/>
          </a:bodyPr>
          <a:lstStyle/>
          <a:p>
            <a:pPr marL="685800" lvl="1" indent="-228600">
              <a:spcBef>
                <a:spcPct val="20000"/>
              </a:spcBef>
              <a:buFont typeface="+mj-lt"/>
              <a:buAutoNum type="arabicPeriod" startAt="6"/>
            </a:pPr>
            <a:r>
              <a:rPr lang="tr-TR" sz="1100" dirty="0" smtClean="0">
                <a:solidFill>
                  <a:schemeClr val="bg1"/>
                </a:solidFill>
              </a:rPr>
              <a:t>Katılarda </a:t>
            </a:r>
            <a:r>
              <a:rPr lang="tr-TR" sz="1100" dirty="0">
                <a:solidFill>
                  <a:schemeClr val="bg1"/>
                </a:solidFill>
              </a:rPr>
              <a:t>yüzey alanı-basınç ilişkisini açıklama    </a:t>
            </a:r>
          </a:p>
        </p:txBody>
      </p:sp>
      <p:sp>
        <p:nvSpPr>
          <p:cNvPr id="3" name="TextBox 2"/>
          <p:cNvSpPr txBox="1"/>
          <p:nvPr/>
        </p:nvSpPr>
        <p:spPr>
          <a:xfrm>
            <a:off x="539552" y="730996"/>
            <a:ext cx="4916602" cy="861774"/>
          </a:xfrm>
          <a:prstGeom prst="rect">
            <a:avLst/>
          </a:prstGeom>
          <a:noFill/>
        </p:spPr>
        <p:txBody>
          <a:bodyPr wrap="none" rtlCol="0">
            <a:spAutoFit/>
          </a:bodyPr>
          <a:lstStyle/>
          <a:p>
            <a:r>
              <a:rPr lang="tr-TR" sz="1600" b="1" dirty="0" smtClean="0">
                <a:solidFill>
                  <a:schemeClr val="bg1"/>
                </a:solidFill>
              </a:rPr>
              <a:t>  Kazanım</a:t>
            </a:r>
            <a:r>
              <a:rPr lang="tr-TR" sz="1600" b="1" dirty="0">
                <a:solidFill>
                  <a:schemeClr val="bg1"/>
                </a:solidFill>
              </a:rPr>
              <a:t>: </a:t>
            </a:r>
            <a:r>
              <a:rPr lang="tr-TR" sz="1600" dirty="0">
                <a:solidFill>
                  <a:schemeClr val="bg1"/>
                </a:solidFill>
              </a:rPr>
              <a:t>Katılarda ve durgun sıvılarda basınç kavramını </a:t>
            </a:r>
            <a:endParaRPr lang="tr-TR" sz="1600" dirty="0" smtClean="0">
              <a:solidFill>
                <a:schemeClr val="bg1"/>
              </a:solidFill>
            </a:endParaRPr>
          </a:p>
          <a:p>
            <a:r>
              <a:rPr lang="tr-TR" sz="1600" dirty="0">
                <a:solidFill>
                  <a:schemeClr val="bg1"/>
                </a:solidFill>
              </a:rPr>
              <a:t> </a:t>
            </a:r>
            <a:r>
              <a:rPr lang="tr-TR" sz="1600" dirty="0" smtClean="0">
                <a:solidFill>
                  <a:schemeClr val="bg1"/>
                </a:solidFill>
              </a:rPr>
              <a:t> açıklar</a:t>
            </a:r>
            <a:r>
              <a:rPr lang="tr-TR" sz="1600" dirty="0">
                <a:solidFill>
                  <a:schemeClr val="bg1"/>
                </a:solidFill>
              </a:rPr>
              <a:t>, basıncı etkileyen değişkenleri analiz eder.</a:t>
            </a:r>
          </a:p>
          <a:p>
            <a:endParaRPr lang="tr-TR" dirty="0"/>
          </a:p>
        </p:txBody>
      </p:sp>
      <p:sp>
        <p:nvSpPr>
          <p:cNvPr id="7" name="TextBox 6"/>
          <p:cNvSpPr txBox="1"/>
          <p:nvPr/>
        </p:nvSpPr>
        <p:spPr>
          <a:xfrm>
            <a:off x="179512" y="2787774"/>
            <a:ext cx="4748363" cy="2366802"/>
          </a:xfrm>
          <a:prstGeom prst="rect">
            <a:avLst/>
          </a:prstGeom>
          <a:noFill/>
        </p:spPr>
        <p:txBody>
          <a:bodyPr wrap="square" rtlCol="0">
            <a:spAutoFit/>
          </a:bodyPr>
          <a:lstStyle/>
          <a:p>
            <a:pPr marL="742950" lvl="1" indent="-285750" fontAlgn="auto">
              <a:spcBef>
                <a:spcPct val="20000"/>
              </a:spcBef>
              <a:spcAft>
                <a:spcPts val="0"/>
              </a:spcAft>
              <a:buFont typeface="+mj-lt"/>
              <a:buAutoNum type="arabicPeriod" startAt="7"/>
            </a:pPr>
            <a:r>
              <a:rPr lang="tr-TR" sz="1100" dirty="0">
                <a:solidFill>
                  <a:schemeClr val="bg1"/>
                </a:solidFill>
              </a:rPr>
              <a:t>Sıvılarda basıncı hesaplama</a:t>
            </a:r>
          </a:p>
          <a:p>
            <a:pPr marL="742950" lvl="1" indent="-285750" fontAlgn="auto">
              <a:spcBef>
                <a:spcPct val="20000"/>
              </a:spcBef>
              <a:spcAft>
                <a:spcPts val="0"/>
              </a:spcAft>
              <a:buFont typeface="+mj-lt"/>
              <a:buAutoNum type="arabicPeriod" startAt="7"/>
            </a:pPr>
            <a:r>
              <a:rPr lang="tr-TR" sz="1100" dirty="0">
                <a:solidFill>
                  <a:schemeClr val="bg1"/>
                </a:solidFill>
              </a:rPr>
              <a:t>Bir kaptaki sıvının derinliğinin basınca etkisini açıklama </a:t>
            </a:r>
          </a:p>
          <a:p>
            <a:pPr marL="742950" lvl="1" indent="-285750" fontAlgn="auto">
              <a:spcBef>
                <a:spcPct val="20000"/>
              </a:spcBef>
              <a:spcAft>
                <a:spcPts val="0"/>
              </a:spcAft>
              <a:buFont typeface="+mj-lt"/>
              <a:buAutoNum type="arabicPeriod" startAt="7"/>
            </a:pPr>
            <a:r>
              <a:rPr lang="tr-TR" sz="1100" dirty="0">
                <a:solidFill>
                  <a:schemeClr val="bg1"/>
                </a:solidFill>
              </a:rPr>
              <a:t>Durgun sıvının bulunduğu ortamdaki yer çekimi ivmesinin </a:t>
            </a:r>
            <a:endParaRPr lang="tr-TR" sz="1100" dirty="0" smtClean="0">
              <a:solidFill>
                <a:schemeClr val="bg1"/>
              </a:solidFill>
            </a:endParaRPr>
          </a:p>
          <a:p>
            <a:pPr lvl="1" fontAlgn="auto">
              <a:spcBef>
                <a:spcPct val="20000"/>
              </a:spcBef>
              <a:spcAft>
                <a:spcPts val="0"/>
              </a:spcAft>
            </a:pPr>
            <a:r>
              <a:rPr lang="tr-TR" sz="1100" dirty="0">
                <a:solidFill>
                  <a:schemeClr val="bg1"/>
                </a:solidFill>
              </a:rPr>
              <a:t> </a:t>
            </a:r>
            <a:r>
              <a:rPr lang="tr-TR" sz="1100" dirty="0" smtClean="0">
                <a:solidFill>
                  <a:schemeClr val="bg1"/>
                </a:solidFill>
              </a:rPr>
              <a:t>        basınca </a:t>
            </a:r>
            <a:r>
              <a:rPr lang="tr-TR" sz="1100" dirty="0">
                <a:solidFill>
                  <a:schemeClr val="bg1"/>
                </a:solidFill>
              </a:rPr>
              <a:t>etkisini açıklama </a:t>
            </a:r>
          </a:p>
          <a:p>
            <a:pPr marL="742950" lvl="1" indent="-285750" fontAlgn="auto">
              <a:spcBef>
                <a:spcPct val="20000"/>
              </a:spcBef>
              <a:spcAft>
                <a:spcPts val="0"/>
              </a:spcAft>
              <a:buFont typeface="+mj-lt"/>
              <a:buAutoNum type="arabicPeriod" startAt="10"/>
            </a:pPr>
            <a:r>
              <a:rPr lang="tr-TR" sz="1100" dirty="0">
                <a:solidFill>
                  <a:schemeClr val="bg1"/>
                </a:solidFill>
              </a:rPr>
              <a:t>Pascal ilkesini açıklama </a:t>
            </a:r>
          </a:p>
          <a:p>
            <a:pPr marL="742950" lvl="1" indent="-285750" fontAlgn="auto">
              <a:spcBef>
                <a:spcPct val="20000"/>
              </a:spcBef>
              <a:spcAft>
                <a:spcPts val="0"/>
              </a:spcAft>
              <a:buFont typeface="+mj-lt"/>
              <a:buAutoNum type="arabicPeriod" startAt="10"/>
            </a:pPr>
            <a:r>
              <a:rPr lang="tr-TR" sz="1100" dirty="0">
                <a:solidFill>
                  <a:schemeClr val="bg1"/>
                </a:solidFill>
              </a:rPr>
              <a:t>Bileşik kapların özelliklerini açıklama </a:t>
            </a:r>
          </a:p>
          <a:p>
            <a:pPr marL="742950" lvl="1" indent="-285750" fontAlgn="auto">
              <a:spcBef>
                <a:spcPct val="20000"/>
              </a:spcBef>
              <a:spcAft>
                <a:spcPts val="0"/>
              </a:spcAft>
              <a:buFont typeface="+mj-lt"/>
              <a:buAutoNum type="arabicPeriod" startAt="10"/>
            </a:pPr>
            <a:r>
              <a:rPr lang="tr-TR" sz="1100" dirty="0">
                <a:solidFill>
                  <a:schemeClr val="bg1"/>
                </a:solidFill>
              </a:rPr>
              <a:t>Su cenderesinin çalışma prensibini açıklama</a:t>
            </a:r>
          </a:p>
          <a:p>
            <a:pPr marL="742950" lvl="1" indent="-285750" fontAlgn="auto">
              <a:spcBef>
                <a:spcPct val="20000"/>
              </a:spcBef>
              <a:spcAft>
                <a:spcPts val="0"/>
              </a:spcAft>
              <a:buFont typeface="+mj-lt"/>
              <a:buAutoNum type="arabicPeriod" startAt="10"/>
            </a:pPr>
            <a:r>
              <a:rPr lang="tr-TR" sz="1100" dirty="0">
                <a:solidFill>
                  <a:schemeClr val="bg1"/>
                </a:solidFill>
              </a:rPr>
              <a:t>Toricelli’nin yaptığı deneyi açıklama </a:t>
            </a:r>
          </a:p>
          <a:p>
            <a:pPr marL="742950" lvl="1" indent="-285750" fontAlgn="auto">
              <a:spcBef>
                <a:spcPct val="20000"/>
              </a:spcBef>
              <a:spcAft>
                <a:spcPts val="0"/>
              </a:spcAft>
              <a:buFont typeface="+mj-lt"/>
              <a:buAutoNum type="arabicPeriod" startAt="10"/>
            </a:pPr>
            <a:r>
              <a:rPr lang="tr-TR" sz="1100" dirty="0">
                <a:solidFill>
                  <a:schemeClr val="bg1"/>
                </a:solidFill>
              </a:rPr>
              <a:t>Açık hava basıncını hesaplama </a:t>
            </a:r>
          </a:p>
          <a:p>
            <a:pPr marL="742950" lvl="1" indent="-285750" fontAlgn="auto">
              <a:spcBef>
                <a:spcPct val="20000"/>
              </a:spcBef>
              <a:spcAft>
                <a:spcPts val="0"/>
              </a:spcAft>
              <a:buFont typeface="+mj-lt"/>
              <a:buAutoNum type="arabicPeriod" startAt="10"/>
            </a:pPr>
            <a:r>
              <a:rPr lang="tr-TR" sz="1100" dirty="0">
                <a:solidFill>
                  <a:schemeClr val="bg1"/>
                </a:solidFill>
              </a:rPr>
              <a:t>Açık hava basıncının büyüklüğünü etkileyen faktörleri listeleme </a:t>
            </a:r>
          </a:p>
          <a:p>
            <a:endParaRPr lang="tr-TR" dirty="0"/>
          </a:p>
        </p:txBody>
      </p:sp>
      <p:sp>
        <p:nvSpPr>
          <p:cNvPr id="9" name="Title 1"/>
          <p:cNvSpPr txBox="1">
            <a:spLocks/>
          </p:cNvSpPr>
          <p:nvPr/>
        </p:nvSpPr>
        <p:spPr>
          <a:xfrm>
            <a:off x="159720" y="51470"/>
            <a:ext cx="7652640" cy="535557"/>
          </a:xfrm>
          <a:prstGeom prst="rect">
            <a:avLst/>
          </a:prstGeom>
        </p:spPr>
        <p:txBody>
          <a:bodyPr>
            <a:noAutofit/>
          </a:bodyPr>
          <a:lstStyle>
            <a:lvl1pPr marL="355600" indent="0" algn="l" defTabSz="914400" rtl="0" eaLnBrk="1" latinLnBrk="0" hangingPunct="1">
              <a:spcBef>
                <a:spcPct val="0"/>
              </a:spcBef>
              <a:buNone/>
              <a:defRPr sz="3200" b="1" kern="1200">
                <a:solidFill>
                  <a:schemeClr val="bg1">
                    <a:lumMod val="95000"/>
                  </a:schemeClr>
                </a:solidFill>
                <a:latin typeface="+mj-lt"/>
                <a:ea typeface="+mj-ea"/>
                <a:cs typeface="+mj-cs"/>
              </a:defRPr>
            </a:lvl1pPr>
          </a:lstStyle>
          <a:p>
            <a:r>
              <a:rPr lang="tr-TR" sz="2400" dirty="0" smtClean="0"/>
              <a:t>Kazanım Bileşenlerine Neden İhtiyaç Duyuyoruz?</a:t>
            </a:r>
            <a:endParaRPr lang="tr-TR" sz="2400" dirty="0"/>
          </a:p>
        </p:txBody>
      </p:sp>
    </p:spTree>
    <p:extLst>
      <p:ext uri="{BB962C8B-B14F-4D97-AF65-F5344CB8AC3E}">
        <p14:creationId xmlns:p14="http://schemas.microsoft.com/office/powerpoint/2010/main" val="329796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Kazanım Bileşeni Haritası</a:t>
            </a:r>
            <a:endParaRPr lang="tr-TR" dirty="0"/>
          </a:p>
        </p:txBody>
      </p:sp>
      <p:pic>
        <p:nvPicPr>
          <p:cNvPr id="3" name="Picture 2"/>
          <p:cNvPicPr>
            <a:picLocks noChangeAspect="1"/>
          </p:cNvPicPr>
          <p:nvPr/>
        </p:nvPicPr>
        <p:blipFill>
          <a:blip r:embed="rId2"/>
          <a:stretch>
            <a:fillRect/>
          </a:stretch>
        </p:blipFill>
        <p:spPr>
          <a:xfrm>
            <a:off x="1426654" y="647700"/>
            <a:ext cx="6362700" cy="4495800"/>
          </a:xfrm>
          <a:prstGeom prst="rect">
            <a:avLst/>
          </a:prstGeom>
        </p:spPr>
      </p:pic>
    </p:spTree>
    <p:extLst>
      <p:ext uri="{BB962C8B-B14F-4D97-AF65-F5344CB8AC3E}">
        <p14:creationId xmlns:p14="http://schemas.microsoft.com/office/powerpoint/2010/main" val="3945820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1342"/>
            <a:ext cx="7848872" cy="584775"/>
          </a:xfrm>
          <a:prstGeom prst="rect">
            <a:avLst/>
          </a:prstGeom>
          <a:noFill/>
        </p:spPr>
        <p:txBody>
          <a:bodyPr wrap="square" rtlCol="0">
            <a:spAutoFit/>
          </a:bodyPr>
          <a:lstStyle/>
          <a:p>
            <a:r>
              <a:rPr lang="tr-TR" sz="3200" b="1" dirty="0" smtClean="0">
                <a:solidFill>
                  <a:schemeClr val="bg1">
                    <a:lumMod val="95000"/>
                  </a:schemeClr>
                </a:solidFill>
                <a:latin typeface="+mj-lt"/>
                <a:ea typeface="+mj-ea"/>
                <a:cs typeface="+mj-cs"/>
              </a:rPr>
              <a:t>Eğitsel İçerikler Nasıl Bir Süreç ile Üretilmeli?</a:t>
            </a:r>
            <a:endParaRPr lang="tr-TR" dirty="0"/>
          </a:p>
        </p:txBody>
      </p:sp>
      <p:sp>
        <p:nvSpPr>
          <p:cNvPr id="5" name="TextBox 4"/>
          <p:cNvSpPr txBox="1"/>
          <p:nvPr/>
        </p:nvSpPr>
        <p:spPr>
          <a:xfrm>
            <a:off x="251520" y="895169"/>
            <a:ext cx="2160240" cy="400110"/>
          </a:xfrm>
          <a:prstGeom prst="rect">
            <a:avLst/>
          </a:prstGeom>
          <a:solidFill>
            <a:schemeClr val="accent6"/>
          </a:solidFill>
          <a:ln>
            <a:solidFill>
              <a:schemeClr val="accent6"/>
            </a:solidFill>
          </a:ln>
        </p:spPr>
        <p:txBody>
          <a:bodyPr wrap="square" rtlCol="0">
            <a:spAutoFit/>
          </a:bodyPr>
          <a:lstStyle/>
          <a:p>
            <a:r>
              <a:rPr lang="tr-TR" sz="2000" b="1" dirty="0" smtClean="0">
                <a:solidFill>
                  <a:schemeClr val="bg1"/>
                </a:solidFill>
              </a:rPr>
              <a:t>Öğretim Programı</a:t>
            </a:r>
            <a:endParaRPr lang="tr-TR" sz="2000" b="1" dirty="0">
              <a:solidFill>
                <a:schemeClr val="bg1"/>
              </a:solidFill>
            </a:endParaRPr>
          </a:p>
        </p:txBody>
      </p:sp>
      <p:pic>
        <p:nvPicPr>
          <p:cNvPr id="18" name="Picture 17"/>
          <p:cNvPicPr>
            <a:picLocks noChangeAspect="1"/>
          </p:cNvPicPr>
          <p:nvPr/>
        </p:nvPicPr>
        <p:blipFill>
          <a:blip r:embed="rId2"/>
          <a:stretch>
            <a:fillRect/>
          </a:stretch>
        </p:blipFill>
        <p:spPr>
          <a:xfrm>
            <a:off x="6918069" y="699542"/>
            <a:ext cx="2120738" cy="804071"/>
          </a:xfrm>
          <a:prstGeom prst="rect">
            <a:avLst/>
          </a:prstGeom>
        </p:spPr>
      </p:pic>
      <p:pic>
        <p:nvPicPr>
          <p:cNvPr id="19" name="Picture 18"/>
          <p:cNvPicPr>
            <a:picLocks noChangeAspect="1"/>
          </p:cNvPicPr>
          <p:nvPr/>
        </p:nvPicPr>
        <p:blipFill>
          <a:blip r:embed="rId3"/>
          <a:stretch>
            <a:fillRect/>
          </a:stretch>
        </p:blipFill>
        <p:spPr>
          <a:xfrm>
            <a:off x="7020272" y="2139702"/>
            <a:ext cx="1905851" cy="623733"/>
          </a:xfrm>
          <a:prstGeom prst="rect">
            <a:avLst/>
          </a:prstGeom>
        </p:spPr>
      </p:pic>
      <p:pic>
        <p:nvPicPr>
          <p:cNvPr id="20" name="Picture 19"/>
          <p:cNvPicPr>
            <a:picLocks noChangeAspect="1"/>
          </p:cNvPicPr>
          <p:nvPr/>
        </p:nvPicPr>
        <p:blipFill>
          <a:blip r:embed="rId4"/>
          <a:stretch>
            <a:fillRect/>
          </a:stretch>
        </p:blipFill>
        <p:spPr>
          <a:xfrm>
            <a:off x="4273619" y="2148062"/>
            <a:ext cx="2134732" cy="626929"/>
          </a:xfrm>
          <a:prstGeom prst="rect">
            <a:avLst/>
          </a:prstGeom>
        </p:spPr>
      </p:pic>
      <p:pic>
        <p:nvPicPr>
          <p:cNvPr id="21" name="Picture 20"/>
          <p:cNvPicPr>
            <a:picLocks noChangeAspect="1"/>
          </p:cNvPicPr>
          <p:nvPr/>
        </p:nvPicPr>
        <p:blipFill>
          <a:blip r:embed="rId5"/>
          <a:stretch>
            <a:fillRect/>
          </a:stretch>
        </p:blipFill>
        <p:spPr>
          <a:xfrm>
            <a:off x="899592" y="2210127"/>
            <a:ext cx="2705100" cy="514350"/>
          </a:xfrm>
          <a:prstGeom prst="rect">
            <a:avLst/>
          </a:prstGeom>
        </p:spPr>
      </p:pic>
      <p:pic>
        <p:nvPicPr>
          <p:cNvPr id="22" name="Picture 21"/>
          <p:cNvPicPr>
            <a:picLocks noChangeAspect="1"/>
          </p:cNvPicPr>
          <p:nvPr/>
        </p:nvPicPr>
        <p:blipFill>
          <a:blip r:embed="rId6"/>
          <a:stretch>
            <a:fillRect/>
          </a:stretch>
        </p:blipFill>
        <p:spPr>
          <a:xfrm>
            <a:off x="1259632" y="3360566"/>
            <a:ext cx="1979445" cy="560843"/>
          </a:xfrm>
          <a:prstGeom prst="rect">
            <a:avLst/>
          </a:prstGeom>
        </p:spPr>
      </p:pic>
      <p:pic>
        <p:nvPicPr>
          <p:cNvPr id="23" name="Picture 22"/>
          <p:cNvPicPr>
            <a:picLocks noChangeAspect="1"/>
          </p:cNvPicPr>
          <p:nvPr/>
        </p:nvPicPr>
        <p:blipFill>
          <a:blip r:embed="rId7"/>
          <a:stretch>
            <a:fillRect/>
          </a:stretch>
        </p:blipFill>
        <p:spPr>
          <a:xfrm>
            <a:off x="4584530" y="3331243"/>
            <a:ext cx="1512910" cy="638566"/>
          </a:xfrm>
          <a:prstGeom prst="rect">
            <a:avLst/>
          </a:prstGeom>
        </p:spPr>
      </p:pic>
      <p:pic>
        <p:nvPicPr>
          <p:cNvPr id="24" name="Picture 23"/>
          <p:cNvPicPr>
            <a:picLocks noChangeAspect="1"/>
          </p:cNvPicPr>
          <p:nvPr/>
        </p:nvPicPr>
        <p:blipFill>
          <a:blip r:embed="rId8"/>
          <a:stretch>
            <a:fillRect/>
          </a:stretch>
        </p:blipFill>
        <p:spPr>
          <a:xfrm>
            <a:off x="6883864" y="3254739"/>
            <a:ext cx="2101186" cy="772495"/>
          </a:xfrm>
          <a:prstGeom prst="rect">
            <a:avLst/>
          </a:prstGeom>
        </p:spPr>
      </p:pic>
      <p:cxnSp>
        <p:nvCxnSpPr>
          <p:cNvPr id="32" name="Straight Arrow Connector 31"/>
          <p:cNvCxnSpPr>
            <a:stCxn id="5" idx="3"/>
          </p:cNvCxnSpPr>
          <p:nvPr/>
        </p:nvCxnSpPr>
        <p:spPr>
          <a:xfrm>
            <a:off x="2411760" y="1095224"/>
            <a:ext cx="40925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529571" y="1102292"/>
            <a:ext cx="40925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2"/>
            <a:endCxn id="19" idx="0"/>
          </p:cNvCxnSpPr>
          <p:nvPr/>
        </p:nvCxnSpPr>
        <p:spPr>
          <a:xfrm flipH="1">
            <a:off x="7973198" y="1503613"/>
            <a:ext cx="5240" cy="63608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1"/>
            <a:endCxn id="20" idx="3"/>
          </p:cNvCxnSpPr>
          <p:nvPr/>
        </p:nvCxnSpPr>
        <p:spPr>
          <a:xfrm flipH="1">
            <a:off x="6408351" y="2451569"/>
            <a:ext cx="611921" cy="995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635896" y="2498424"/>
            <a:ext cx="611921" cy="995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244114" y="2708791"/>
            <a:ext cx="5240" cy="63608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3"/>
            <a:endCxn id="23" idx="1"/>
          </p:cNvCxnSpPr>
          <p:nvPr/>
        </p:nvCxnSpPr>
        <p:spPr>
          <a:xfrm>
            <a:off x="3239077" y="3640988"/>
            <a:ext cx="1345453" cy="953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3" idx="3"/>
          </p:cNvCxnSpPr>
          <p:nvPr/>
        </p:nvCxnSpPr>
        <p:spPr>
          <a:xfrm>
            <a:off x="6097440" y="3650526"/>
            <a:ext cx="820629" cy="953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rotWithShape="1">
          <a:blip r:embed="rId9"/>
          <a:srcRect r="3075"/>
          <a:stretch/>
        </p:blipFill>
        <p:spPr>
          <a:xfrm>
            <a:off x="2835934" y="639337"/>
            <a:ext cx="3824298" cy="946904"/>
          </a:xfrm>
          <a:prstGeom prst="rect">
            <a:avLst/>
          </a:prstGeom>
        </p:spPr>
      </p:pic>
    </p:spTree>
    <p:extLst>
      <p:ext uri="{BB962C8B-B14F-4D97-AF65-F5344CB8AC3E}">
        <p14:creationId xmlns:p14="http://schemas.microsoft.com/office/powerpoint/2010/main" val="202670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7494"/>
            <a:ext cx="8856530" cy="4465421"/>
          </a:xfrm>
          <a:prstGeom prst="rect">
            <a:avLst/>
          </a:prstGeom>
        </p:spPr>
      </p:pic>
      <p:sp>
        <p:nvSpPr>
          <p:cNvPr id="3" name="Rectangle 2"/>
          <p:cNvSpPr/>
          <p:nvPr/>
        </p:nvSpPr>
        <p:spPr>
          <a:xfrm>
            <a:off x="1691680" y="2643758"/>
            <a:ext cx="2448272"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rgbClr val="FF0000"/>
                </a:solidFill>
              </a:ln>
              <a:noFill/>
            </a:endParaRPr>
          </a:p>
        </p:txBody>
      </p:sp>
    </p:spTree>
    <p:extLst>
      <p:ext uri="{BB962C8B-B14F-4D97-AF65-F5344CB8AC3E}">
        <p14:creationId xmlns:p14="http://schemas.microsoft.com/office/powerpoint/2010/main" val="255105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779662"/>
            <a:ext cx="5328592" cy="923330"/>
          </a:xfrm>
          <a:prstGeom prst="rect">
            <a:avLst/>
          </a:prstGeom>
          <a:noFill/>
        </p:spPr>
        <p:txBody>
          <a:bodyPr wrap="square" rtlCol="0">
            <a:spAutoFit/>
          </a:bodyPr>
          <a:lstStyle/>
          <a:p>
            <a:r>
              <a:rPr lang="tr-TR" sz="5400" dirty="0" smtClean="0">
                <a:solidFill>
                  <a:schemeClr val="bg1"/>
                </a:solidFill>
              </a:rPr>
              <a:t>Teşekkürler...</a:t>
            </a:r>
          </a:p>
        </p:txBody>
      </p:sp>
    </p:spTree>
    <p:extLst>
      <p:ext uri="{BB962C8B-B14F-4D97-AF65-F5344CB8AC3E}">
        <p14:creationId xmlns:p14="http://schemas.microsoft.com/office/powerpoint/2010/main" val="2937356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Günümüz Öğrencileri ve Öğretmenlerin İhtiyaçları</a:t>
            </a:r>
            <a:endParaRPr lang="tr-TR" dirty="0"/>
          </a:p>
        </p:txBody>
      </p:sp>
      <p:sp>
        <p:nvSpPr>
          <p:cNvPr id="4" name="Content Placeholder 3"/>
          <p:cNvSpPr>
            <a:spLocks noGrp="1"/>
          </p:cNvSpPr>
          <p:nvPr>
            <p:ph idx="1"/>
          </p:nvPr>
        </p:nvSpPr>
        <p:spPr/>
        <p:txBody>
          <a:bodyPr/>
          <a:lstStyle/>
          <a:p>
            <a:pPr>
              <a:buFont typeface="Arial" charset="0"/>
              <a:buChar char="•"/>
            </a:pPr>
            <a:r>
              <a:rPr lang="tr-TR" dirty="0" smtClean="0"/>
              <a:t>Aranan bilgiye daha hızlı ulaşım</a:t>
            </a:r>
          </a:p>
          <a:p>
            <a:pPr>
              <a:buFont typeface="Arial" charset="0"/>
              <a:buChar char="•"/>
            </a:pPr>
            <a:r>
              <a:rPr lang="tr-TR" dirty="0" smtClean="0"/>
              <a:t>Doğru ve zengin içeriklere erişim</a:t>
            </a:r>
          </a:p>
          <a:p>
            <a:pPr>
              <a:buFont typeface="Arial" charset="0"/>
              <a:buChar char="•"/>
            </a:pPr>
            <a:r>
              <a:rPr lang="tr-TR" dirty="0" smtClean="0"/>
              <a:t>Etkin ölçme ve değerlendirme</a:t>
            </a:r>
          </a:p>
          <a:p>
            <a:pPr>
              <a:buFont typeface="Arial" charset="0"/>
              <a:buChar char="•"/>
            </a:pPr>
            <a:r>
              <a:rPr lang="tr-TR" dirty="0" smtClean="0"/>
              <a:t>Eksikliklerin doğru tespit edilmesi</a:t>
            </a:r>
          </a:p>
          <a:p>
            <a:pPr>
              <a:buFont typeface="Arial" charset="0"/>
              <a:buChar char="•"/>
            </a:pPr>
            <a:r>
              <a:rPr lang="tr-TR" dirty="0" smtClean="0"/>
              <a:t>İhtiyaca göre kişiselleştirilmiş içerik</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5616" y="627534"/>
            <a:ext cx="5906949" cy="16463085"/>
            <a:chOff x="1331640" y="-1019175"/>
            <a:chExt cx="6521982" cy="18177230"/>
          </a:xfrm>
        </p:grpSpPr>
        <p:pic>
          <p:nvPicPr>
            <p:cNvPr id="5123" name="Picture 3" descr="D:\_PROJECTS\2015\2015.04.21 Bakan Sunum 23 Nisan\takimlardan gelenler\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172" y="13525855"/>
              <a:ext cx="652145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_PROJECTS\2015\2015.04.21 Bakan Sunum 23 Nisan\takimlardan gelenler\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172" y="10211155"/>
              <a:ext cx="652145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_PROJECTS\2015\2015.04.21 Bakan Sunum 23 Nisan\takimlardan gelenler\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172" y="7569556"/>
              <a:ext cx="652145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_PROJECTS\2015\2015.04.21 Bakan Sunum 23 Nisan\takimlardan gelenler\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4724755"/>
              <a:ext cx="652145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_PROJECTS\2015\2015.04.21 Bakan Sunum 23 Nisan\takimlardan gelenler\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2422525"/>
              <a:ext cx="6521450" cy="24447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_PROJECTS\2015\2015.04.21 Bakan Sunum 23 Nisan\takimlardan gelenl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640" y="-22225"/>
              <a:ext cx="6521450" cy="244475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D:\_PROJECTS\2015\2015.04.21 Bakan Sunum 23 Nisan\takimlardan gelenler\01_basli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1019175"/>
              <a:ext cx="6521450" cy="99695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
          <p:cNvSpPr txBox="1">
            <a:spLocks/>
          </p:cNvSpPr>
          <p:nvPr/>
        </p:nvSpPr>
        <p:spPr>
          <a:xfrm>
            <a:off x="1835696" y="91977"/>
            <a:ext cx="6434246" cy="603563"/>
          </a:xfrm>
          <a:prstGeom prst="rect">
            <a:avLst/>
          </a:prstGeom>
        </p:spPr>
        <p:txBody>
          <a:bodyPr>
            <a:normAutofit/>
          </a:bodyPr>
          <a:lstStyle>
            <a:lvl1pPr marL="355600" indent="0" algn="l" defTabSz="914400" rtl="0" eaLnBrk="1" latinLnBrk="0" hangingPunct="1">
              <a:spcBef>
                <a:spcPct val="0"/>
              </a:spcBef>
              <a:buNone/>
              <a:defRPr sz="3200" b="1" kern="1200">
                <a:solidFill>
                  <a:schemeClr val="bg1">
                    <a:lumMod val="95000"/>
                  </a:schemeClr>
                </a:solidFill>
                <a:latin typeface="+mj-lt"/>
                <a:ea typeface="+mj-ea"/>
                <a:cs typeface="+mj-cs"/>
              </a:defRPr>
            </a:lvl1pPr>
          </a:lstStyle>
          <a:p>
            <a:r>
              <a:rPr lang="tr-TR" dirty="0" smtClean="0"/>
              <a:t>Ders Akışı</a:t>
            </a:r>
            <a:endParaRPr lang="tr-TR" dirty="0"/>
          </a:p>
        </p:txBody>
      </p:sp>
      <p:sp>
        <p:nvSpPr>
          <p:cNvPr id="33" name="TextBox 32"/>
          <p:cNvSpPr txBox="1"/>
          <p:nvPr/>
        </p:nvSpPr>
        <p:spPr>
          <a:xfrm>
            <a:off x="2174890" y="2182093"/>
            <a:ext cx="4989398" cy="461665"/>
          </a:xfrm>
          <a:prstGeom prst="rect">
            <a:avLst/>
          </a:prstGeom>
          <a:noFill/>
        </p:spPr>
        <p:txBody>
          <a:bodyPr wrap="square" rtlCol="0">
            <a:spAutoFit/>
          </a:bodyPr>
          <a:lstStyle/>
          <a:p>
            <a:pPr>
              <a:spcAft>
                <a:spcPts val="1800"/>
              </a:spcAft>
            </a:pPr>
            <a:r>
              <a:rPr lang="tr-TR" sz="2400" dirty="0" smtClean="0">
                <a:solidFill>
                  <a:schemeClr val="bg1"/>
                </a:solidFill>
              </a:rPr>
              <a:t>"Ders Akışları" yeni nesil e-kitaplardır.</a:t>
            </a:r>
          </a:p>
        </p:txBody>
      </p:sp>
    </p:spTree>
    <p:extLst>
      <p:ext uri="{BB962C8B-B14F-4D97-AF65-F5344CB8AC3E}">
        <p14:creationId xmlns:p14="http://schemas.microsoft.com/office/powerpoint/2010/main" val="17077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30000" y="30000"/>
                                    </p:animScale>
                                  </p:childTnLst>
                                </p:cTn>
                              </p:par>
                              <p:par>
                                <p:cTn id="7" presetID="42" presetClass="path" presetSubtype="0" fill="hold" nodeType="withEffect">
                                  <p:stCondLst>
                                    <p:cond delay="0"/>
                                  </p:stCondLst>
                                  <p:childTnLst>
                                    <p:animMotion origin="layout" path="M 4.72222E-6 -2.22222E-6 L -0.32292 -1.21882 " pathEditMode="relative" rAng="0" ptsTypes="AA">
                                      <p:cBhvr>
                                        <p:cTn id="8" dur="2000" fill="hold"/>
                                        <p:tgtEl>
                                          <p:spTgt spid="2"/>
                                        </p:tgtEl>
                                        <p:attrNameLst>
                                          <p:attrName>ppt_x</p:attrName>
                                          <p:attrName>ppt_y</p:attrName>
                                        </p:attrNameLst>
                                      </p:cBhvr>
                                      <p:rCtr x="-16146" y="-60957"/>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1835696" y="91977"/>
            <a:ext cx="6434246" cy="603563"/>
          </a:xfrm>
          <a:prstGeom prst="rect">
            <a:avLst/>
          </a:prstGeom>
        </p:spPr>
        <p:txBody>
          <a:bodyPr>
            <a:normAutofit/>
          </a:bodyPr>
          <a:lstStyle>
            <a:lvl1pPr marL="355600" indent="0" algn="l" defTabSz="914400" rtl="0" eaLnBrk="1" latinLnBrk="0" hangingPunct="1">
              <a:spcBef>
                <a:spcPct val="0"/>
              </a:spcBef>
              <a:buNone/>
              <a:defRPr sz="3200" b="1" kern="1200">
                <a:solidFill>
                  <a:schemeClr val="bg1">
                    <a:lumMod val="95000"/>
                  </a:schemeClr>
                </a:solidFill>
                <a:latin typeface="+mj-lt"/>
                <a:ea typeface="+mj-ea"/>
                <a:cs typeface="+mj-cs"/>
              </a:defRPr>
            </a:lvl1pPr>
          </a:lstStyle>
          <a:p>
            <a:r>
              <a:rPr lang="tr-TR" dirty="0" smtClean="0"/>
              <a:t>Ders Akışı</a:t>
            </a:r>
            <a:endParaRPr lang="tr-TR" dirty="0"/>
          </a:p>
        </p:txBody>
      </p:sp>
      <p:pic>
        <p:nvPicPr>
          <p:cNvPr id="23" name="Picture 7" descr="D:\_PROJECTS\2015\2015.04.21 Bakan Sunum 23 Nisan\takimlardan gelenler\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28773"/>
            <a:ext cx="8030063" cy="30102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1059582"/>
            <a:ext cx="3456384" cy="22322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p>
        </p:txBody>
      </p:sp>
      <p:pic>
        <p:nvPicPr>
          <p:cNvPr id="3" name="Picture 2"/>
          <p:cNvPicPr>
            <a:picLocks noChangeAspect="1"/>
          </p:cNvPicPr>
          <p:nvPr/>
        </p:nvPicPr>
        <p:blipFill>
          <a:blip r:embed="rId3"/>
          <a:stretch>
            <a:fillRect/>
          </a:stretch>
        </p:blipFill>
        <p:spPr>
          <a:xfrm>
            <a:off x="4620685" y="1093049"/>
            <a:ext cx="3359013" cy="2165314"/>
          </a:xfrm>
          <a:prstGeom prst="rect">
            <a:avLst/>
          </a:prstGeom>
        </p:spPr>
      </p:pic>
    </p:spTree>
    <p:extLst>
      <p:ext uri="{BB962C8B-B14F-4D97-AF65-F5344CB8AC3E}">
        <p14:creationId xmlns:p14="http://schemas.microsoft.com/office/powerpoint/2010/main" val="381806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_PROJECTS\2015\2015.04.21 Bakan Sunum 23 Nisan\takimlardan gelenler\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40" y="4096433"/>
            <a:ext cx="1764571" cy="9827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_PROJECTS\2015\2015.04.21 Bakan Sunum 23 Nisan\takimlardan gelenler\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40" y="3199543"/>
            <a:ext cx="1764571" cy="89689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_PROJECTS\2015\2015.04.21 Bakan Sunum 23 Nisan\takimlardan gelenler\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140" y="2484781"/>
            <a:ext cx="1764571" cy="7147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_PROJECTS\2015\2015.04.21 Bakan Sunum 23 Nisan\takimlardan gelenler\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996" y="1715036"/>
            <a:ext cx="1764571" cy="76974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_PROJECTS\2015\2015.04.21 Bakan Sunum 23 Nisan\takimlardan gelenler\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996" y="1092100"/>
            <a:ext cx="1764571" cy="66149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_PROJECTS\2015\2015.04.21 Bakan Sunum 23 Nisan\takimlardan gelenl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996" y="430601"/>
            <a:ext cx="1764571" cy="661499"/>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D:\_PROJECTS\2015\2015.04.21 Bakan Sunum 23 Nisan\takimlardan gelenler\01_basli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996" y="160847"/>
            <a:ext cx="1764571" cy="269754"/>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6947737" y="1913037"/>
            <a:ext cx="1707580" cy="1680568"/>
            <a:chOff x="107504" y="159482"/>
            <a:chExt cx="2304256" cy="2267806"/>
          </a:xfrm>
        </p:grpSpPr>
        <p:sp>
          <p:nvSpPr>
            <p:cNvPr id="41" name="Rectangle 40"/>
            <p:cNvSpPr/>
            <p:nvPr/>
          </p:nvSpPr>
          <p:spPr>
            <a:xfrm>
              <a:off x="107504" y="159482"/>
              <a:ext cx="2019100" cy="22678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1200" b="1" dirty="0" smtClean="0"/>
                <a:t>Ders Akışı</a:t>
              </a:r>
            </a:p>
            <a:p>
              <a:endParaRPr lang="tr-TR" sz="1200" b="1" dirty="0"/>
            </a:p>
          </p:txBody>
        </p:sp>
        <p:sp>
          <p:nvSpPr>
            <p:cNvPr id="42" name="Rectangle 41"/>
            <p:cNvSpPr/>
            <p:nvPr/>
          </p:nvSpPr>
          <p:spPr>
            <a:xfrm>
              <a:off x="352055" y="611206"/>
              <a:ext cx="1915688" cy="8052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1200" b="1" dirty="0">
                  <a:ln w="3175">
                    <a:noFill/>
                  </a:ln>
                  <a:solidFill>
                    <a:srgbClr val="002060"/>
                  </a:solidFill>
                </a:rPr>
                <a:t>Öğrenme Adımları</a:t>
              </a:r>
            </a:p>
          </p:txBody>
        </p:sp>
        <p:sp>
          <p:nvSpPr>
            <p:cNvPr id="43" name="Rectangle 42"/>
            <p:cNvSpPr/>
            <p:nvPr/>
          </p:nvSpPr>
          <p:spPr>
            <a:xfrm>
              <a:off x="827584" y="966887"/>
              <a:ext cx="1584176"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00" dirty="0" smtClean="0">
                  <a:solidFill>
                    <a:schemeClr val="tx1">
                      <a:lumMod val="50000"/>
                      <a:lumOff val="50000"/>
                    </a:schemeClr>
                  </a:solidFill>
                </a:rPr>
                <a:t>Materyaller</a:t>
              </a:r>
              <a:endParaRPr lang="tr-TR" sz="1000" dirty="0">
                <a:solidFill>
                  <a:schemeClr val="tx1">
                    <a:lumMod val="50000"/>
                    <a:lumOff val="50000"/>
                  </a:schemeClr>
                </a:solidFill>
              </a:endParaRPr>
            </a:p>
          </p:txBody>
        </p:sp>
        <p:sp>
          <p:nvSpPr>
            <p:cNvPr id="44" name="Rectangle 43"/>
            <p:cNvSpPr/>
            <p:nvPr/>
          </p:nvSpPr>
          <p:spPr>
            <a:xfrm>
              <a:off x="348195" y="1522477"/>
              <a:ext cx="1915688" cy="8052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1200" b="1" dirty="0">
                  <a:ln w="3175">
                    <a:noFill/>
                  </a:ln>
                  <a:solidFill>
                    <a:srgbClr val="002060"/>
                  </a:solidFill>
                </a:rPr>
                <a:t>Sorular</a:t>
              </a:r>
            </a:p>
          </p:txBody>
        </p:sp>
        <p:sp>
          <p:nvSpPr>
            <p:cNvPr id="45" name="Rectangle 44"/>
            <p:cNvSpPr/>
            <p:nvPr/>
          </p:nvSpPr>
          <p:spPr>
            <a:xfrm>
              <a:off x="827584" y="1852191"/>
              <a:ext cx="1584176"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00" dirty="0" smtClean="0">
                  <a:solidFill>
                    <a:schemeClr val="tx1">
                      <a:lumMod val="50000"/>
                      <a:lumOff val="50000"/>
                    </a:schemeClr>
                  </a:solidFill>
                </a:rPr>
                <a:t>Materyaller</a:t>
              </a:r>
              <a:endParaRPr lang="tr-TR" sz="1000" dirty="0">
                <a:solidFill>
                  <a:schemeClr val="tx1">
                    <a:lumMod val="50000"/>
                    <a:lumOff val="50000"/>
                  </a:schemeClr>
                </a:solidFill>
              </a:endParaRPr>
            </a:p>
          </p:txBody>
        </p:sp>
      </p:grpSp>
      <p:sp>
        <p:nvSpPr>
          <p:cNvPr id="50" name="Title 1"/>
          <p:cNvSpPr txBox="1">
            <a:spLocks/>
          </p:cNvSpPr>
          <p:nvPr/>
        </p:nvSpPr>
        <p:spPr>
          <a:xfrm>
            <a:off x="1835696" y="91977"/>
            <a:ext cx="6434246" cy="603563"/>
          </a:xfrm>
          <a:prstGeom prst="rect">
            <a:avLst/>
          </a:prstGeom>
        </p:spPr>
        <p:txBody>
          <a:bodyPr>
            <a:normAutofit/>
          </a:bodyPr>
          <a:lstStyle>
            <a:lvl1pPr marL="355600" indent="0" algn="l" defTabSz="914400" rtl="0" eaLnBrk="1" latinLnBrk="0" hangingPunct="1">
              <a:spcBef>
                <a:spcPct val="0"/>
              </a:spcBef>
              <a:buNone/>
              <a:defRPr sz="3200" b="1" kern="1200">
                <a:solidFill>
                  <a:schemeClr val="bg1">
                    <a:lumMod val="95000"/>
                  </a:schemeClr>
                </a:solidFill>
                <a:latin typeface="+mj-lt"/>
                <a:ea typeface="+mj-ea"/>
                <a:cs typeface="+mj-cs"/>
              </a:defRPr>
            </a:lvl1pPr>
          </a:lstStyle>
          <a:p>
            <a:r>
              <a:rPr lang="tr-TR" dirty="0" smtClean="0"/>
              <a:t>Ders Akışı</a:t>
            </a:r>
            <a:endParaRPr lang="tr-TR" dirty="0"/>
          </a:p>
        </p:txBody>
      </p:sp>
      <p:sp>
        <p:nvSpPr>
          <p:cNvPr id="28" name="Rectangle 27"/>
          <p:cNvSpPr/>
          <p:nvPr/>
        </p:nvSpPr>
        <p:spPr>
          <a:xfrm>
            <a:off x="2385436" y="2044631"/>
            <a:ext cx="4572000" cy="646331"/>
          </a:xfrm>
          <a:prstGeom prst="rect">
            <a:avLst/>
          </a:prstGeom>
        </p:spPr>
        <p:txBody>
          <a:bodyPr>
            <a:spAutoFit/>
          </a:bodyPr>
          <a:lstStyle/>
          <a:p>
            <a:pPr>
              <a:spcAft>
                <a:spcPts val="1800"/>
              </a:spcAft>
            </a:pPr>
            <a:r>
              <a:rPr lang="tr-TR" dirty="0" smtClean="0">
                <a:solidFill>
                  <a:schemeClr val="bg1"/>
                </a:solidFill>
              </a:rPr>
              <a:t>Ders Akışları, modüler </a:t>
            </a:r>
            <a:r>
              <a:rPr lang="tr-TR" dirty="0">
                <a:solidFill>
                  <a:schemeClr val="bg1"/>
                </a:solidFill>
              </a:rPr>
              <a:t>öğrenme adımları ve/veya sorulardan oluşur.</a:t>
            </a:r>
          </a:p>
        </p:txBody>
      </p:sp>
      <p:sp>
        <p:nvSpPr>
          <p:cNvPr id="29" name="TextBox 28"/>
          <p:cNvSpPr txBox="1"/>
          <p:nvPr/>
        </p:nvSpPr>
        <p:spPr>
          <a:xfrm>
            <a:off x="6897556" y="1579913"/>
            <a:ext cx="1175771" cy="276999"/>
          </a:xfrm>
          <a:prstGeom prst="rect">
            <a:avLst/>
          </a:prstGeom>
          <a:noFill/>
        </p:spPr>
        <p:txBody>
          <a:bodyPr wrap="none" rtlCol="0">
            <a:spAutoFit/>
          </a:bodyPr>
          <a:lstStyle/>
          <a:p>
            <a:r>
              <a:rPr lang="tr-TR" sz="1200" b="1" dirty="0" smtClean="0">
                <a:solidFill>
                  <a:schemeClr val="bg1"/>
                </a:solidFill>
              </a:rPr>
              <a:t>Ders Akış Yapısı</a:t>
            </a:r>
            <a:endParaRPr lang="tr-TR" sz="1200" b="1" dirty="0">
              <a:solidFill>
                <a:schemeClr val="bg1"/>
              </a:solidFill>
            </a:endParaRPr>
          </a:p>
        </p:txBody>
      </p:sp>
    </p:spTree>
    <p:extLst>
      <p:ext uri="{BB962C8B-B14F-4D97-AF65-F5344CB8AC3E}">
        <p14:creationId xmlns:p14="http://schemas.microsoft.com/office/powerpoint/2010/main" val="263600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2222E-6 4.93827E-7 L 0.0177 0.00031 " pathEditMode="relative" rAng="0" ptsTypes="AA">
                                      <p:cBhvr>
                                        <p:cTn id="6" dur="500" fill="hold"/>
                                        <p:tgtEl>
                                          <p:spTgt spid="5128"/>
                                        </p:tgtEl>
                                        <p:attrNameLst>
                                          <p:attrName>ppt_x</p:attrName>
                                          <p:attrName>ppt_y</p:attrName>
                                        </p:attrNameLst>
                                      </p:cBhvr>
                                      <p:rCtr x="885" y="0"/>
                                    </p:animMotion>
                                  </p:childTnLst>
                                </p:cTn>
                              </p:par>
                              <p:par>
                                <p:cTn id="7" presetID="42" presetClass="path" presetSubtype="0" accel="50000" decel="50000" fill="hold" nodeType="withEffect">
                                  <p:stCondLst>
                                    <p:cond delay="0"/>
                                  </p:stCondLst>
                                  <p:childTnLst>
                                    <p:animMotion origin="layout" path="M 4.72222E-6 4.93827E-7 L 0.0177 0.00031 " pathEditMode="relative" rAng="0" ptsTypes="AA">
                                      <p:cBhvr>
                                        <p:cTn id="8" dur="500" fill="hold"/>
                                        <p:tgtEl>
                                          <p:spTgt spid="5126"/>
                                        </p:tgtEl>
                                        <p:attrNameLst>
                                          <p:attrName>ppt_x</p:attrName>
                                          <p:attrName>ppt_y</p:attrName>
                                        </p:attrNameLst>
                                      </p:cBhvr>
                                      <p:rCtr x="885" y="0"/>
                                    </p:animMotion>
                                  </p:childTnLst>
                                </p:cTn>
                              </p:par>
                              <p:par>
                                <p:cTn id="9" presetID="42" presetClass="path" presetSubtype="0" accel="50000" decel="50000" fill="hold" nodeType="withEffect">
                                  <p:stCondLst>
                                    <p:cond delay="0"/>
                                  </p:stCondLst>
                                  <p:childTnLst>
                                    <p:animMotion origin="layout" path="M 4.72222E-6 4.93827E-7 L 0.0177 0.00031 " pathEditMode="relative" rAng="0" ptsTypes="AA">
                                      <p:cBhvr>
                                        <p:cTn id="10" dur="500" fill="hold"/>
                                        <p:tgtEl>
                                          <p:spTgt spid="5124"/>
                                        </p:tgtEl>
                                        <p:attrNameLst>
                                          <p:attrName>ppt_x</p:attrName>
                                          <p:attrName>ppt_y</p:attrName>
                                        </p:attrNameLst>
                                      </p:cBhvr>
                                      <p:rCtr x="885" y="0"/>
                                    </p:animMotion>
                                  </p:childTnLst>
                                </p:cTn>
                              </p:par>
                              <p:par>
                                <p:cTn id="11" presetID="6" presetClass="emph" presetSubtype="0" fill="hold" nodeType="withEffect">
                                  <p:stCondLst>
                                    <p:cond delay="0"/>
                                  </p:stCondLst>
                                  <p:childTnLst>
                                    <p:animScale>
                                      <p:cBhvr>
                                        <p:cTn id="12" dur="500" fill="hold"/>
                                        <p:tgtEl>
                                          <p:spTgt spid="5128"/>
                                        </p:tgtEl>
                                      </p:cBhvr>
                                      <p:by x="95000" y="95000"/>
                                    </p:animScale>
                                  </p:childTnLst>
                                </p:cTn>
                              </p:par>
                              <p:par>
                                <p:cTn id="13" presetID="6" presetClass="emph" presetSubtype="0" fill="hold" nodeType="withEffect">
                                  <p:stCondLst>
                                    <p:cond delay="0"/>
                                  </p:stCondLst>
                                  <p:childTnLst>
                                    <p:animScale>
                                      <p:cBhvr>
                                        <p:cTn id="14" dur="500" fill="hold"/>
                                        <p:tgtEl>
                                          <p:spTgt spid="5126"/>
                                        </p:tgtEl>
                                      </p:cBhvr>
                                      <p:by x="95000" y="95000"/>
                                    </p:animScale>
                                  </p:childTnLst>
                                </p:cTn>
                              </p:par>
                              <p:par>
                                <p:cTn id="15" presetID="6" presetClass="emph" presetSubtype="0" fill="hold" nodeType="withEffect">
                                  <p:stCondLst>
                                    <p:cond delay="0"/>
                                  </p:stCondLst>
                                  <p:childTnLst>
                                    <p:animScale>
                                      <p:cBhvr>
                                        <p:cTn id="16" dur="500" fill="hold"/>
                                        <p:tgtEl>
                                          <p:spTgt spid="5124"/>
                                        </p:tgtEl>
                                      </p:cBhvr>
                                      <p:by x="95000" y="95000"/>
                                    </p:animScale>
                                  </p:childTnLst>
                                </p:cTn>
                              </p:par>
                              <p:par>
                                <p:cTn id="17" presetID="6" presetClass="emph" presetSubtype="0" fill="hold" nodeType="withEffect">
                                  <p:stCondLst>
                                    <p:cond delay="0"/>
                                  </p:stCondLst>
                                  <p:childTnLst>
                                    <p:animScale>
                                      <p:cBhvr>
                                        <p:cTn id="18" dur="500" fill="hold"/>
                                        <p:tgtEl>
                                          <p:spTgt spid="5129"/>
                                        </p:tgtEl>
                                      </p:cBhvr>
                                      <p:by x="95000" y="95000"/>
                                    </p:animScale>
                                  </p:childTnLst>
                                </p:cTn>
                              </p:par>
                              <p:par>
                                <p:cTn id="19" presetID="6" presetClass="emph" presetSubtype="0" fill="hold" nodeType="withEffect">
                                  <p:stCondLst>
                                    <p:cond delay="0"/>
                                  </p:stCondLst>
                                  <p:childTnLst>
                                    <p:animScale>
                                      <p:cBhvr>
                                        <p:cTn id="20" dur="500" fill="hold"/>
                                        <p:tgtEl>
                                          <p:spTgt spid="5127"/>
                                        </p:tgtEl>
                                      </p:cBhvr>
                                      <p:by x="95000" y="95000"/>
                                    </p:animScale>
                                  </p:childTnLst>
                                </p:cTn>
                              </p:par>
                              <p:par>
                                <p:cTn id="21" presetID="6" presetClass="emph" presetSubtype="0" fill="hold" nodeType="withEffect">
                                  <p:stCondLst>
                                    <p:cond delay="0"/>
                                  </p:stCondLst>
                                  <p:childTnLst>
                                    <p:animScale>
                                      <p:cBhvr>
                                        <p:cTn id="22" dur="500" fill="hold"/>
                                        <p:tgtEl>
                                          <p:spTgt spid="5125"/>
                                        </p:tgtEl>
                                      </p:cBhvr>
                                      <p:by x="95000" y="95000"/>
                                    </p:animScale>
                                  </p:childTnLst>
                                </p:cTn>
                              </p:par>
                              <p:par>
                                <p:cTn id="23" presetID="6" presetClass="emph" presetSubtype="0" fill="hold" nodeType="withEffect">
                                  <p:stCondLst>
                                    <p:cond delay="0"/>
                                  </p:stCondLst>
                                  <p:childTnLst>
                                    <p:animScale>
                                      <p:cBhvr>
                                        <p:cTn id="24" dur="500" fill="hold"/>
                                        <p:tgtEl>
                                          <p:spTgt spid="5123"/>
                                        </p:tgtEl>
                                      </p:cBhvr>
                                      <p:by x="95000" y="95000"/>
                                    </p:animScale>
                                  </p:childTnLst>
                                </p:cTn>
                              </p:par>
                              <p:par>
                                <p:cTn id="25" presetID="2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10" presetClass="exit" presetSubtype="0" fill="hold" nodeType="withEffect">
                                  <p:stCondLst>
                                    <p:cond delay="0"/>
                                  </p:stCondLst>
                                  <p:childTnLst>
                                    <p:animEffect transition="out" filter="fade">
                                      <p:cBhvr>
                                        <p:cTn id="29" dur="500"/>
                                        <p:tgtEl>
                                          <p:spTgt spid="5129"/>
                                        </p:tgtEl>
                                      </p:cBhvr>
                                    </p:animEffect>
                                    <p:set>
                                      <p:cBhvr>
                                        <p:cTn id="30" dur="1" fill="hold">
                                          <p:stCondLst>
                                            <p:cond delay="499"/>
                                          </p:stCondLst>
                                        </p:cTn>
                                        <p:tgtEl>
                                          <p:spTgt spid="512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_PROJECTS\2015\2015.04.21 Bakan Sunum 23 Nisan\takimlardan gelenler\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90" y="4121652"/>
            <a:ext cx="1666637" cy="9282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_PROJECTS\2015\2015.04.21 Bakan Sunum 23 Nisan\takimlardan gelenler\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6" y="3222939"/>
            <a:ext cx="1675582" cy="85165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_PROJECTS\2015\2015.04.21 Bakan Sunum 23 Nisan\takimlardan gelenler\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12" y="2507639"/>
            <a:ext cx="1665051" cy="6744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_PROJECTS\2015\2015.04.21 Bakan Sunum 23 Nisan\takimlardan gelenler\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031" y="1741489"/>
            <a:ext cx="1660875" cy="72451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_PROJECTS\2015\2015.04.21 Bakan Sunum 23 Nisan\takimlardan gelenler\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400" y="1105110"/>
            <a:ext cx="1661875" cy="6230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_PROJECTS\2015\2015.04.21 Bakan Sunum 23 Nisan\takimlardan gelenl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07" y="446442"/>
            <a:ext cx="1675717" cy="6281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D:\_PROJECTS\2015\2015.04.21 Bakan Sunum 23 Nisan\takimlardan gelenler\08_yen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6225" y="2525966"/>
            <a:ext cx="1666637" cy="624786"/>
          </a:xfrm>
          <a:prstGeom prst="rect">
            <a:avLst/>
          </a:prstGeom>
          <a:noFill/>
          <a:ln w="9525">
            <a:solidFill>
              <a:srgbClr val="FFC000"/>
            </a:solidFill>
          </a:ln>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213" y="3261110"/>
            <a:ext cx="1677194" cy="760800"/>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53" name="Title 1"/>
          <p:cNvSpPr txBox="1">
            <a:spLocks/>
          </p:cNvSpPr>
          <p:nvPr/>
        </p:nvSpPr>
        <p:spPr>
          <a:xfrm>
            <a:off x="1835696" y="91977"/>
            <a:ext cx="6434246" cy="603563"/>
          </a:xfrm>
          <a:prstGeom prst="rect">
            <a:avLst/>
          </a:prstGeom>
        </p:spPr>
        <p:txBody>
          <a:bodyPr>
            <a:normAutofit/>
          </a:bodyPr>
          <a:lstStyle>
            <a:lvl1pPr marL="355600" indent="0" algn="l" defTabSz="914400" rtl="0" eaLnBrk="1" latinLnBrk="0" hangingPunct="1">
              <a:spcBef>
                <a:spcPct val="0"/>
              </a:spcBef>
              <a:buNone/>
              <a:defRPr sz="3200" b="1" kern="1200">
                <a:solidFill>
                  <a:schemeClr val="bg1">
                    <a:lumMod val="95000"/>
                  </a:schemeClr>
                </a:solidFill>
                <a:latin typeface="+mj-lt"/>
                <a:ea typeface="+mj-ea"/>
                <a:cs typeface="+mj-cs"/>
              </a:defRPr>
            </a:lvl1pPr>
          </a:lstStyle>
          <a:p>
            <a:r>
              <a:rPr lang="tr-TR" dirty="0" smtClean="0"/>
              <a:t>Ders Akışı</a:t>
            </a:r>
            <a:endParaRPr lang="tr-TR" dirty="0"/>
          </a:p>
        </p:txBody>
      </p:sp>
      <p:sp>
        <p:nvSpPr>
          <p:cNvPr id="29" name="TextBox 28"/>
          <p:cNvSpPr txBox="1"/>
          <p:nvPr/>
        </p:nvSpPr>
        <p:spPr>
          <a:xfrm>
            <a:off x="2843808" y="1588836"/>
            <a:ext cx="5256584" cy="87716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tr-TR" dirty="0" smtClean="0">
                <a:solidFill>
                  <a:schemeClr val="bg1"/>
                </a:solidFill>
              </a:rPr>
              <a:t>Öğrencinin ihtiyacına göre kişiselleştirilir.</a:t>
            </a:r>
            <a:endParaRPr lang="tr-TR" dirty="0">
              <a:solidFill>
                <a:schemeClr val="bg1"/>
              </a:solidFill>
            </a:endParaRPr>
          </a:p>
          <a:p>
            <a:pPr marL="285750" indent="-285750">
              <a:spcAft>
                <a:spcPts val="1800"/>
              </a:spcAft>
              <a:buFont typeface="Arial" panose="020B0604020202020204" pitchFamily="34" charset="0"/>
              <a:buChar char="•"/>
            </a:pPr>
            <a:r>
              <a:rPr lang="tr-TR" dirty="0" smtClean="0">
                <a:solidFill>
                  <a:schemeClr val="bg1"/>
                </a:solidFill>
              </a:rPr>
              <a:t>Öğretmen tarafından özelleştirilebilir.</a:t>
            </a:r>
            <a:endParaRPr lang="tr-TR" dirty="0">
              <a:solidFill>
                <a:schemeClr val="bg1"/>
              </a:solidFill>
            </a:endParaRPr>
          </a:p>
        </p:txBody>
      </p:sp>
    </p:spTree>
    <p:extLst>
      <p:ext uri="{BB962C8B-B14F-4D97-AF65-F5344CB8AC3E}">
        <p14:creationId xmlns:p14="http://schemas.microsoft.com/office/powerpoint/2010/main" val="4153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2000"/>
                                        <p:tgtEl>
                                          <p:spTgt spid="5125"/>
                                        </p:tgtEl>
                                        <p:attrNameLst>
                                          <p:attrName>ppt_x</p:attrName>
                                        </p:attrNameLst>
                                      </p:cBhvr>
                                      <p:tavLst>
                                        <p:tav tm="0">
                                          <p:val>
                                            <p:strVal val="ppt_x"/>
                                          </p:val>
                                        </p:tav>
                                        <p:tav tm="100000">
                                          <p:val>
                                            <p:strVal val="1+ppt_w/2"/>
                                          </p:val>
                                        </p:tav>
                                      </p:tavLst>
                                    </p:anim>
                                    <p:anim calcmode="lin" valueType="num">
                                      <p:cBhvr additive="base">
                                        <p:cTn id="7" dur="2000"/>
                                        <p:tgtEl>
                                          <p:spTgt spid="5125"/>
                                        </p:tgtEl>
                                        <p:attrNameLst>
                                          <p:attrName>ppt_y</p:attrName>
                                        </p:attrNameLst>
                                      </p:cBhvr>
                                      <p:tavLst>
                                        <p:tav tm="0">
                                          <p:val>
                                            <p:strVal val="ppt_y"/>
                                          </p:val>
                                        </p:tav>
                                        <p:tav tm="100000">
                                          <p:val>
                                            <p:strVal val="ppt_y"/>
                                          </p:val>
                                        </p:tav>
                                      </p:tavLst>
                                    </p:anim>
                                    <p:set>
                                      <p:cBhvr>
                                        <p:cTn id="8" dur="1" fill="hold">
                                          <p:stCondLst>
                                            <p:cond delay="1999"/>
                                          </p:stCondLst>
                                        </p:cTn>
                                        <p:tgtEl>
                                          <p:spTgt spid="512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2000"/>
                                        <p:tgtEl>
                                          <p:spTgt spid="5124"/>
                                        </p:tgtEl>
                                        <p:attrNameLst>
                                          <p:attrName>ppt_x</p:attrName>
                                        </p:attrNameLst>
                                      </p:cBhvr>
                                      <p:tavLst>
                                        <p:tav tm="0">
                                          <p:val>
                                            <p:strVal val="ppt_x"/>
                                          </p:val>
                                        </p:tav>
                                        <p:tav tm="100000">
                                          <p:val>
                                            <p:strVal val="1+ppt_w/2"/>
                                          </p:val>
                                        </p:tav>
                                      </p:tavLst>
                                    </p:anim>
                                    <p:anim calcmode="lin" valueType="num">
                                      <p:cBhvr additive="base">
                                        <p:cTn id="11" dur="2000"/>
                                        <p:tgtEl>
                                          <p:spTgt spid="5124"/>
                                        </p:tgtEl>
                                        <p:attrNameLst>
                                          <p:attrName>ppt_y</p:attrName>
                                        </p:attrNameLst>
                                      </p:cBhvr>
                                      <p:tavLst>
                                        <p:tav tm="0">
                                          <p:val>
                                            <p:strVal val="ppt_y"/>
                                          </p:val>
                                        </p:tav>
                                        <p:tav tm="100000">
                                          <p:val>
                                            <p:strVal val="ppt_y"/>
                                          </p:val>
                                        </p:tav>
                                      </p:tavLst>
                                    </p:anim>
                                    <p:set>
                                      <p:cBhvr>
                                        <p:cTn id="12" dur="1" fill="hold">
                                          <p:stCondLst>
                                            <p:cond delay="1999"/>
                                          </p:stCondLst>
                                        </p:cTn>
                                        <p:tgtEl>
                                          <p:spTgt spid="5124"/>
                                        </p:tgtEl>
                                        <p:attrNameLst>
                                          <p:attrName>style.visibility</p:attrName>
                                        </p:attrNameLst>
                                      </p:cBhvr>
                                      <p:to>
                                        <p:strVal val="hidden"/>
                                      </p:to>
                                    </p:set>
                                  </p:childTnLst>
                                </p:cTn>
                              </p:par>
                              <p:par>
                                <p:cTn id="13" presetID="2" presetClass="entr" presetSubtype="8"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70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07723" y="1289172"/>
            <a:ext cx="6172211" cy="36174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37220" y="117624"/>
            <a:ext cx="8229600" cy="857250"/>
          </a:xfrm>
          <a:prstGeom prst="rect">
            <a:avLst/>
          </a:prstGeom>
        </p:spPr>
        <p:txBody>
          <a:bodyPr vert="horz" lIns="91440" tIns="45720" rIns="91440" bIns="45720" rtlCol="0" anchor="t" anchorCtr="0">
            <a:normAutofit/>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dirty="0"/>
              <a:t>İçerik Üretim </a:t>
            </a:r>
            <a:r>
              <a:rPr lang="tr-TR" dirty="0" smtClean="0"/>
              <a:t>Sistemi</a:t>
            </a:r>
          </a:p>
          <a:p>
            <a:pPr lvl="0"/>
            <a:endParaRPr lang="tr-TR" dirty="0" smtClean="0"/>
          </a:p>
        </p:txBody>
      </p:sp>
      <p:sp>
        <p:nvSpPr>
          <p:cNvPr id="5" name="Rectangle 4"/>
          <p:cNvSpPr>
            <a:spLocks/>
          </p:cNvSpPr>
          <p:nvPr/>
        </p:nvSpPr>
        <p:spPr>
          <a:xfrm>
            <a:off x="1331640" y="1743814"/>
            <a:ext cx="1440160" cy="1548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itle 1"/>
          <p:cNvSpPr txBox="1">
            <a:spLocks/>
          </p:cNvSpPr>
          <p:nvPr/>
        </p:nvSpPr>
        <p:spPr>
          <a:xfrm>
            <a:off x="137220" y="660576"/>
            <a:ext cx="8229600" cy="628596"/>
          </a:xfrm>
          <a:prstGeom prst="rect">
            <a:avLst/>
          </a:prstGeom>
        </p:spPr>
        <p:txBody>
          <a:bodyPr vert="horz" lIns="91440" tIns="45720" rIns="91440" bIns="45720" rtlCol="0" anchor="t" anchorCtr="0">
            <a:normAutofit/>
          </a:bodyPr>
          <a:lstStyle>
            <a:lvl1pPr marL="355600" indent="0">
              <a:spcBef>
                <a:spcPct val="0"/>
              </a:spcBef>
              <a:buNone/>
              <a:defRPr sz="3200" b="1">
                <a:solidFill>
                  <a:schemeClr val="bg1">
                    <a:lumMod val="95000"/>
                  </a:schemeClr>
                </a:solidFill>
                <a:latin typeface="+mj-lt"/>
                <a:ea typeface="+mj-ea"/>
                <a:cs typeface="+mj-cs"/>
              </a:defRPr>
            </a:lvl1pPr>
          </a:lstStyle>
          <a:p>
            <a:pPr lvl="0"/>
            <a:r>
              <a:rPr lang="tr-TR" sz="2600" i="1" dirty="0" smtClean="0">
                <a:solidFill>
                  <a:schemeClr val="accent3">
                    <a:lumMod val="60000"/>
                    <a:lumOff val="40000"/>
                  </a:schemeClr>
                </a:solidFill>
              </a:rPr>
              <a:t>Materyaller</a:t>
            </a:r>
            <a:endParaRPr lang="tr-TR" sz="2600" i="1" dirty="0">
              <a:solidFill>
                <a:schemeClr val="accent3">
                  <a:lumMod val="60000"/>
                  <a:lumOff val="40000"/>
                </a:schemeClr>
              </a:solidFill>
            </a:endParaRPr>
          </a:p>
        </p:txBody>
      </p:sp>
      <p:sp>
        <p:nvSpPr>
          <p:cNvPr id="9" name="Rectangle 8"/>
          <p:cNvSpPr/>
          <p:nvPr/>
        </p:nvSpPr>
        <p:spPr>
          <a:xfrm>
            <a:off x="511842" y="627534"/>
            <a:ext cx="8020598" cy="677108"/>
          </a:xfrm>
          <a:prstGeom prst="rect">
            <a:avLst/>
          </a:prstGeom>
        </p:spPr>
        <p:txBody>
          <a:bodyPr wrap="square">
            <a:spAutoFit/>
          </a:bodyPr>
          <a:lstStyle/>
          <a:p>
            <a:r>
              <a:rPr lang="tr-TR" dirty="0" smtClean="0">
                <a:solidFill>
                  <a:schemeClr val="bg1"/>
                </a:solidFill>
              </a:rPr>
              <a:t>Öğretmenler</a:t>
            </a:r>
            <a:r>
              <a:rPr lang="tr-TR" dirty="0">
                <a:solidFill>
                  <a:schemeClr val="bg1"/>
                </a:solidFill>
              </a:rPr>
              <a:t>, derslerinde kullanabilecekleri "Ders Akışları"nı kendileri tasarlayıp zengin içerik kütüphaneleri ve araçlar aracılığıyla üretebilecekler</a:t>
            </a:r>
            <a:r>
              <a:rPr lang="tr-TR" sz="2000" dirty="0">
                <a:solidFill>
                  <a:schemeClr val="bg1"/>
                </a:solidFill>
              </a:rPr>
              <a:t>.</a:t>
            </a:r>
            <a:endParaRPr lang="tr-TR" dirty="0"/>
          </a:p>
        </p:txBody>
      </p:sp>
    </p:spTree>
    <p:extLst>
      <p:ext uri="{BB962C8B-B14F-4D97-AF65-F5344CB8AC3E}">
        <p14:creationId xmlns:p14="http://schemas.microsoft.com/office/powerpoint/2010/main" val="10495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theme/theme1.xml><?xml version="1.0" encoding="utf-8"?>
<a:theme xmlns:a="http://schemas.openxmlformats.org/drawingml/2006/main" name="Vitamin Ortaokul Sebit Sunum template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6475</TotalTime>
  <Words>1990</Words>
  <Application>Microsoft Office PowerPoint</Application>
  <PresentationFormat>Ekran Gösterisi (16:9)</PresentationFormat>
  <Paragraphs>242</Paragraphs>
  <Slides>35</Slides>
  <Notes>20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Vitamin Ortaokul Sebit Sunum template presentation</vt:lpstr>
      <vt:lpstr>PowerPoint Sunusu</vt:lpstr>
      <vt:lpstr>PowerPoint Sunusu</vt:lpstr>
      <vt:lpstr>PowerPoint Sunusu</vt:lpstr>
      <vt:lpstr>Günümüz Öğrencileri ve Öğretmenlerin İhtiyaçları</vt:lpstr>
      <vt:lpstr>PowerPoint Sunusu</vt:lpstr>
      <vt:lpstr>PowerPoint Sunusu</vt:lpstr>
      <vt:lpstr>PowerPoint Sunusu</vt:lpstr>
      <vt:lpstr>PowerPoint Sunusu</vt:lpstr>
      <vt:lpstr>PowerPoint Sunusu</vt:lpstr>
      <vt:lpstr>İçerik Üretim Sistemi Materyal Ekleme </vt:lpstr>
      <vt:lpstr>İçerik Üretim Sistemi Materyal Havuzu</vt:lpstr>
      <vt:lpstr>PowerPoint Sunusu</vt:lpstr>
      <vt:lpstr>İçerik Üretim Sistemi İnteraktif Etkinlikler ve Konu Anlatımları Havuzu</vt:lpstr>
      <vt:lpstr>İçerik Üretim Sistemi Vitamin Fabrika Etkileşimli Materyal – İnteraktif Etkinlik Geliştirme Aracı</vt:lpstr>
      <vt:lpstr>İçerik Üretim Sistemi Vitamin Fabrika Çıktıları</vt:lpstr>
      <vt:lpstr>PowerPoint Sunusu</vt:lpstr>
      <vt:lpstr>İçerik Üretim Sistemi Öğrenme Adımı Havuzu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Kazanım Bileşeni Haritası</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Tolgahan Donmez</dc:creator>
  <cp:lastModifiedBy>MehmetTASKIN01</cp:lastModifiedBy>
  <cp:revision>356</cp:revision>
  <dcterms:created xsi:type="dcterms:W3CDTF">2015-04-21T14:31:57Z</dcterms:created>
  <dcterms:modified xsi:type="dcterms:W3CDTF">2017-11-09T09:25:14Z</dcterms:modified>
</cp:coreProperties>
</file>