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notesMasterIdLst>
    <p:notesMasterId r:id="rId11"/>
  </p:notesMasterIdLst>
  <p:sldIdLst>
    <p:sldId id="256" r:id="rId2"/>
    <p:sldId id="257" r:id="rId3"/>
    <p:sldId id="262" r:id="rId4"/>
    <p:sldId id="258" r:id="rId5"/>
    <p:sldId id="268" r:id="rId6"/>
    <p:sldId id="269" r:id="rId7"/>
    <p:sldId id="270" r:id="rId8"/>
    <p:sldId id="271" r:id="rId9"/>
    <p:sldId id="273" r:id="rId1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C5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5" autoAdjust="0"/>
    <p:restoredTop sz="97725"/>
  </p:normalViewPr>
  <p:slideViewPr>
    <p:cSldViewPr snapToGrid="0">
      <p:cViewPr varScale="1">
        <p:scale>
          <a:sx n="87" d="100"/>
          <a:sy n="87" d="100"/>
        </p:scale>
        <p:origin x="-60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B4E5-EE38-4800-8C60-0C54F293ED66}" type="datetimeFigureOut">
              <a:rPr lang="tr-TR" smtClean="0"/>
              <a:t>9.11.2017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07EB08-EF8F-44E2-8500-2069417E81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230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7A5C-3B0A-48B2-8114-85EE103CE84A}" type="datetimeFigureOut">
              <a:rPr lang="tr-TR" smtClean="0"/>
              <a:t>9.11.2017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48E3-1ADE-408B-999E-335CDACE1A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8663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7A5C-3B0A-48B2-8114-85EE103CE84A}" type="datetimeFigureOut">
              <a:rPr lang="tr-TR" smtClean="0"/>
              <a:t>9.11.2017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48E3-1ADE-408B-999E-335CDACE1A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4737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7A5C-3B0A-48B2-8114-85EE103CE84A}" type="datetimeFigureOut">
              <a:rPr lang="tr-TR" smtClean="0"/>
              <a:t>9.11.2017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48E3-1ADE-408B-999E-335CDACE1A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3581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7A5C-3B0A-48B2-8114-85EE103CE84A}" type="datetimeFigureOut">
              <a:rPr lang="tr-TR" smtClean="0"/>
              <a:t>9.11.2017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48E3-1ADE-408B-999E-335CDACE1A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1545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7A5C-3B0A-48B2-8114-85EE103CE84A}" type="datetimeFigureOut">
              <a:rPr lang="tr-TR" smtClean="0"/>
              <a:t>9.11.2017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48E3-1ADE-408B-999E-335CDACE1A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1403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7A5C-3B0A-48B2-8114-85EE103CE84A}" type="datetimeFigureOut">
              <a:rPr lang="tr-TR" smtClean="0"/>
              <a:t>9.11.2017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48E3-1ADE-408B-999E-335CDACE1A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52560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7A5C-3B0A-48B2-8114-85EE103CE84A}" type="datetimeFigureOut">
              <a:rPr lang="tr-TR" smtClean="0"/>
              <a:t>9.11.2017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48E3-1ADE-408B-999E-335CDACE1A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1332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7A5C-3B0A-48B2-8114-85EE103CE84A}" type="datetimeFigureOut">
              <a:rPr lang="tr-TR" smtClean="0"/>
              <a:t>9.11.2017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48E3-1ADE-408B-999E-335CDACE1A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5064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7A5C-3B0A-48B2-8114-85EE103CE84A}" type="datetimeFigureOut">
              <a:rPr lang="tr-TR" smtClean="0"/>
              <a:t>9.11.2017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48E3-1ADE-408B-999E-335CDACE1A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7755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7A5C-3B0A-48B2-8114-85EE103CE84A}" type="datetimeFigureOut">
              <a:rPr lang="tr-TR" smtClean="0"/>
              <a:t>9.11.2017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48E3-1ADE-408B-999E-335CDACE1A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5952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7A5C-3B0A-48B2-8114-85EE103CE84A}" type="datetimeFigureOut">
              <a:rPr lang="tr-TR" smtClean="0"/>
              <a:t>9.11.2017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48E3-1ADE-408B-999E-335CDACE1A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0244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37A5C-3B0A-48B2-8114-85EE103CE84A}" type="datetimeFigureOut">
              <a:rPr lang="tr-TR" smtClean="0"/>
              <a:t>9.11.2017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F48E3-1ADE-408B-999E-335CDACE1A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548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3"/>
          <a:stretch/>
        </p:blipFill>
        <p:spPr>
          <a:xfrm>
            <a:off x="-6626" y="0"/>
            <a:ext cx="12198626" cy="6858000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 flipH="1">
            <a:off x="7352145" y="418732"/>
            <a:ext cx="4726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/>
              <a:t>DEĞERLENDİRME TOPLANTISI</a:t>
            </a:r>
            <a:endParaRPr lang="tr-TR" sz="36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215" y="418732"/>
            <a:ext cx="1807408" cy="1200200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5054588" y="2143978"/>
            <a:ext cx="68294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tr-TR" sz="3600" b="1" dirty="0" smtClean="0">
                <a:ln/>
              </a:rPr>
              <a:t>Kurumsal </a:t>
            </a:r>
            <a:r>
              <a:rPr lang="tr-TR" sz="3600" b="1" dirty="0" smtClean="0">
                <a:ln/>
              </a:rPr>
              <a:t>İlişkiler ve Telif Yönetimi </a:t>
            </a:r>
          </a:p>
        </p:txBody>
      </p:sp>
    </p:spTree>
    <p:extLst>
      <p:ext uri="{BB962C8B-B14F-4D97-AF65-F5344CB8AC3E}">
        <p14:creationId xmlns:p14="http://schemas.microsoft.com/office/powerpoint/2010/main" val="287275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09001" y="2195572"/>
            <a:ext cx="10103978" cy="406849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sz="3600" b="1" u="sng" dirty="0" smtClean="0"/>
              <a:t>Fikri Mülkiyet ve Telif Hakları</a:t>
            </a:r>
          </a:p>
          <a:p>
            <a:pPr marL="0" indent="0" algn="just">
              <a:buNone/>
            </a:pPr>
            <a:r>
              <a:rPr lang="tr-TR" sz="3600" dirty="0" smtClean="0"/>
              <a:t>Türkiye’de fikri mülkiyet ve telif hakları 5846 sayılı Fikir ve Sanat Eserleri Kanunu (FSEK) ile koruma altına alınmıştır.</a:t>
            </a:r>
          </a:p>
        </p:txBody>
      </p:sp>
      <p:sp>
        <p:nvSpPr>
          <p:cNvPr id="4" name="Metin kutusu 3"/>
          <p:cNvSpPr txBox="1"/>
          <p:nvPr/>
        </p:nvSpPr>
        <p:spPr>
          <a:xfrm flipH="1">
            <a:off x="6874207" y="882698"/>
            <a:ext cx="51629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200" b="1" dirty="0" smtClean="0">
                <a:solidFill>
                  <a:srgbClr val="7EC5CF"/>
                </a:solidFill>
              </a:rPr>
              <a:t>DEĞERLENDİRME TOPLANTISI</a:t>
            </a:r>
            <a:endParaRPr lang="tr-TR" sz="2200" dirty="0">
              <a:solidFill>
                <a:srgbClr val="7EC5CF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825" y="111807"/>
            <a:ext cx="1260012" cy="836704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 flipH="1">
            <a:off x="6826898" y="1320047"/>
            <a:ext cx="5162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b="1" dirty="0" smtClean="0">
                <a:solidFill>
                  <a:srgbClr val="7EC5CF"/>
                </a:solidFill>
              </a:rPr>
              <a:t>Fikri Mülkiyet ve </a:t>
            </a:r>
            <a:r>
              <a:rPr lang="tr-TR" b="1" dirty="0">
                <a:solidFill>
                  <a:srgbClr val="7EC5CF"/>
                </a:solidFill>
              </a:rPr>
              <a:t>T</a:t>
            </a:r>
            <a:r>
              <a:rPr lang="tr-TR" b="1" dirty="0" smtClean="0">
                <a:solidFill>
                  <a:srgbClr val="7EC5CF"/>
                </a:solidFill>
              </a:rPr>
              <a:t>elif Hakları</a:t>
            </a:r>
            <a:endParaRPr lang="tr-TR" dirty="0">
              <a:solidFill>
                <a:srgbClr val="7EC5C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7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67925" y="2084476"/>
            <a:ext cx="9992882" cy="377794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sz="3600" b="1" i="1" u="sng" dirty="0"/>
              <a:t>Madde </a:t>
            </a:r>
            <a:r>
              <a:rPr lang="tr-TR" sz="3600" b="1" i="1" u="sng" dirty="0" smtClean="0"/>
              <a:t>33</a:t>
            </a:r>
            <a:r>
              <a:rPr lang="tr-TR" sz="3600" b="1" i="1" dirty="0" smtClean="0"/>
              <a:t> </a:t>
            </a:r>
          </a:p>
          <a:p>
            <a:pPr marL="0" indent="0" algn="just">
              <a:buNone/>
            </a:pPr>
            <a:r>
              <a:rPr lang="tr-TR" sz="3600" dirty="0" smtClean="0"/>
              <a:t>Yayımlanmış </a:t>
            </a:r>
            <a:r>
              <a:rPr lang="tr-TR" sz="3600" dirty="0"/>
              <a:t>bir </a:t>
            </a:r>
            <a:r>
              <a:rPr lang="tr-TR" sz="3600" dirty="0" smtClean="0"/>
              <a:t>eserin, </a:t>
            </a:r>
            <a:r>
              <a:rPr lang="tr-TR" sz="3600" dirty="0"/>
              <a:t>tüm eğitim ve öğretim kurumlarında, </a:t>
            </a:r>
            <a:r>
              <a:rPr lang="tr-TR" sz="3600" u="sng" dirty="0">
                <a:solidFill>
                  <a:srgbClr val="FF0000"/>
                </a:solidFill>
              </a:rPr>
              <a:t>yüz yüze eğitim ve öğretim </a:t>
            </a:r>
            <a:r>
              <a:rPr lang="tr-TR" sz="3600" u="sng" dirty="0" smtClean="0">
                <a:solidFill>
                  <a:srgbClr val="FF0000"/>
                </a:solidFill>
              </a:rPr>
              <a:t>maksadıyla</a:t>
            </a:r>
            <a:r>
              <a:rPr lang="tr-TR" sz="3600" dirty="0"/>
              <a:t> </a:t>
            </a:r>
            <a:r>
              <a:rPr lang="tr-TR" sz="3600" dirty="0" smtClean="0"/>
              <a:t>doğrudan </a:t>
            </a:r>
            <a:r>
              <a:rPr lang="tr-TR" sz="3600" dirty="0"/>
              <a:t>veya dolaylı kâr amacı gütmeksizin temsili, eser sahibinin ve eserin adının mutat şekilde açıklanması şartıyla serbesttir.</a:t>
            </a:r>
          </a:p>
          <a:p>
            <a:pPr marL="0" indent="0">
              <a:buNone/>
            </a:pPr>
            <a:endParaRPr lang="tr-TR" sz="4000" b="1" dirty="0" smtClean="0"/>
          </a:p>
        </p:txBody>
      </p:sp>
      <p:sp>
        <p:nvSpPr>
          <p:cNvPr id="4" name="Metin kutusu 3"/>
          <p:cNvSpPr txBox="1"/>
          <p:nvPr/>
        </p:nvSpPr>
        <p:spPr>
          <a:xfrm flipH="1">
            <a:off x="6874207" y="882698"/>
            <a:ext cx="51629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200" b="1" dirty="0" smtClean="0">
                <a:solidFill>
                  <a:srgbClr val="7EC5CF"/>
                </a:solidFill>
              </a:rPr>
              <a:t>DEĞERLENDİRME TOPLANTISI</a:t>
            </a:r>
            <a:endParaRPr lang="tr-TR" sz="2200" dirty="0">
              <a:solidFill>
                <a:srgbClr val="7EC5CF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825" y="111807"/>
            <a:ext cx="1260012" cy="836704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 flipH="1">
            <a:off x="6826898" y="1320047"/>
            <a:ext cx="5162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b="1" dirty="0" smtClean="0">
                <a:solidFill>
                  <a:srgbClr val="7EC5CF"/>
                </a:solidFill>
              </a:rPr>
              <a:t>Madde 33</a:t>
            </a:r>
            <a:endParaRPr lang="tr-TR" dirty="0">
              <a:solidFill>
                <a:srgbClr val="7EC5C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77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67925" y="2084476"/>
            <a:ext cx="9992882" cy="460688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sz="3600" b="1" u="sng" dirty="0"/>
              <a:t>Madde </a:t>
            </a:r>
            <a:r>
              <a:rPr lang="tr-TR" sz="3600" b="1" u="sng" dirty="0" smtClean="0"/>
              <a:t>34</a:t>
            </a:r>
          </a:p>
          <a:p>
            <a:pPr marL="0" indent="0" algn="just">
              <a:buNone/>
            </a:pPr>
            <a:r>
              <a:rPr lang="tr-TR" sz="3600" dirty="0" smtClean="0"/>
              <a:t>Yayımlanmış </a:t>
            </a:r>
            <a:r>
              <a:rPr lang="tr-TR" sz="3600" dirty="0"/>
              <a:t>musiki, ilim ve edebiyat eserlerinden ve alenileşmiş güzel sanat eserlerinden, maksadın haklı göstereceği bir nispet dahilinde iktibaslar yapılmak suretiyle, hal ve vaziyetinden </a:t>
            </a:r>
            <a:r>
              <a:rPr lang="tr-TR" sz="3600" u="sng" dirty="0">
                <a:solidFill>
                  <a:srgbClr val="FF0000"/>
                </a:solidFill>
              </a:rPr>
              <a:t>eğitim ve öğretim gayesine tahsis</a:t>
            </a:r>
            <a:r>
              <a:rPr lang="tr-TR" sz="3600" dirty="0">
                <a:solidFill>
                  <a:srgbClr val="FF0000"/>
                </a:solidFill>
              </a:rPr>
              <a:t> </a:t>
            </a:r>
            <a:r>
              <a:rPr lang="tr-TR" sz="3600" dirty="0"/>
              <a:t>edildiği anlaşılan seçme ve toplama eserler vücuda getirilmesi </a:t>
            </a:r>
            <a:r>
              <a:rPr lang="tr-TR" sz="3600" dirty="0" smtClean="0"/>
              <a:t>serbesttir… </a:t>
            </a:r>
            <a:endParaRPr lang="tr-TR" sz="3600" b="1" dirty="0" smtClean="0"/>
          </a:p>
        </p:txBody>
      </p:sp>
      <p:sp>
        <p:nvSpPr>
          <p:cNvPr id="4" name="Metin kutusu 3"/>
          <p:cNvSpPr txBox="1"/>
          <p:nvPr/>
        </p:nvSpPr>
        <p:spPr>
          <a:xfrm flipH="1">
            <a:off x="6874207" y="882698"/>
            <a:ext cx="51629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200" b="1" dirty="0" smtClean="0">
                <a:solidFill>
                  <a:srgbClr val="7EC5CF"/>
                </a:solidFill>
              </a:rPr>
              <a:t>DEĞERLENDİRME TOPLANTISI</a:t>
            </a:r>
            <a:endParaRPr lang="tr-TR" sz="2200" dirty="0">
              <a:solidFill>
                <a:srgbClr val="7EC5CF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825" y="111807"/>
            <a:ext cx="1260012" cy="836704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 flipH="1">
            <a:off x="6826898" y="1320047"/>
            <a:ext cx="5162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b="1" dirty="0" smtClean="0">
                <a:solidFill>
                  <a:srgbClr val="7EC5CF"/>
                </a:solidFill>
              </a:rPr>
              <a:t>Madde 34</a:t>
            </a:r>
            <a:endParaRPr lang="tr-TR" dirty="0">
              <a:solidFill>
                <a:srgbClr val="7EC5C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91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67925" y="2084476"/>
            <a:ext cx="9992882" cy="460688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tr-TR" sz="3600" dirty="0" smtClean="0"/>
          </a:p>
          <a:p>
            <a:pPr marL="0" indent="0" algn="just">
              <a:buNone/>
            </a:pPr>
            <a:r>
              <a:rPr lang="tr-TR" sz="3600" dirty="0" smtClean="0"/>
              <a:t>…</a:t>
            </a:r>
            <a:r>
              <a:rPr lang="tr-TR" sz="3600" dirty="0"/>
              <a:t>Ancak bu serbestlik, hak sahibinin meşru menfaatlerine haklı bir sebep olmadan zarar verir veya eserden normal yararlanma ile çelişir şekilde kullanılamaz</a:t>
            </a:r>
            <a:r>
              <a:rPr lang="tr-TR" sz="4000" dirty="0"/>
              <a:t>.</a:t>
            </a:r>
          </a:p>
          <a:p>
            <a:pPr marL="0" indent="0" algn="just">
              <a:buNone/>
            </a:pPr>
            <a:endParaRPr lang="tr-TR" sz="3600" b="1" dirty="0" smtClean="0"/>
          </a:p>
        </p:txBody>
      </p:sp>
      <p:sp>
        <p:nvSpPr>
          <p:cNvPr id="4" name="Metin kutusu 3"/>
          <p:cNvSpPr txBox="1"/>
          <p:nvPr/>
        </p:nvSpPr>
        <p:spPr>
          <a:xfrm flipH="1">
            <a:off x="6874207" y="882698"/>
            <a:ext cx="51629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200" b="1" dirty="0" smtClean="0">
                <a:solidFill>
                  <a:srgbClr val="7EC5CF"/>
                </a:solidFill>
              </a:rPr>
              <a:t>DEĞERLENDİRME TOPLANTISI</a:t>
            </a:r>
            <a:endParaRPr lang="tr-TR" sz="2200" dirty="0">
              <a:solidFill>
                <a:srgbClr val="7EC5CF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825" y="111807"/>
            <a:ext cx="1260012" cy="836704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 flipH="1">
            <a:off x="6826898" y="1320047"/>
            <a:ext cx="5162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b="1" dirty="0" smtClean="0">
                <a:solidFill>
                  <a:srgbClr val="7EC5CF"/>
                </a:solidFill>
              </a:rPr>
              <a:t>Madde 34</a:t>
            </a:r>
            <a:endParaRPr lang="tr-TR" dirty="0">
              <a:solidFill>
                <a:srgbClr val="7EC5C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32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67925" y="2084476"/>
            <a:ext cx="9992882" cy="46068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3600" b="1" u="sng" dirty="0"/>
              <a:t>Dikkat edilecek hususlar.</a:t>
            </a:r>
          </a:p>
          <a:p>
            <a:pPr algn="just"/>
            <a:r>
              <a:rPr lang="tr-TR" sz="3600" dirty="0"/>
              <a:t>Oluşturulan içeriklerin meydana getirilmesinde yasal sınırlar içinde kalınması önemlidir. </a:t>
            </a:r>
          </a:p>
          <a:p>
            <a:pPr algn="just"/>
            <a:r>
              <a:rPr lang="tr-TR" sz="3600" dirty="0"/>
              <a:t>İçeriğinizin kaynağını mutlaka belirtiniz. Eğer mümkünse bu bölümlerin telif sahiplerinden izin </a:t>
            </a:r>
            <a:r>
              <a:rPr lang="tr-TR" sz="3600" dirty="0" smtClean="0"/>
              <a:t>alınabilir.</a:t>
            </a:r>
            <a:endParaRPr lang="tr-TR" sz="3600" b="1" dirty="0" smtClean="0"/>
          </a:p>
        </p:txBody>
      </p:sp>
      <p:sp>
        <p:nvSpPr>
          <p:cNvPr id="4" name="Metin kutusu 3"/>
          <p:cNvSpPr txBox="1"/>
          <p:nvPr/>
        </p:nvSpPr>
        <p:spPr>
          <a:xfrm flipH="1">
            <a:off x="6874207" y="882698"/>
            <a:ext cx="51629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200" b="1" dirty="0" smtClean="0">
                <a:solidFill>
                  <a:srgbClr val="7EC5CF"/>
                </a:solidFill>
              </a:rPr>
              <a:t>DEĞERLENDİRME TOPLANTISI</a:t>
            </a:r>
            <a:endParaRPr lang="tr-TR" sz="2200" dirty="0">
              <a:solidFill>
                <a:srgbClr val="7EC5CF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825" y="111807"/>
            <a:ext cx="1260012" cy="836704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 flipH="1">
            <a:off x="6826898" y="1320047"/>
            <a:ext cx="5162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b="1" dirty="0" smtClean="0">
                <a:solidFill>
                  <a:srgbClr val="7EC5CF"/>
                </a:solidFill>
              </a:rPr>
              <a:t>Dikkat </a:t>
            </a:r>
            <a:r>
              <a:rPr lang="tr-TR" b="1" dirty="0">
                <a:solidFill>
                  <a:srgbClr val="7EC5CF"/>
                </a:solidFill>
              </a:rPr>
              <a:t>E</a:t>
            </a:r>
            <a:r>
              <a:rPr lang="tr-TR" b="1" dirty="0" smtClean="0">
                <a:solidFill>
                  <a:srgbClr val="7EC5CF"/>
                </a:solidFill>
              </a:rPr>
              <a:t>dilecek Hususlar</a:t>
            </a:r>
            <a:endParaRPr lang="tr-TR" dirty="0">
              <a:solidFill>
                <a:srgbClr val="7EC5C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47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67925" y="2084476"/>
            <a:ext cx="10704988" cy="4001999"/>
          </a:xfrm>
        </p:spPr>
        <p:txBody>
          <a:bodyPr>
            <a:noAutofit/>
          </a:bodyPr>
          <a:lstStyle/>
          <a:p>
            <a:pPr algn="just"/>
            <a:r>
              <a:rPr lang="tr-TR" sz="3600" dirty="0"/>
              <a:t>Kaynak olarak kullanılan web sitesinin kullanım koşulları ile ilgili bölümlerini okuyunuz.                                                     </a:t>
            </a:r>
          </a:p>
          <a:p>
            <a:pPr algn="just"/>
            <a:endParaRPr lang="tr-TR" sz="3600" dirty="0" smtClean="0"/>
          </a:p>
          <a:p>
            <a:pPr algn="just"/>
            <a:r>
              <a:rPr lang="tr-TR" sz="3600" dirty="0" smtClean="0"/>
              <a:t>İçeriğin </a:t>
            </a:r>
            <a:r>
              <a:rPr lang="tr-TR" sz="3600" dirty="0"/>
              <a:t>"Kaynak gösterilerek </a:t>
            </a:r>
            <a:r>
              <a:rPr lang="tr-TR" sz="3600" dirty="0" smtClean="0"/>
              <a:t>çalışmalar    paylaşılabilir</a:t>
            </a:r>
            <a:r>
              <a:rPr lang="tr-TR" sz="3600" dirty="0"/>
              <a:t>." veya "İçeriği özgürce kullanabilirsiniz." ifadelerinin bulunması sizin için yeterli olacaktır.</a:t>
            </a:r>
          </a:p>
          <a:p>
            <a:pPr marL="0" indent="0" algn="just">
              <a:buNone/>
            </a:pPr>
            <a:endParaRPr lang="tr-TR" sz="3600" b="1" dirty="0" smtClean="0"/>
          </a:p>
        </p:txBody>
      </p:sp>
      <p:sp>
        <p:nvSpPr>
          <p:cNvPr id="4" name="Metin kutusu 3"/>
          <p:cNvSpPr txBox="1"/>
          <p:nvPr/>
        </p:nvSpPr>
        <p:spPr>
          <a:xfrm flipH="1">
            <a:off x="6874207" y="882698"/>
            <a:ext cx="51629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200" b="1" dirty="0" smtClean="0">
                <a:solidFill>
                  <a:srgbClr val="7EC5CF"/>
                </a:solidFill>
              </a:rPr>
              <a:t>DEĞERLENDİRME TOPLANTISI</a:t>
            </a:r>
            <a:endParaRPr lang="tr-TR" sz="2200" dirty="0">
              <a:solidFill>
                <a:srgbClr val="7EC5CF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825" y="111807"/>
            <a:ext cx="1260012" cy="836704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 flipH="1">
            <a:off x="6826898" y="1320047"/>
            <a:ext cx="5162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b="1" dirty="0" smtClean="0">
                <a:solidFill>
                  <a:srgbClr val="7EC5CF"/>
                </a:solidFill>
              </a:rPr>
              <a:t>Dikkat edilecek Hususlar</a:t>
            </a:r>
            <a:endParaRPr lang="tr-TR" dirty="0">
              <a:solidFill>
                <a:srgbClr val="7EC5C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64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67925" y="2084476"/>
            <a:ext cx="9992882" cy="4606882"/>
          </a:xfrm>
        </p:spPr>
        <p:txBody>
          <a:bodyPr>
            <a:noAutofit/>
          </a:bodyPr>
          <a:lstStyle/>
          <a:p>
            <a:pPr algn="just"/>
            <a:r>
              <a:rPr lang="tr-TR" sz="3600" dirty="0" smtClean="0"/>
              <a:t>Eğer </a:t>
            </a:r>
            <a:r>
              <a:rPr lang="tr-TR" sz="3600" dirty="0"/>
              <a:t>kullanılacak içeriğin kullanımı ile ilgili bir açıklama bulunmuyorsa iletişim yolları (e-posta, mesaj vb.) ile sorumlu kişilerle iletişim kurulmalıdır.</a:t>
            </a:r>
          </a:p>
          <a:p>
            <a:pPr marL="0" indent="0" algn="just">
              <a:buNone/>
            </a:pPr>
            <a:endParaRPr lang="tr-TR" sz="3600" b="1" dirty="0" smtClean="0"/>
          </a:p>
        </p:txBody>
      </p:sp>
      <p:sp>
        <p:nvSpPr>
          <p:cNvPr id="4" name="Metin kutusu 3"/>
          <p:cNvSpPr txBox="1"/>
          <p:nvPr/>
        </p:nvSpPr>
        <p:spPr>
          <a:xfrm flipH="1">
            <a:off x="6874207" y="882698"/>
            <a:ext cx="51629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200" b="1" dirty="0" smtClean="0">
                <a:solidFill>
                  <a:srgbClr val="7EC5CF"/>
                </a:solidFill>
              </a:rPr>
              <a:t>DEĞERLENDİRME TOPLANTISI</a:t>
            </a:r>
            <a:endParaRPr lang="tr-TR" sz="2200" dirty="0">
              <a:solidFill>
                <a:srgbClr val="7EC5CF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825" y="111807"/>
            <a:ext cx="1260012" cy="836704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 flipH="1">
            <a:off x="6826898" y="1320047"/>
            <a:ext cx="5162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b="1" dirty="0" smtClean="0">
                <a:solidFill>
                  <a:srgbClr val="7EC5CF"/>
                </a:solidFill>
              </a:rPr>
              <a:t>Dikkat edilecek Hususlar</a:t>
            </a:r>
            <a:endParaRPr lang="tr-TR" dirty="0">
              <a:solidFill>
                <a:srgbClr val="7EC5C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81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3"/>
          <a:stretch/>
        </p:blipFill>
        <p:spPr>
          <a:xfrm>
            <a:off x="-6626" y="0"/>
            <a:ext cx="12198626" cy="6858000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 flipH="1">
            <a:off x="7352145" y="418732"/>
            <a:ext cx="4726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/>
              <a:t>DEĞERLENDİRME TOPLANTISI</a:t>
            </a:r>
            <a:endParaRPr lang="tr-TR" sz="36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215" y="418732"/>
            <a:ext cx="1807408" cy="1200200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6766687" y="2143978"/>
            <a:ext cx="340522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tr-TR" sz="3600" b="1" dirty="0" smtClean="0">
              <a:ln/>
            </a:endParaRPr>
          </a:p>
          <a:p>
            <a:pPr algn="ctr"/>
            <a:r>
              <a:rPr lang="tr-TR" sz="4400" b="1" dirty="0" smtClean="0">
                <a:ln/>
              </a:rPr>
              <a:t>TEŞEKKÜRLER</a:t>
            </a:r>
          </a:p>
        </p:txBody>
      </p:sp>
    </p:spTree>
    <p:extLst>
      <p:ext uri="{BB962C8B-B14F-4D97-AF65-F5344CB8AC3E}">
        <p14:creationId xmlns:p14="http://schemas.microsoft.com/office/powerpoint/2010/main" val="317010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432</TotalTime>
  <Words>257</Words>
  <Application>Microsoft Office PowerPoint</Application>
  <PresentationFormat>Özel</PresentationFormat>
  <Paragraphs>34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0" baseType="lpstr"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İÇERİK DEĞERLENDİRME KRİTERLERİ</dc:title>
  <dc:creator>Murat SAGLAM</dc:creator>
  <cp:lastModifiedBy>MehmetTASKIN01</cp:lastModifiedBy>
  <cp:revision>51</cp:revision>
  <dcterms:created xsi:type="dcterms:W3CDTF">2017-04-10T12:40:38Z</dcterms:created>
  <dcterms:modified xsi:type="dcterms:W3CDTF">2017-11-09T09:30:04Z</dcterms:modified>
</cp:coreProperties>
</file>