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4"/>
  </p:notesMasterIdLst>
  <p:sldIdLst>
    <p:sldId id="265"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97725"/>
  </p:normalViewPr>
  <p:slideViewPr>
    <p:cSldViewPr snapToGrid="0">
      <p:cViewPr varScale="1">
        <p:scale>
          <a:sx n="87" d="100"/>
          <a:sy n="87" d="100"/>
        </p:scale>
        <p:origin x="-6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B4E5-EE38-4800-8C60-0C54F293ED66}" type="datetimeFigureOut">
              <a:rPr lang="tr-TR" smtClean="0"/>
              <a:t>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7EB08-EF8F-44E2-8500-2069417E81DD}" type="slidenum">
              <a:rPr lang="tr-TR" smtClean="0"/>
              <a:t>‹#›</a:t>
            </a:fld>
            <a:endParaRPr lang="tr-TR"/>
          </a:p>
        </p:txBody>
      </p:sp>
    </p:spTree>
    <p:extLst>
      <p:ext uri="{BB962C8B-B14F-4D97-AF65-F5344CB8AC3E}">
        <p14:creationId xmlns:p14="http://schemas.microsoft.com/office/powerpoint/2010/main" val="1822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67866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404473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8635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417154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737A5C-3B0A-48B2-8114-85EE103CE84A}" type="datetimeFigureOut">
              <a:rPr lang="tr-TR" smtClean="0"/>
              <a:t>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370140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737A5C-3B0A-48B2-8114-85EE103CE84A}" type="datetimeFigureOut">
              <a:rPr lang="tr-TR" smtClean="0"/>
              <a:t>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85256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737A5C-3B0A-48B2-8114-85EE103CE84A}" type="datetimeFigureOut">
              <a:rPr lang="tr-TR" smtClean="0"/>
              <a:t>9.11.2017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359133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737A5C-3B0A-48B2-8114-85EE103CE84A}" type="datetimeFigureOut">
              <a:rPr lang="tr-TR" smtClean="0"/>
              <a:t>9.11.2017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176506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737A5C-3B0A-48B2-8114-85EE103CE84A}" type="datetimeFigureOut">
              <a:rPr lang="tr-TR" smtClean="0"/>
              <a:t>9.11.2017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92775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t>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39595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t>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40024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7A5C-3B0A-48B2-8114-85EE103CE84A}" type="datetimeFigureOut">
              <a:rPr lang="tr-TR" smtClean="0"/>
              <a:t>9.11.2017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F48E3-1ADE-408B-999E-335CDACE1A2E}" type="slidenum">
              <a:rPr lang="tr-TR" smtClean="0"/>
              <a:t>‹#›</a:t>
            </a:fld>
            <a:endParaRPr lang="tr-TR"/>
          </a:p>
        </p:txBody>
      </p:sp>
    </p:spTree>
    <p:extLst>
      <p:ext uri="{BB962C8B-B14F-4D97-AF65-F5344CB8AC3E}">
        <p14:creationId xmlns:p14="http://schemas.microsoft.com/office/powerpoint/2010/main" val="1555484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7253"/>
          <a:stretch/>
        </p:blipFill>
        <p:spPr>
          <a:xfrm>
            <a:off x="-6626" y="0"/>
            <a:ext cx="12198626" cy="6858000"/>
          </a:xfrm>
          <a:prstGeom prst="rect">
            <a:avLst/>
          </a:prstGeom>
        </p:spPr>
      </p:pic>
      <p:sp>
        <p:nvSpPr>
          <p:cNvPr id="6" name="Metin kutusu 5"/>
          <p:cNvSpPr txBox="1"/>
          <p:nvPr/>
        </p:nvSpPr>
        <p:spPr>
          <a:xfrm flipH="1">
            <a:off x="7352145" y="418732"/>
            <a:ext cx="4726696" cy="1200329"/>
          </a:xfrm>
          <a:prstGeom prst="rect">
            <a:avLst/>
          </a:prstGeom>
          <a:noFill/>
        </p:spPr>
        <p:txBody>
          <a:bodyPr wrap="square" rtlCol="0">
            <a:spAutoFit/>
          </a:bodyPr>
          <a:lstStyle/>
          <a:p>
            <a:pPr algn="ctr"/>
            <a:r>
              <a:rPr lang="tr-TR" sz="3600" b="1" dirty="0" smtClean="0"/>
              <a:t>DEĞERLENDİRME TOPLANTISI</a:t>
            </a:r>
            <a:endParaRPr lang="tr-TR" sz="36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215" y="418732"/>
            <a:ext cx="1807408" cy="1200200"/>
          </a:xfrm>
          <a:prstGeom prst="rect">
            <a:avLst/>
          </a:prstGeom>
        </p:spPr>
      </p:pic>
      <p:sp>
        <p:nvSpPr>
          <p:cNvPr id="3" name="Dikdörtgen 2"/>
          <p:cNvSpPr/>
          <p:nvPr/>
        </p:nvSpPr>
        <p:spPr>
          <a:xfrm>
            <a:off x="6798488" y="2143978"/>
            <a:ext cx="334161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3600" b="1" cap="none" spc="0" dirty="0" smtClean="0">
                <a:ln/>
                <a:effectLst/>
              </a:rPr>
              <a:t>Web </a:t>
            </a:r>
            <a:r>
              <a:rPr lang="tr-TR" sz="3600" b="1" cap="none" spc="0" dirty="0" smtClean="0">
                <a:ln/>
                <a:effectLst/>
              </a:rPr>
              <a:t>2.0 Araçları</a:t>
            </a:r>
            <a:endParaRPr lang="tr-TR" sz="3600" b="1" cap="none" spc="0" dirty="0">
              <a:ln/>
              <a:effectLst/>
            </a:endParaRPr>
          </a:p>
        </p:txBody>
      </p:sp>
    </p:spTree>
    <p:extLst>
      <p:ext uri="{BB962C8B-B14F-4D97-AF65-F5344CB8AC3E}">
        <p14:creationId xmlns:p14="http://schemas.microsoft.com/office/powerpoint/2010/main" val="7227805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lgn="ctr">
              <a:lnSpc>
                <a:spcPct val="100000"/>
              </a:lnSpc>
              <a:spcBef>
                <a:spcPct val="20000"/>
              </a:spcBef>
              <a:buClr>
                <a:srgbClr val="0BD0D9"/>
              </a:buClr>
              <a:buSzPct val="95000"/>
              <a:buNone/>
            </a:pPr>
            <a:endParaRPr lang="tr-TR" sz="4000" dirty="0" smtClean="0">
              <a:solidFill>
                <a:prstClr val="black"/>
              </a:solidFill>
              <a:latin typeface="Constantia"/>
            </a:endParaRPr>
          </a:p>
          <a:p>
            <a:pPr marL="0" lvl="0" indent="0" algn="ctr">
              <a:lnSpc>
                <a:spcPct val="100000"/>
              </a:lnSpc>
              <a:spcBef>
                <a:spcPct val="20000"/>
              </a:spcBef>
              <a:buClr>
                <a:srgbClr val="0BD0D9"/>
              </a:buClr>
              <a:buSzPct val="95000"/>
              <a:buNone/>
            </a:pPr>
            <a:endParaRPr lang="tr-TR" sz="4000" dirty="0">
              <a:solidFill>
                <a:prstClr val="black"/>
              </a:solidFill>
              <a:latin typeface="Constantia"/>
            </a:endParaRPr>
          </a:p>
          <a:p>
            <a:pPr marL="0" lvl="0" indent="0" algn="ctr">
              <a:lnSpc>
                <a:spcPct val="100000"/>
              </a:lnSpc>
              <a:spcBef>
                <a:spcPct val="20000"/>
              </a:spcBef>
              <a:buClr>
                <a:srgbClr val="0BD0D9"/>
              </a:buClr>
              <a:buSzPct val="95000"/>
              <a:buNone/>
            </a:pPr>
            <a:r>
              <a:rPr lang="tr-TR" sz="4000" b="1" dirty="0" smtClean="0">
                <a:solidFill>
                  <a:srgbClr val="FF0000"/>
                </a:solidFill>
                <a:effectLst>
                  <a:outerShdw blurRad="38100" dist="38100" dir="2700000" algn="tl">
                    <a:srgbClr val="000000">
                      <a:alpha val="43137"/>
                    </a:srgbClr>
                  </a:outerShdw>
                </a:effectLst>
                <a:latin typeface="Constantia"/>
              </a:rPr>
              <a:t>İçerik </a:t>
            </a:r>
            <a:r>
              <a:rPr lang="tr-TR" sz="4000" b="1" dirty="0">
                <a:solidFill>
                  <a:srgbClr val="FF0000"/>
                </a:solidFill>
                <a:effectLst>
                  <a:outerShdw blurRad="38100" dist="38100" dir="2700000" algn="tl">
                    <a:srgbClr val="000000">
                      <a:alpha val="43137"/>
                    </a:srgbClr>
                  </a:outerShdw>
                </a:effectLst>
                <a:latin typeface="Constantia"/>
              </a:rPr>
              <a:t>oluşturmakta kullanacağımız bazı örnek Web 2.0 araçları.</a:t>
            </a:r>
          </a:p>
          <a:p>
            <a:endParaRPr lang="tr-TR" dirty="0"/>
          </a:p>
        </p:txBody>
      </p:sp>
    </p:spTree>
    <p:extLst>
      <p:ext uri="{BB962C8B-B14F-4D97-AF65-F5344CB8AC3E}">
        <p14:creationId xmlns:p14="http://schemas.microsoft.com/office/powerpoint/2010/main" val="3621184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solidFill>
                  <a:srgbClr val="FF0000"/>
                </a:solidFill>
                <a:effectLst>
                  <a:outerShdw blurRad="38100" dist="38100" dir="2700000" algn="tl">
                    <a:srgbClr val="000000">
                      <a:alpha val="43137"/>
                    </a:srgbClr>
                  </a:outerShdw>
                </a:effectLst>
              </a:rPr>
              <a:t>Classdojo</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0719" y="1690688"/>
            <a:ext cx="9250561" cy="469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61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800" b="1" dirty="0" err="1">
                <a:ln w="11430"/>
                <a:solidFill>
                  <a:srgbClr val="FF0000"/>
                </a:solidFill>
                <a:effectLst>
                  <a:outerShdw blurRad="50800" dist="39000" dir="5460000" algn="tl">
                    <a:srgbClr val="000000">
                      <a:alpha val="38000"/>
                    </a:srgbClr>
                  </a:outerShdw>
                </a:effectLst>
              </a:rPr>
              <a:t>That</a:t>
            </a:r>
            <a:r>
              <a:rPr lang="tr-TR" sz="4800" b="1" dirty="0">
                <a:ln w="11430"/>
                <a:solidFill>
                  <a:srgbClr val="FF0000"/>
                </a:solidFill>
                <a:effectLst>
                  <a:outerShdw blurRad="50800" dist="39000" dir="5460000" algn="tl">
                    <a:srgbClr val="000000">
                      <a:alpha val="38000"/>
                    </a:srgbClr>
                  </a:outerShdw>
                </a:effectLst>
              </a:rPr>
              <a:t> </a:t>
            </a:r>
            <a:r>
              <a:rPr lang="tr-TR" sz="4800" b="1" dirty="0" err="1">
                <a:ln w="11430"/>
                <a:solidFill>
                  <a:srgbClr val="FF0000"/>
                </a:solidFill>
                <a:effectLst>
                  <a:outerShdw blurRad="50800" dist="39000" dir="5460000" algn="tl">
                    <a:srgbClr val="000000">
                      <a:alpha val="38000"/>
                    </a:srgbClr>
                  </a:outerShdw>
                </a:effectLst>
              </a:rPr>
              <a:t>Quiz</a:t>
            </a:r>
            <a:endParaRPr lang="tr-TR"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365" y="1825625"/>
            <a:ext cx="639327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41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Kahoot</a:t>
            </a:r>
            <a:endParaRPr lang="tr-TR" b="1"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pPr marL="0" indent="0">
              <a:buNone/>
            </a:pPr>
            <a:endParaRPr lang="tr-TR"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34" y="1450489"/>
            <a:ext cx="2971993" cy="21862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678" y="1450489"/>
            <a:ext cx="3028019" cy="21862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4988" y="1450489"/>
            <a:ext cx="2720338" cy="21862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2678" y="4175220"/>
            <a:ext cx="3028019" cy="265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6334" y="4175220"/>
            <a:ext cx="2971993" cy="265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4988" y="4175220"/>
            <a:ext cx="2720338" cy="26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96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Quizlet</a:t>
            </a:r>
            <a:endParaRPr lang="tr-TR" b="1" dirty="0">
              <a:solidFill>
                <a:srgbClr val="FF0000"/>
              </a:solidFill>
              <a:effectLst>
                <a:outerShdw blurRad="38100" dist="38100" dir="2700000" algn="tl">
                  <a:srgbClr val="000000">
                    <a:alpha val="43137"/>
                  </a:srgbClr>
                </a:outerShdw>
              </a:effectLst>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4841" y="1825625"/>
            <a:ext cx="826231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8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Easytestmaker</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4741" y="1825625"/>
            <a:ext cx="676251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1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SurveyMonkey</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2923" y="1869959"/>
            <a:ext cx="6986153" cy="498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7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Padlet</a:t>
            </a:r>
            <a:endParaRPr lang="tr-TR" b="1"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40" y="1715273"/>
            <a:ext cx="828091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750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Canva</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1206" y="1825625"/>
            <a:ext cx="678958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627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Popplet</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024" y="1690688"/>
            <a:ext cx="916195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34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pPr>
            <a:endParaRPr lang="tr-TR" sz="2600" dirty="0" smtClean="0">
              <a:solidFill>
                <a:prstClr val="black"/>
              </a:solidFill>
              <a:latin typeface="Constantia"/>
            </a:endParaRPr>
          </a:p>
          <a:p>
            <a:pPr marL="274320" lvl="0" indent="-274320">
              <a:lnSpc>
                <a:spcPct val="100000"/>
              </a:lnSpc>
              <a:spcBef>
                <a:spcPct val="20000"/>
              </a:spcBef>
              <a:buClr>
                <a:srgbClr val="0BD0D9"/>
              </a:buClr>
              <a:buSzPct val="95000"/>
              <a:buFont typeface="Wingdings 2"/>
              <a:buChar char=""/>
            </a:pPr>
            <a:r>
              <a:rPr lang="tr-TR" sz="2600" dirty="0" smtClean="0">
                <a:solidFill>
                  <a:prstClr val="black"/>
                </a:solidFill>
                <a:latin typeface="Constantia"/>
              </a:rPr>
              <a:t>Web </a:t>
            </a:r>
            <a:r>
              <a:rPr lang="tr-TR" sz="2600" dirty="0">
                <a:solidFill>
                  <a:prstClr val="black"/>
                </a:solidFill>
                <a:latin typeface="Constantia"/>
              </a:rPr>
              <a:t>2.0, statik, standart HTML yapısına sahip, klasik Web ortamından sonra ortaya çıkan, etkileşim düzeyi yüksek, işbirliği ve paylaşımı ön plana çıkaran, kullanıcı merkezli, yeni Web ortamını tanımlamak amacıyla kullanılmaktadır. </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Web 2.0 site ziyaretçilerinin etkin bir şekilde katkıda bulundukları, ilaveler yapabildikleri web siteleri demektir. </a:t>
            </a:r>
          </a:p>
          <a:p>
            <a:endParaRPr lang="tr-TR" dirty="0"/>
          </a:p>
        </p:txBody>
      </p:sp>
    </p:spTree>
    <p:extLst>
      <p:ext uri="{BB962C8B-B14F-4D97-AF65-F5344CB8AC3E}">
        <p14:creationId xmlns:p14="http://schemas.microsoft.com/office/powerpoint/2010/main" val="3965082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PIXLR</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649" y="1802179"/>
            <a:ext cx="764670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518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Google Earth</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7137" y="1919409"/>
            <a:ext cx="803772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85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Alice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8477" y="1690688"/>
            <a:ext cx="6535046" cy="490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32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Animaker</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95596"/>
            <a:ext cx="10515600" cy="408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5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76139"/>
            <a:ext cx="10515600" cy="1325563"/>
          </a:xfrm>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Manchester </a:t>
            </a:r>
            <a:r>
              <a:rPr lang="tr-TR" b="1" dirty="0" err="1" smtClean="0">
                <a:solidFill>
                  <a:srgbClr val="FF0000"/>
                </a:solidFill>
                <a:effectLst>
                  <a:outerShdw blurRad="38100" dist="38100" dir="2700000" algn="tl">
                    <a:srgbClr val="000000">
                      <a:alpha val="43137"/>
                    </a:srgbClr>
                  </a:outerShdw>
                </a:effectLst>
              </a:rPr>
              <a:t>Ünv</a:t>
            </a:r>
            <a:r>
              <a:rPr lang="tr-TR" b="1" dirty="0" smtClean="0">
                <a:solidFill>
                  <a:srgbClr val="FF0000"/>
                </a:solidFill>
                <a:effectLst>
                  <a:outerShdw blurRad="38100" dist="38100" dir="2700000" algn="tl">
                    <a:srgbClr val="000000">
                      <a:alpha val="43137"/>
                    </a:srgbClr>
                  </a:outerShdw>
                </a:effectLst>
              </a:rPr>
              <a:t>. Web </a:t>
            </a:r>
            <a:r>
              <a:rPr lang="tr-TR" b="1" dirty="0">
                <a:solidFill>
                  <a:srgbClr val="FF0000"/>
                </a:solidFill>
                <a:effectLst>
                  <a:outerShdw blurRad="38100" dist="38100" dir="2700000" algn="tl">
                    <a:srgbClr val="000000">
                      <a:alpha val="43137"/>
                    </a:srgbClr>
                  </a:outerShdw>
                </a:effectLst>
              </a:rPr>
              <a:t>S</a:t>
            </a:r>
            <a:r>
              <a:rPr lang="tr-TR" b="1" dirty="0" smtClean="0">
                <a:solidFill>
                  <a:srgbClr val="FF0000"/>
                </a:solidFill>
                <a:effectLst>
                  <a:outerShdw blurRad="38100" dist="38100" dir="2700000" algn="tl">
                    <a:srgbClr val="000000">
                      <a:alpha val="43137"/>
                    </a:srgbClr>
                  </a:outerShdw>
                </a:effectLst>
              </a:rPr>
              <a:t>ayfası</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4838" y="1813902"/>
            <a:ext cx="504232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846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Tiki-</a:t>
            </a:r>
            <a:r>
              <a:rPr lang="tr-TR" b="1" dirty="0" err="1">
                <a:solidFill>
                  <a:srgbClr val="FF0000"/>
                </a:solidFill>
                <a:effectLst>
                  <a:outerShdw blurRad="38100" dist="38100" dir="2700000" algn="tl">
                    <a:srgbClr val="000000">
                      <a:alpha val="43137"/>
                    </a:srgbClr>
                  </a:outerShdw>
                </a:effectLst>
              </a:rPr>
              <a:t>Toki</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5787" y="2048364"/>
            <a:ext cx="972042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5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Timeline</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9055" y="1825625"/>
            <a:ext cx="573389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963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ToonyTool</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1994" y="1872517"/>
            <a:ext cx="7088011" cy="480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038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Prezi</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966" y="1690688"/>
            <a:ext cx="899806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231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Animoto</a:t>
            </a:r>
            <a:endParaRPr lang="tr-TR" b="1" dirty="0">
              <a:solidFill>
                <a:srgbClr val="FF0000"/>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862" y="1690688"/>
            <a:ext cx="784827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67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pPr>
            <a:endParaRPr lang="tr-TR" sz="2600" dirty="0" smtClean="0">
              <a:solidFill>
                <a:prstClr val="black"/>
              </a:solidFill>
              <a:latin typeface="Constantia"/>
            </a:endParaRPr>
          </a:p>
          <a:p>
            <a:pPr marL="274320" lvl="0" indent="-274320">
              <a:lnSpc>
                <a:spcPct val="100000"/>
              </a:lnSpc>
              <a:spcBef>
                <a:spcPct val="20000"/>
              </a:spcBef>
              <a:buClr>
                <a:srgbClr val="0BD0D9"/>
              </a:buClr>
              <a:buSzPct val="95000"/>
              <a:buFont typeface="Wingdings 2"/>
              <a:buChar char=""/>
            </a:pPr>
            <a:r>
              <a:rPr lang="tr-TR" sz="2600" dirty="0" smtClean="0">
                <a:solidFill>
                  <a:prstClr val="black"/>
                </a:solidFill>
                <a:latin typeface="Constantia"/>
              </a:rPr>
              <a:t>Artık </a:t>
            </a:r>
            <a:r>
              <a:rPr lang="tr-TR" sz="2600" dirty="0">
                <a:solidFill>
                  <a:prstClr val="black"/>
                </a:solidFill>
                <a:latin typeface="Constantia"/>
              </a:rPr>
              <a:t>sadece bilgi veren Web 1.0 siteleri geride kaldı. Dünya Web 2.0 adı verilen internet siteleri dönemine girdi. Web 1.0 mantığında sadece tanıtım ve bilgi esastı, tek bir kişi tarafından yönetilen sitede kullanıcı sadece okuyucu konumundaydı. Sadece bilgi tüketiyor, yeni bir bilgi üretmesi gerekirse nasıl ne şekilde yapacağını bilemiyordu</a:t>
            </a:r>
            <a:r>
              <a:rPr lang="tr-TR" sz="2600" dirty="0" smtClean="0">
                <a:solidFill>
                  <a:prstClr val="black"/>
                </a:solidFill>
                <a:latin typeface="Constantia"/>
              </a:rPr>
              <a:t>.</a:t>
            </a:r>
          </a:p>
          <a:p>
            <a:pPr marL="274320" lvl="0" indent="-274320">
              <a:lnSpc>
                <a:spcPct val="100000"/>
              </a:lnSpc>
              <a:spcBef>
                <a:spcPct val="20000"/>
              </a:spcBef>
              <a:buClr>
                <a:srgbClr val="0BD0D9"/>
              </a:buClr>
              <a:buSzPct val="95000"/>
              <a:buFont typeface="Wingdings 2"/>
              <a:buChar char=""/>
            </a:pPr>
            <a:r>
              <a:rPr lang="tr-TR" sz="2600" dirty="0" smtClean="0">
                <a:solidFill>
                  <a:prstClr val="black"/>
                </a:solidFill>
                <a:latin typeface="Constantia"/>
              </a:rPr>
              <a:t>Web 2.0 ile bu konsept kullanıcı merkezli hale dönüşmüştür.</a:t>
            </a:r>
            <a:endParaRPr lang="tr-TR" sz="2600" dirty="0">
              <a:solidFill>
                <a:prstClr val="black"/>
              </a:solidFill>
              <a:latin typeface="Constantia"/>
            </a:endParaRP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Akıllı sistemlerin ve yapay zekanın olacağı Web 3.0 ise bir sonraki durak olacaktır.</a:t>
            </a:r>
          </a:p>
          <a:p>
            <a:endParaRPr lang="tr-TR" dirty="0"/>
          </a:p>
        </p:txBody>
      </p:sp>
    </p:spTree>
    <p:extLst>
      <p:ext uri="{BB962C8B-B14F-4D97-AF65-F5344CB8AC3E}">
        <p14:creationId xmlns:p14="http://schemas.microsoft.com/office/powerpoint/2010/main" val="341393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Google Dokümanlar</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7824" y="1690688"/>
            <a:ext cx="655635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161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err="1">
                <a:solidFill>
                  <a:srgbClr val="FF0000"/>
                </a:solidFill>
                <a:effectLst>
                  <a:outerShdw blurRad="38100" dist="38100" dir="2700000" algn="tl">
                    <a:srgbClr val="000000">
                      <a:alpha val="43137"/>
                    </a:srgbClr>
                  </a:outerShdw>
                </a:effectLst>
              </a:rPr>
              <a:t>Diigo</a:t>
            </a:r>
            <a:endParaRPr lang="tr-TR" b="1"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43" y="1825625"/>
            <a:ext cx="7758113" cy="484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19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ctr"/>
            <a:r>
              <a:rPr lang="tr-TR" b="1" dirty="0">
                <a:solidFill>
                  <a:srgbClr val="FF0000"/>
                </a:solidFill>
                <a:effectLst>
                  <a:outerShdw blurRad="38100" dist="38100" dir="2700000" algn="tl">
                    <a:srgbClr val="000000">
                      <a:alpha val="43137"/>
                    </a:srgbClr>
                  </a:outerShdw>
                </a:effectLst>
              </a:rPr>
              <a:t>Özetle  Web 2.0</a:t>
            </a: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defRPr/>
            </a:pPr>
            <a:endParaRPr lang="tr-TR" sz="2600" dirty="0" smtClean="0">
              <a:solidFill>
                <a:prstClr val="black"/>
              </a:solidFill>
              <a:latin typeface="Constantia"/>
            </a:endParaRPr>
          </a:p>
          <a:p>
            <a:pPr marL="274320" lvl="0" indent="-274320">
              <a:lnSpc>
                <a:spcPct val="100000"/>
              </a:lnSpc>
              <a:spcBef>
                <a:spcPct val="20000"/>
              </a:spcBef>
              <a:buClr>
                <a:srgbClr val="0BD0D9"/>
              </a:buClr>
              <a:buSzPct val="95000"/>
              <a:buFont typeface="Wingdings 2"/>
              <a:buChar char=""/>
              <a:defRPr/>
            </a:pPr>
            <a:r>
              <a:rPr lang="tr-TR" sz="2600" dirty="0" smtClean="0">
                <a:solidFill>
                  <a:prstClr val="black"/>
                </a:solidFill>
                <a:latin typeface="Constantia"/>
              </a:rPr>
              <a:t>Tüm </a:t>
            </a:r>
            <a:r>
              <a:rPr lang="tr-TR" sz="2600" dirty="0">
                <a:solidFill>
                  <a:prstClr val="black"/>
                </a:solidFill>
                <a:latin typeface="Constantia"/>
              </a:rPr>
              <a:t>okuyucuların </a:t>
            </a:r>
            <a:r>
              <a:rPr lang="tr-TR" sz="2600" b="1" dirty="0">
                <a:solidFill>
                  <a:prstClr val="black"/>
                </a:solidFill>
                <a:latin typeface="Constantia"/>
              </a:rPr>
              <a:t>aynı zamanda yazar </a:t>
            </a:r>
            <a:r>
              <a:rPr lang="tr-TR" sz="2600" dirty="0">
                <a:solidFill>
                  <a:prstClr val="black"/>
                </a:solidFill>
                <a:latin typeface="Constantia"/>
              </a:rPr>
              <a:t>olmasıdır.</a:t>
            </a:r>
          </a:p>
          <a:p>
            <a:pPr marL="274320" lvl="0" indent="-274320">
              <a:lnSpc>
                <a:spcPct val="100000"/>
              </a:lnSpc>
              <a:spcBef>
                <a:spcPct val="20000"/>
              </a:spcBef>
              <a:buClr>
                <a:srgbClr val="0BD0D9"/>
              </a:buClr>
              <a:buSzPct val="95000"/>
              <a:buFont typeface="Wingdings 2"/>
              <a:buChar char=""/>
              <a:defRPr/>
            </a:pPr>
            <a:r>
              <a:rPr lang="tr-TR" sz="2600" dirty="0">
                <a:solidFill>
                  <a:prstClr val="black"/>
                </a:solidFill>
                <a:latin typeface="Constantia"/>
              </a:rPr>
              <a:t>Kullanıcıların içerik oluşturması ve içeriği çeşitli yollarla </a:t>
            </a:r>
            <a:r>
              <a:rPr lang="tr-TR" sz="2600" b="1" dirty="0">
                <a:solidFill>
                  <a:prstClr val="black"/>
                </a:solidFill>
                <a:latin typeface="Constantia"/>
              </a:rPr>
              <a:t>dağıtılabilmesi</a:t>
            </a:r>
            <a:r>
              <a:rPr lang="tr-TR" sz="2600" dirty="0">
                <a:solidFill>
                  <a:prstClr val="black"/>
                </a:solidFill>
                <a:latin typeface="Constantia"/>
              </a:rPr>
              <a:t>dir.</a:t>
            </a:r>
          </a:p>
          <a:p>
            <a:pPr marL="274320" lvl="0" indent="-274320">
              <a:lnSpc>
                <a:spcPct val="100000"/>
              </a:lnSpc>
              <a:spcBef>
                <a:spcPct val="20000"/>
              </a:spcBef>
              <a:buClr>
                <a:srgbClr val="0BD0D9"/>
              </a:buClr>
              <a:buSzPct val="95000"/>
              <a:buFont typeface="Wingdings 2"/>
              <a:buChar char=""/>
              <a:defRPr/>
            </a:pPr>
            <a:r>
              <a:rPr lang="tr-TR" sz="2600" dirty="0">
                <a:solidFill>
                  <a:prstClr val="black"/>
                </a:solidFill>
                <a:latin typeface="Constantia"/>
              </a:rPr>
              <a:t>Mevcut uygulama verilerinin başka web uygulamaları tarafından kullanılabilecek halde sunulmasıdır.</a:t>
            </a:r>
          </a:p>
          <a:p>
            <a:pPr marL="274320" lvl="0" indent="-274320">
              <a:lnSpc>
                <a:spcPct val="100000"/>
              </a:lnSpc>
              <a:spcBef>
                <a:spcPct val="20000"/>
              </a:spcBef>
              <a:buClr>
                <a:srgbClr val="0BD0D9"/>
              </a:buClr>
              <a:buSzPct val="95000"/>
              <a:buFont typeface="Wingdings 2"/>
              <a:buChar char=""/>
              <a:defRPr/>
            </a:pPr>
            <a:r>
              <a:rPr lang="tr-TR" sz="2600" dirty="0">
                <a:solidFill>
                  <a:prstClr val="black"/>
                </a:solidFill>
                <a:latin typeface="Constantia"/>
              </a:rPr>
              <a:t>Kendi kelimelerimizle içeriği etiketlemektir.</a:t>
            </a:r>
          </a:p>
          <a:p>
            <a:pPr marL="274320" lvl="0" indent="-274320">
              <a:lnSpc>
                <a:spcPct val="100000"/>
              </a:lnSpc>
              <a:spcBef>
                <a:spcPct val="20000"/>
              </a:spcBef>
              <a:buClr>
                <a:srgbClr val="0BD0D9"/>
              </a:buClr>
              <a:buSzPct val="95000"/>
              <a:buFont typeface="Wingdings 2"/>
              <a:buChar char=""/>
              <a:defRPr/>
            </a:pPr>
            <a:r>
              <a:rPr lang="tr-TR" sz="2600" dirty="0">
                <a:solidFill>
                  <a:prstClr val="black"/>
                </a:solidFill>
                <a:latin typeface="Constantia"/>
              </a:rPr>
              <a:t>Etiket bulutları sayesinde bilgiyi anlamsal olarak tanımlamaktır. </a:t>
            </a:r>
          </a:p>
          <a:p>
            <a:pPr marL="274320" lvl="0" indent="-274320">
              <a:lnSpc>
                <a:spcPct val="100000"/>
              </a:lnSpc>
              <a:spcBef>
                <a:spcPct val="20000"/>
              </a:spcBef>
              <a:buClr>
                <a:srgbClr val="0BD0D9"/>
              </a:buClr>
              <a:buSzPct val="95000"/>
              <a:buFont typeface="Wingdings 2"/>
              <a:buChar char=""/>
              <a:defRPr/>
            </a:pPr>
            <a:r>
              <a:rPr lang="tr-TR" sz="2600" dirty="0">
                <a:solidFill>
                  <a:prstClr val="black"/>
                </a:solidFill>
                <a:latin typeface="Constantia"/>
              </a:rPr>
              <a:t>İşbirliği ve sosyalleşmeye olanak sağlayan platformlardır.</a:t>
            </a:r>
          </a:p>
          <a:p>
            <a:endParaRPr lang="tr-TR" dirty="0"/>
          </a:p>
        </p:txBody>
      </p:sp>
    </p:spTree>
    <p:extLst>
      <p:ext uri="{BB962C8B-B14F-4D97-AF65-F5344CB8AC3E}">
        <p14:creationId xmlns:p14="http://schemas.microsoft.com/office/powerpoint/2010/main" val="307111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pPr>
            <a:endParaRPr lang="tr-TR" sz="2600" dirty="0" smtClean="0">
              <a:solidFill>
                <a:prstClr val="black"/>
              </a:solidFill>
              <a:latin typeface="Constantia"/>
            </a:endParaRPr>
          </a:p>
          <a:p>
            <a:pPr marL="274320" lvl="0" indent="-274320">
              <a:lnSpc>
                <a:spcPct val="100000"/>
              </a:lnSpc>
              <a:spcBef>
                <a:spcPct val="20000"/>
              </a:spcBef>
              <a:buClr>
                <a:srgbClr val="0BD0D9"/>
              </a:buClr>
              <a:buSzPct val="95000"/>
              <a:buFont typeface="Wingdings 2"/>
              <a:buChar char=""/>
            </a:pPr>
            <a:r>
              <a:rPr lang="tr-TR" sz="2600" dirty="0" smtClean="0">
                <a:solidFill>
                  <a:prstClr val="black"/>
                </a:solidFill>
                <a:latin typeface="Constantia"/>
              </a:rPr>
              <a:t>Web </a:t>
            </a:r>
            <a:r>
              <a:rPr lang="tr-TR" sz="2600" dirty="0">
                <a:solidFill>
                  <a:prstClr val="black"/>
                </a:solidFill>
                <a:latin typeface="Constantia"/>
              </a:rPr>
              <a:t>2.0 teknolojilerinin kullanım alanı her geçen gün hızla genişlemektedir. Bu durumun başlıca nedeni, Web 2.0 teknolojilerinin, </a:t>
            </a:r>
          </a:p>
          <a:p>
            <a:pPr marL="640080" lvl="1" indent="-246888">
              <a:lnSpc>
                <a:spcPct val="100000"/>
              </a:lnSpc>
              <a:spcBef>
                <a:spcPct val="20000"/>
              </a:spcBef>
              <a:buClr>
                <a:srgbClr val="0F6FC6"/>
              </a:buClr>
              <a:buSzPct val="85000"/>
              <a:buFont typeface="Wingdings 2"/>
              <a:buChar char=""/>
            </a:pPr>
            <a:r>
              <a:rPr lang="tr-TR" dirty="0">
                <a:solidFill>
                  <a:prstClr val="black"/>
                </a:solidFill>
                <a:latin typeface="Constantia"/>
              </a:rPr>
              <a:t>kullanıcı ve web uygulamaları arası etkileşimi, </a:t>
            </a:r>
            <a:endParaRPr lang="tr-TR" dirty="0" smtClean="0">
              <a:solidFill>
                <a:prstClr val="black"/>
              </a:solidFill>
              <a:latin typeface="Constantia"/>
            </a:endParaRPr>
          </a:p>
          <a:p>
            <a:pPr marL="640080" lvl="1" indent="-246888">
              <a:lnSpc>
                <a:spcPct val="100000"/>
              </a:lnSpc>
              <a:spcBef>
                <a:spcPct val="20000"/>
              </a:spcBef>
              <a:buClr>
                <a:srgbClr val="0F6FC6"/>
              </a:buClr>
              <a:buSzPct val="85000"/>
              <a:buFont typeface="Wingdings 2"/>
              <a:buChar char=""/>
            </a:pPr>
            <a:r>
              <a:rPr lang="tr-TR" dirty="0" smtClean="0">
                <a:solidFill>
                  <a:prstClr val="black"/>
                </a:solidFill>
                <a:latin typeface="Constantia"/>
              </a:rPr>
              <a:t>kullanıcılar arası etkileşimi, </a:t>
            </a:r>
          </a:p>
          <a:p>
            <a:pPr marL="640080" lvl="1" indent="-246888">
              <a:lnSpc>
                <a:spcPct val="100000"/>
              </a:lnSpc>
              <a:spcBef>
                <a:spcPct val="20000"/>
              </a:spcBef>
              <a:buClr>
                <a:srgbClr val="0F6FC6"/>
              </a:buClr>
              <a:buSzPct val="85000"/>
              <a:buFont typeface="Wingdings 2"/>
              <a:buChar char=""/>
            </a:pPr>
            <a:r>
              <a:rPr lang="tr-TR" dirty="0" smtClean="0">
                <a:solidFill>
                  <a:prstClr val="black"/>
                </a:solidFill>
                <a:latin typeface="Constantia"/>
              </a:rPr>
              <a:t>işbirlikçi </a:t>
            </a:r>
            <a:r>
              <a:rPr lang="tr-TR" dirty="0">
                <a:solidFill>
                  <a:prstClr val="black"/>
                </a:solidFill>
                <a:latin typeface="Constantia"/>
              </a:rPr>
              <a:t>çalışmaları ve bilgiye erişimi, internet ortamında </a:t>
            </a:r>
            <a:r>
              <a:rPr lang="tr-TR" b="1" dirty="0">
                <a:solidFill>
                  <a:prstClr val="black"/>
                </a:solidFill>
                <a:latin typeface="Constantia"/>
              </a:rPr>
              <a:t>“oldukça kolay”</a:t>
            </a:r>
            <a:r>
              <a:rPr lang="tr-TR" dirty="0">
                <a:solidFill>
                  <a:prstClr val="black"/>
                </a:solidFill>
                <a:latin typeface="Constantia"/>
              </a:rPr>
              <a:t> bir hale getirmesidir. </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Söz konusu bu özellikler, Web 2.0 teknolojileri ve standartlarının </a:t>
            </a:r>
            <a:r>
              <a:rPr lang="tr-TR" sz="2600" b="1" dirty="0">
                <a:solidFill>
                  <a:prstClr val="black"/>
                </a:solidFill>
                <a:latin typeface="Constantia"/>
              </a:rPr>
              <a:t>eğitim alanında kullanılmasına </a:t>
            </a:r>
            <a:r>
              <a:rPr lang="tr-TR" sz="2600" dirty="0">
                <a:solidFill>
                  <a:prstClr val="black"/>
                </a:solidFill>
                <a:latin typeface="Constantia"/>
              </a:rPr>
              <a:t>ön ayak olmuştur.</a:t>
            </a:r>
          </a:p>
          <a:p>
            <a:endParaRPr lang="tr-TR" dirty="0"/>
          </a:p>
        </p:txBody>
      </p:sp>
    </p:spTree>
    <p:extLst>
      <p:ext uri="{BB962C8B-B14F-4D97-AF65-F5344CB8AC3E}">
        <p14:creationId xmlns:p14="http://schemas.microsoft.com/office/powerpoint/2010/main" val="4020635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pPr algn="r"/>
            <a:r>
              <a:rPr lang="tr-TR" b="1" dirty="0">
                <a:solidFill>
                  <a:srgbClr val="FF0000"/>
                </a:solidFill>
                <a:effectLst>
                  <a:outerShdw blurRad="38100" dist="38100" dir="2700000" algn="tl">
                    <a:srgbClr val="000000">
                      <a:alpha val="43137"/>
                    </a:srgbClr>
                  </a:outerShdw>
                </a:effectLst>
              </a:rPr>
              <a:t>Web 2.0 Yapısında Neler Vardır?</a:t>
            </a: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Times New Roman" pitchFamily="18" charset="0"/>
                <a:cs typeface="Times New Roman" pitchFamily="18" charset="0"/>
              </a:rPr>
              <a:t>Web 2.0 </a:t>
            </a:r>
            <a:r>
              <a:rPr lang="tr-TR" sz="3200" dirty="0" err="1">
                <a:solidFill>
                  <a:prstClr val="black"/>
                </a:solidFill>
                <a:latin typeface="Times New Roman" pitchFamily="18" charset="0"/>
                <a:cs typeface="Times New Roman" pitchFamily="18" charset="0"/>
              </a:rPr>
              <a:t>klişelik</a:t>
            </a:r>
            <a:r>
              <a:rPr lang="tr-TR" sz="3200" dirty="0">
                <a:solidFill>
                  <a:prstClr val="black"/>
                </a:solidFill>
                <a:latin typeface="Times New Roman" pitchFamily="18" charset="0"/>
                <a:cs typeface="Times New Roman" pitchFamily="18" charset="0"/>
              </a:rPr>
              <a:t> içermez.</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Times New Roman" pitchFamily="18" charset="0"/>
                <a:cs typeface="Times New Roman" pitchFamily="18" charset="0"/>
              </a:rPr>
              <a:t>Son derece stabil çalışır ve daha fazla geliştirilebilir altyapıya sahiptir.</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Times New Roman" pitchFamily="18" charset="0"/>
                <a:cs typeface="Times New Roman" pitchFamily="18" charset="0"/>
              </a:rPr>
              <a:t>Web 2.0 ile tasarlanan projeler, daha hızlı markalaşabilir ve akılda kalıcı kriterlere sahip olabilir.</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Times New Roman" pitchFamily="18" charset="0"/>
                <a:cs typeface="Times New Roman" pitchFamily="18" charset="0"/>
              </a:rPr>
              <a:t>Milyonlarca kullanıcıyı bir araya getiren sosyal ağlar oluşturabilir.</a:t>
            </a:r>
          </a:p>
          <a:p>
            <a:endParaRPr lang="tr-TR" dirty="0"/>
          </a:p>
        </p:txBody>
      </p:sp>
    </p:spTree>
    <p:extLst>
      <p:ext uri="{BB962C8B-B14F-4D97-AF65-F5344CB8AC3E}">
        <p14:creationId xmlns:p14="http://schemas.microsoft.com/office/powerpoint/2010/main" val="78269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effectLst>
                  <a:outerShdw blurRad="38100" dist="38100" dir="2700000" algn="tl">
                    <a:srgbClr val="000000">
                      <a:alpha val="43137"/>
                    </a:srgbClr>
                  </a:outerShdw>
                </a:effectLst>
              </a:rPr>
              <a:t>Eğitim Boyutu</a:t>
            </a:r>
            <a:endParaRPr lang="tr-TR" b="1"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Web 2.0 teknolojileri, yüksek etkileşimli, </a:t>
            </a:r>
            <a:r>
              <a:rPr lang="tr-TR" sz="2600" b="1" dirty="0">
                <a:solidFill>
                  <a:prstClr val="black"/>
                </a:solidFill>
                <a:latin typeface="Constantia"/>
              </a:rPr>
              <a:t>çok yönlü eğitim süreçleri</a:t>
            </a:r>
            <a:r>
              <a:rPr lang="tr-TR" sz="2600" dirty="0">
                <a:solidFill>
                  <a:prstClr val="black"/>
                </a:solidFill>
                <a:latin typeface="Constantia"/>
              </a:rPr>
              <a:t>nin oluşmasında etkili olmaktadırlar. </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Web 2.0 teknolojileri ile oluşturulacak uygun bir çevrimiçi faaliyet süreci, yüz yüze eğitim ile birleştirildiğinde, </a:t>
            </a:r>
            <a:r>
              <a:rPr lang="tr-TR" sz="2600" b="1" dirty="0">
                <a:solidFill>
                  <a:prstClr val="black"/>
                </a:solidFill>
                <a:latin typeface="Constantia"/>
              </a:rPr>
              <a:t>güçlü ve etkili bir harmanlanmış öğrenme modeli</a:t>
            </a:r>
            <a:r>
              <a:rPr lang="tr-TR" sz="2600" dirty="0">
                <a:solidFill>
                  <a:prstClr val="black"/>
                </a:solidFill>
                <a:latin typeface="Constantia"/>
              </a:rPr>
              <a:t>nin oluşturulmasını sağlayacaktır. </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Web 2.0 teknolojileri ile gerçekleştirilecek eğitim çalışmaları, derslerin amaçlarını bir kenara bırakacak olursak, bilişim çağı gereklerine uygun, </a:t>
            </a:r>
            <a:r>
              <a:rPr lang="tr-TR" sz="2600" b="1" dirty="0">
                <a:solidFill>
                  <a:prstClr val="black"/>
                </a:solidFill>
                <a:latin typeface="Constantia"/>
              </a:rPr>
              <a:t>bilgiyi etkili kullanabilen ve işleyen, nitelikli bireyler</a:t>
            </a:r>
            <a:r>
              <a:rPr lang="tr-TR" sz="2600" dirty="0">
                <a:solidFill>
                  <a:prstClr val="black"/>
                </a:solidFill>
                <a:latin typeface="Constantia"/>
              </a:rPr>
              <a:t>in yetiştirilmesine de imkan tanıyacaktır. </a:t>
            </a:r>
          </a:p>
          <a:p>
            <a:endParaRPr lang="tr-TR" dirty="0"/>
          </a:p>
        </p:txBody>
      </p:sp>
    </p:spTree>
    <p:extLst>
      <p:ext uri="{BB962C8B-B14F-4D97-AF65-F5344CB8AC3E}">
        <p14:creationId xmlns:p14="http://schemas.microsoft.com/office/powerpoint/2010/main" val="396365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r"/>
            <a:r>
              <a:rPr lang="tr-TR" sz="4800" b="1" dirty="0">
                <a:ln w="11430"/>
                <a:solidFill>
                  <a:srgbClr val="FF0000"/>
                </a:solidFill>
                <a:effectLst>
                  <a:outerShdw blurRad="50800" dist="39000" dir="5460000" algn="tl">
                    <a:srgbClr val="000000">
                      <a:alpha val="38000"/>
                    </a:srgbClr>
                  </a:outerShdw>
                </a:effectLst>
              </a:rPr>
              <a:t>Eğitimde Niçin Kullanılmalıdır?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0" lvl="0" indent="0">
              <a:lnSpc>
                <a:spcPct val="100000"/>
              </a:lnSpc>
              <a:spcBef>
                <a:spcPct val="20000"/>
              </a:spcBef>
              <a:buClr>
                <a:srgbClr val="0BD0D9"/>
              </a:buClr>
              <a:buSzPct val="95000"/>
              <a:buNone/>
            </a:pPr>
            <a:r>
              <a:rPr lang="tr-TR" sz="3200" dirty="0">
                <a:solidFill>
                  <a:prstClr val="black"/>
                </a:solidFill>
                <a:latin typeface="Constantia"/>
              </a:rPr>
              <a:t>Bu araçlarla öğrencilere;</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Etkili öğrenme</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Grup çalışması alışkanlığı </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Üst düzey düşünme becerileri</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Bilgi okur yazarlığı</a:t>
            </a:r>
          </a:p>
          <a:p>
            <a:pPr marL="274320" lvl="0" indent="-274320">
              <a:lnSpc>
                <a:spcPct val="100000"/>
              </a:lnSpc>
              <a:spcBef>
                <a:spcPct val="20000"/>
              </a:spcBef>
              <a:buClr>
                <a:srgbClr val="0BD0D9"/>
              </a:buClr>
              <a:buSzPct val="95000"/>
              <a:buFont typeface="Wingdings 2"/>
              <a:buChar char=""/>
            </a:pPr>
            <a:r>
              <a:rPr lang="tr-TR" sz="3200" dirty="0" err="1">
                <a:solidFill>
                  <a:prstClr val="black"/>
                </a:solidFill>
                <a:latin typeface="Constantia"/>
              </a:rPr>
              <a:t>Yapılandırmacı</a:t>
            </a:r>
            <a:r>
              <a:rPr lang="tr-TR" sz="3200" dirty="0">
                <a:solidFill>
                  <a:prstClr val="black"/>
                </a:solidFill>
                <a:latin typeface="Constantia"/>
              </a:rPr>
              <a:t> problem çözme</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Bireysel gelişim</a:t>
            </a:r>
          </a:p>
          <a:p>
            <a:pPr marL="274320" lvl="0" indent="-274320">
              <a:lnSpc>
                <a:spcPct val="100000"/>
              </a:lnSpc>
              <a:spcBef>
                <a:spcPct val="20000"/>
              </a:spcBef>
              <a:buClr>
                <a:srgbClr val="0BD0D9"/>
              </a:buClr>
              <a:buSzPct val="95000"/>
              <a:buFont typeface="Wingdings 2"/>
              <a:buChar char=""/>
            </a:pPr>
            <a:r>
              <a:rPr lang="tr-TR" sz="3200" dirty="0">
                <a:solidFill>
                  <a:prstClr val="black"/>
                </a:solidFill>
                <a:latin typeface="Constantia"/>
              </a:rPr>
              <a:t>Sorumluluk alma</a:t>
            </a:r>
          </a:p>
          <a:p>
            <a:pPr marL="274320" lvl="0" indent="-274320">
              <a:lnSpc>
                <a:spcPct val="100000"/>
              </a:lnSpc>
              <a:spcBef>
                <a:spcPct val="20000"/>
              </a:spcBef>
              <a:buClr>
                <a:srgbClr val="0BD0D9"/>
              </a:buClr>
              <a:buSzPct val="95000"/>
              <a:buNone/>
            </a:pPr>
            <a:r>
              <a:rPr lang="tr-TR" sz="3200" dirty="0">
                <a:solidFill>
                  <a:prstClr val="black"/>
                </a:solidFill>
                <a:latin typeface="Constantia"/>
              </a:rPr>
              <a:t>		gibi özellikler kazandırılır.</a:t>
            </a:r>
          </a:p>
          <a:p>
            <a:endParaRPr lang="tr-TR" dirty="0"/>
          </a:p>
        </p:txBody>
      </p:sp>
    </p:spTree>
    <p:extLst>
      <p:ext uri="{BB962C8B-B14F-4D97-AF65-F5344CB8AC3E}">
        <p14:creationId xmlns:p14="http://schemas.microsoft.com/office/powerpoint/2010/main" val="596328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r"/>
            <a:r>
              <a:rPr lang="tr-TR" sz="4800" b="1" dirty="0">
                <a:ln w="11430"/>
                <a:solidFill>
                  <a:srgbClr val="FF0000"/>
                </a:solidFill>
                <a:effectLst>
                  <a:outerShdw blurRad="50800" dist="39000" dir="5460000" algn="tl">
                    <a:srgbClr val="000000">
                      <a:alpha val="38000"/>
                    </a:srgbClr>
                  </a:outerShdw>
                </a:effectLst>
              </a:rPr>
              <a:t>Web 2.0 Eğitimde Nasıl Kullanılır?</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Dersi anlamayan öğrenciler için </a:t>
            </a:r>
            <a:r>
              <a:rPr lang="tr-TR" sz="2600" b="1" dirty="0">
                <a:solidFill>
                  <a:prstClr val="black"/>
                </a:solidFill>
                <a:latin typeface="Constantia"/>
              </a:rPr>
              <a:t>konu tekrarı </a:t>
            </a:r>
            <a:r>
              <a:rPr lang="tr-TR" sz="2600" dirty="0">
                <a:solidFill>
                  <a:prstClr val="black"/>
                </a:solidFill>
                <a:latin typeface="Constantia"/>
              </a:rPr>
              <a:t>sağlar.</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Konunun ve </a:t>
            </a:r>
            <a:r>
              <a:rPr lang="tr-TR" sz="2600" b="1" dirty="0">
                <a:solidFill>
                  <a:prstClr val="black"/>
                </a:solidFill>
                <a:latin typeface="Constantia"/>
              </a:rPr>
              <a:t>dersin değerlendirme bölümü</a:t>
            </a:r>
            <a:r>
              <a:rPr lang="tr-TR" sz="2600" dirty="0">
                <a:solidFill>
                  <a:prstClr val="black"/>
                </a:solidFill>
                <a:latin typeface="Constantia"/>
              </a:rPr>
              <a:t>nün Web 2.0 araçları yardımı ile yapılmasını sağlar.</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Konu ve ders ile ilgili uygulamalar, araştırmalar vb. Web 2.0 araçları ile yürütülebilir.</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Öğrenci kendini </a:t>
            </a:r>
            <a:r>
              <a:rPr lang="tr-TR" sz="2600" b="1" dirty="0">
                <a:solidFill>
                  <a:prstClr val="black"/>
                </a:solidFill>
                <a:latin typeface="Constantia"/>
              </a:rPr>
              <a:t>zamandan ve mekandan </a:t>
            </a:r>
            <a:r>
              <a:rPr lang="tr-TR" sz="2600" dirty="0">
                <a:solidFill>
                  <a:prstClr val="black"/>
                </a:solidFill>
                <a:latin typeface="Constantia"/>
              </a:rPr>
              <a:t>kısıtlamadan ders çalışabilir.</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Tasarlanacak olan Web 2.0 ortamı müfredatta yer alan </a:t>
            </a:r>
            <a:r>
              <a:rPr lang="tr-TR" sz="2600" b="1" dirty="0">
                <a:solidFill>
                  <a:prstClr val="black"/>
                </a:solidFill>
                <a:latin typeface="Constantia"/>
              </a:rPr>
              <a:t>kazanımlara</a:t>
            </a:r>
            <a:r>
              <a:rPr lang="tr-TR" sz="2600" dirty="0">
                <a:solidFill>
                  <a:prstClr val="black"/>
                </a:solidFill>
                <a:latin typeface="Constantia"/>
              </a:rPr>
              <a:t> uygun olmalıdır.</a:t>
            </a:r>
          </a:p>
          <a:p>
            <a:pPr marL="274320" lvl="0" indent="-274320">
              <a:lnSpc>
                <a:spcPct val="100000"/>
              </a:lnSpc>
              <a:spcBef>
                <a:spcPct val="20000"/>
              </a:spcBef>
              <a:buClr>
                <a:srgbClr val="0BD0D9"/>
              </a:buClr>
              <a:buSzPct val="95000"/>
              <a:buFont typeface="Wingdings 2"/>
              <a:buChar char=""/>
            </a:pPr>
            <a:r>
              <a:rPr lang="tr-TR" sz="2600" dirty="0">
                <a:solidFill>
                  <a:prstClr val="black"/>
                </a:solidFill>
                <a:latin typeface="Constantia"/>
              </a:rPr>
              <a:t>Aynı zamanda içerik </a:t>
            </a:r>
            <a:r>
              <a:rPr lang="tr-TR" sz="2600" b="1" dirty="0">
                <a:solidFill>
                  <a:prstClr val="black"/>
                </a:solidFill>
                <a:latin typeface="Constantia"/>
              </a:rPr>
              <a:t>hedef kitleye uygun </a:t>
            </a:r>
            <a:r>
              <a:rPr lang="tr-TR" sz="2600" dirty="0">
                <a:solidFill>
                  <a:prstClr val="black"/>
                </a:solidFill>
                <a:latin typeface="Constantia"/>
              </a:rPr>
              <a:t>seçilmelidir.</a:t>
            </a:r>
          </a:p>
          <a:p>
            <a:endParaRPr lang="tr-TR" dirty="0"/>
          </a:p>
        </p:txBody>
      </p:sp>
    </p:spTree>
    <p:extLst>
      <p:ext uri="{BB962C8B-B14F-4D97-AF65-F5344CB8AC3E}">
        <p14:creationId xmlns:p14="http://schemas.microsoft.com/office/powerpoint/2010/main" val="79669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52693"/>
            <a:ext cx="10515600" cy="1325563"/>
          </a:xfrm>
        </p:spPr>
        <p:txBody>
          <a:bodyPr/>
          <a:lstStyle/>
          <a:p>
            <a:pPr algn="r"/>
            <a:r>
              <a:rPr lang="tr-TR" b="1" dirty="0">
                <a:ln w="11430"/>
                <a:solidFill>
                  <a:srgbClr val="FF0000"/>
                </a:solidFill>
                <a:effectLst>
                  <a:outerShdw blurRad="50800" dist="39000" dir="5460000" algn="tl">
                    <a:srgbClr val="000000">
                      <a:alpha val="38000"/>
                    </a:srgbClr>
                  </a:outerShdw>
                </a:effectLst>
              </a:rPr>
              <a:t>Web 2.0 </a:t>
            </a:r>
            <a:r>
              <a:rPr lang="tr-TR" b="1" dirty="0" smtClean="0">
                <a:ln w="11430"/>
                <a:solidFill>
                  <a:srgbClr val="FF0000"/>
                </a:solidFill>
                <a:effectLst>
                  <a:outerShdw blurRad="50800" dist="39000" dir="5460000" algn="tl">
                    <a:srgbClr val="000000">
                      <a:alpha val="38000"/>
                    </a:srgbClr>
                  </a:outerShdw>
                </a:effectLst>
              </a:rPr>
              <a:t>Teknolojilerinin</a:t>
            </a:r>
            <a:r>
              <a:rPr lang="tr-TR" b="1" dirty="0">
                <a:ln w="11430"/>
                <a:solidFill>
                  <a:srgbClr val="FF0000"/>
                </a:solidFill>
                <a:effectLst>
                  <a:outerShdw blurRad="50800" dist="39000" dir="5460000" algn="tl">
                    <a:srgbClr val="000000">
                      <a:alpha val="38000"/>
                    </a:srgbClr>
                  </a:outerShdw>
                </a:effectLst>
              </a:rPr>
              <a:t> </a:t>
            </a:r>
            <a:r>
              <a:rPr lang="tr-TR" b="1" dirty="0" smtClean="0">
                <a:ln w="11430"/>
                <a:solidFill>
                  <a:srgbClr val="FF0000"/>
                </a:solidFill>
                <a:effectLst>
                  <a:outerShdw blurRad="50800" dist="39000" dir="5460000" algn="tl">
                    <a:srgbClr val="000000">
                      <a:alpha val="38000"/>
                    </a:srgbClr>
                  </a:outerShdw>
                </a:effectLst>
              </a:rPr>
              <a:t>Eğitime </a:t>
            </a:r>
            <a:r>
              <a:rPr lang="tr-TR" b="1" dirty="0">
                <a:ln w="11430"/>
                <a:solidFill>
                  <a:srgbClr val="FF0000"/>
                </a:solidFill>
                <a:effectLst>
                  <a:outerShdw blurRad="50800" dist="39000" dir="5460000" algn="tl">
                    <a:srgbClr val="000000">
                      <a:alpha val="38000"/>
                    </a:srgbClr>
                  </a:outerShdw>
                </a:effectLst>
              </a:rPr>
              <a:t>Yansıması</a:t>
            </a:r>
            <a:endParaRPr lang="tr-TR" dirty="0">
              <a:solidFill>
                <a:srgbClr val="FF0000"/>
              </a:solidFill>
            </a:endParaRPr>
          </a:p>
        </p:txBody>
      </p:sp>
      <p:sp>
        <p:nvSpPr>
          <p:cNvPr id="4" name="3 Yuvarlatılmış Dikdörtgen"/>
          <p:cNvSpPr/>
          <p:nvPr/>
        </p:nvSpPr>
        <p:spPr>
          <a:xfrm>
            <a:off x="2041278" y="2087437"/>
            <a:ext cx="5286375" cy="4572000"/>
          </a:xfrm>
          <a:prstGeom prst="roundRect">
            <a:avLst/>
          </a:prstGeom>
          <a:noFill/>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tr-TR"/>
          </a:p>
        </p:txBody>
      </p:sp>
      <p:sp>
        <p:nvSpPr>
          <p:cNvPr id="5" name="5 Yuvarlatılmış Dikdörtgen"/>
          <p:cNvSpPr/>
          <p:nvPr/>
        </p:nvSpPr>
        <p:spPr>
          <a:xfrm>
            <a:off x="4327278" y="2087437"/>
            <a:ext cx="5286375" cy="45720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tr-TR"/>
          </a:p>
        </p:txBody>
      </p:sp>
      <p:sp>
        <p:nvSpPr>
          <p:cNvPr id="6" name="7 Metin kutusu"/>
          <p:cNvSpPr txBox="1">
            <a:spLocks noChangeArrowheads="1"/>
          </p:cNvSpPr>
          <p:nvPr/>
        </p:nvSpPr>
        <p:spPr bwMode="auto">
          <a:xfrm>
            <a:off x="4671766" y="2587500"/>
            <a:ext cx="2655887"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nSpc>
                <a:spcPct val="150000"/>
              </a:lnSpc>
              <a:buFont typeface="Arial" charset="0"/>
              <a:buChar char="•"/>
            </a:pPr>
            <a:r>
              <a:rPr lang="tr-TR" sz="2800" dirty="0"/>
              <a:t>İletişim</a:t>
            </a:r>
          </a:p>
          <a:p>
            <a:pPr>
              <a:lnSpc>
                <a:spcPct val="150000"/>
              </a:lnSpc>
              <a:buFont typeface="Arial" charset="0"/>
              <a:buChar char="•"/>
            </a:pPr>
            <a:r>
              <a:rPr lang="tr-TR" sz="2800" dirty="0"/>
              <a:t>İşbirliği</a:t>
            </a:r>
          </a:p>
          <a:p>
            <a:pPr>
              <a:lnSpc>
                <a:spcPct val="150000"/>
              </a:lnSpc>
              <a:buFont typeface="Arial" charset="0"/>
              <a:buChar char="•"/>
            </a:pPr>
            <a:r>
              <a:rPr lang="tr-TR" sz="2800" dirty="0"/>
              <a:t>Bilgi paylaşımı</a:t>
            </a:r>
          </a:p>
          <a:p>
            <a:pPr>
              <a:lnSpc>
                <a:spcPct val="150000"/>
              </a:lnSpc>
              <a:buFont typeface="Arial" charset="0"/>
              <a:buChar char="•"/>
            </a:pPr>
            <a:r>
              <a:rPr lang="tr-TR" sz="2800" dirty="0" smtClean="0"/>
              <a:t>Yansıtma</a:t>
            </a:r>
            <a:endParaRPr lang="tr-TR" sz="2800" dirty="0"/>
          </a:p>
          <a:p>
            <a:pPr>
              <a:lnSpc>
                <a:spcPct val="150000"/>
              </a:lnSpc>
              <a:buFont typeface="Arial" charset="0"/>
              <a:buChar char="•"/>
            </a:pPr>
            <a:r>
              <a:rPr lang="tr-TR" sz="2800" dirty="0"/>
              <a:t>Aktif olma</a:t>
            </a:r>
          </a:p>
        </p:txBody>
      </p:sp>
      <p:sp>
        <p:nvSpPr>
          <p:cNvPr id="7" name="8 Metin kutusu"/>
          <p:cNvSpPr txBox="1">
            <a:spLocks noGrp="1" noChangeArrowheads="1"/>
          </p:cNvSpPr>
          <p:nvPr>
            <p:ph idx="1"/>
          </p:nvPr>
        </p:nvSpPr>
        <p:spPr bwMode="auto">
          <a:xfrm>
            <a:off x="838200" y="1825625"/>
            <a:ext cx="4154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endParaRPr lang="tr-TR" sz="3600" b="1" dirty="0"/>
          </a:p>
        </p:txBody>
      </p:sp>
      <p:sp>
        <p:nvSpPr>
          <p:cNvPr id="8" name="8 Metin kutusu"/>
          <p:cNvSpPr txBox="1">
            <a:spLocks noChangeArrowheads="1"/>
          </p:cNvSpPr>
          <p:nvPr/>
        </p:nvSpPr>
        <p:spPr bwMode="auto">
          <a:xfrm rot="-2350877">
            <a:off x="1937436" y="3886868"/>
            <a:ext cx="226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tr-TR" sz="3600" b="1" dirty="0"/>
              <a:t>WEB 2.0</a:t>
            </a:r>
          </a:p>
        </p:txBody>
      </p:sp>
      <p:sp>
        <p:nvSpPr>
          <p:cNvPr id="9" name="9 Metin kutusu"/>
          <p:cNvSpPr txBox="1">
            <a:spLocks noChangeArrowheads="1"/>
          </p:cNvSpPr>
          <p:nvPr/>
        </p:nvSpPr>
        <p:spPr bwMode="auto">
          <a:xfrm rot="-2193224">
            <a:off x="7513143" y="3886867"/>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tr-TR" sz="3600" b="1" dirty="0"/>
              <a:t>EĞİTİM</a:t>
            </a:r>
          </a:p>
        </p:txBody>
      </p:sp>
    </p:spTree>
    <p:extLst>
      <p:ext uri="{BB962C8B-B14F-4D97-AF65-F5344CB8AC3E}">
        <p14:creationId xmlns:p14="http://schemas.microsoft.com/office/powerpoint/2010/main" val="2165828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527</Words>
  <Application>Microsoft Office PowerPoint</Application>
  <PresentationFormat>Özel</PresentationFormat>
  <Paragraphs>81</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PowerPoint Sunusu</vt:lpstr>
      <vt:lpstr>PowerPoint Sunusu</vt:lpstr>
      <vt:lpstr>PowerPoint Sunusu</vt:lpstr>
      <vt:lpstr>PowerPoint Sunusu</vt:lpstr>
      <vt:lpstr>Web 2.0 Yapısında Neler Vardır?</vt:lpstr>
      <vt:lpstr>Eğitim Boyutu</vt:lpstr>
      <vt:lpstr>Eğitimde Niçin Kullanılmalıdır?</vt:lpstr>
      <vt:lpstr>Web 2.0 Eğitimde Nasıl Kullanılır?</vt:lpstr>
      <vt:lpstr>Web 2.0 Teknolojilerinin Eğitime Yansıması</vt:lpstr>
      <vt:lpstr>PowerPoint Sunusu</vt:lpstr>
      <vt:lpstr>Classdojo</vt:lpstr>
      <vt:lpstr>That Quiz</vt:lpstr>
      <vt:lpstr>Kahoot</vt:lpstr>
      <vt:lpstr>Quizlet</vt:lpstr>
      <vt:lpstr>Easytestmaker</vt:lpstr>
      <vt:lpstr>SurveyMonkey</vt:lpstr>
      <vt:lpstr>Padlet</vt:lpstr>
      <vt:lpstr>Canva</vt:lpstr>
      <vt:lpstr>Popplet</vt:lpstr>
      <vt:lpstr>PIXLR</vt:lpstr>
      <vt:lpstr>Google Earth</vt:lpstr>
      <vt:lpstr>Alice</vt:lpstr>
      <vt:lpstr>Animaker</vt:lpstr>
      <vt:lpstr>Manchester Ünv. Web Sayfası</vt:lpstr>
      <vt:lpstr>Tiki-Toki</vt:lpstr>
      <vt:lpstr>Timeline</vt:lpstr>
      <vt:lpstr>ToonyTool</vt:lpstr>
      <vt:lpstr>Prezi</vt:lpstr>
      <vt:lpstr>Animoto</vt:lpstr>
      <vt:lpstr>Google Dokümanlar</vt:lpstr>
      <vt:lpstr>Diigo</vt:lpstr>
      <vt:lpstr>Özetle  Web 2.0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İÇERİK DEĞERLENDİRME KRİTERLERİ</dc:title>
  <dc:creator>Murat SAGLAM</dc:creator>
  <cp:lastModifiedBy>MehmetTASKIN01</cp:lastModifiedBy>
  <cp:revision>53</cp:revision>
  <dcterms:created xsi:type="dcterms:W3CDTF">2017-04-10T12:40:38Z</dcterms:created>
  <dcterms:modified xsi:type="dcterms:W3CDTF">2017-11-09T09:29:42Z</dcterms:modified>
</cp:coreProperties>
</file>