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60" r:id="rId4"/>
    <p:sldId id="259" r:id="rId5"/>
    <p:sldId id="261" r:id="rId6"/>
    <p:sldId id="262" r:id="rId7"/>
    <p:sldId id="263" r:id="rId8"/>
    <p:sldId id="264" r:id="rId9"/>
    <p:sldId id="276" r:id="rId10"/>
    <p:sldId id="277" r:id="rId11"/>
    <p:sldId id="280" r:id="rId12"/>
    <p:sldId id="278" r:id="rId13"/>
    <p:sldId id="281" r:id="rId14"/>
    <p:sldId id="282" r:id="rId15"/>
    <p:sldId id="283" r:id="rId16"/>
    <p:sldId id="274" r:id="rId17"/>
    <p:sldId id="284" r:id="rId18"/>
    <p:sldId id="275" r:id="rId19"/>
  </p:sldIdLst>
  <p:sldSz cx="18288000" cy="10287000"/>
  <p:notesSz cx="6858000" cy="9144000"/>
  <p:embeddedFontLst>
    <p:embeddedFont>
      <p:font typeface="Arial Nova" panose="020B0504020202020204" pitchFamily="34" charset="0"/>
      <p:regular r:id="rId20"/>
      <p:bold r:id="rId21"/>
      <p:italic r:id="rId22"/>
      <p:boldItalic r:id="rId23"/>
    </p:embeddedFont>
    <p:embeddedFont>
      <p:font typeface="Times New Roman Bold" panose="020B0604020202020204" charset="-94"/>
      <p:regular r:id="rId24"/>
    </p:embeddedFont>
    <p:embeddedFont>
      <p:font typeface="Evolventa" panose="020B0604020202020204" charset="0"/>
      <p:regular r:id="rId25"/>
    </p:embeddedFont>
    <p:embeddedFont>
      <p:font typeface="Century Gothic" panose="020B0502020202020204" pitchFamily="34" charset="0"/>
      <p:regular r:id="rId26"/>
      <p:bold r:id="rId27"/>
      <p:italic r:id="rId28"/>
      <p:bold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5" d="100"/>
          <a:sy n="55" d="100"/>
        </p:scale>
        <p:origin x="658"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11/30/2024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s://doi.org/10.17755/esosder.316977"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839200" y="2666999"/>
            <a:ext cx="7010400" cy="4154984"/>
          </a:xfrm>
          <a:prstGeom prst="rect">
            <a:avLst/>
          </a:prstGeom>
        </p:spPr>
        <p:txBody>
          <a:bodyPr wrap="square">
            <a:spAutoFit/>
          </a:bodyPr>
          <a:lstStyle/>
          <a:p>
            <a:r>
              <a:rPr lang="tr-TR" sz="2400" b="1" dirty="0">
                <a:latin typeface="+mj-lt"/>
              </a:rPr>
              <a:t>Duygusal Dalgalanmalar:</a:t>
            </a:r>
            <a:r>
              <a:rPr lang="tr-TR" sz="2400" dirty="0">
                <a:latin typeface="+mj-lt"/>
              </a:rPr>
              <a:t> Ergenlik dönemi, gençlerde yoğun ve karmaşık duygusal değişimlere yol açar. Hormonal değişiklikler ve beyin gelişimi, ergenlerin daha önce tecrübe etmedikleri duygusal </a:t>
            </a:r>
            <a:r>
              <a:rPr lang="tr-TR" sz="2400" dirty="0" smtClean="0">
                <a:latin typeface="+mj-lt"/>
              </a:rPr>
              <a:t>zirveler yaşamalarına </a:t>
            </a:r>
            <a:r>
              <a:rPr lang="tr-TR" sz="2400" dirty="0">
                <a:latin typeface="+mj-lt"/>
              </a:rPr>
              <a:t>neden olur. Bu dönemdeki duygusal dalgalanmalar, gençlerin öfke, mutluluk, üzüntü, korku ve heyecan gibi çeşitli duyguları yoğun bir şekilde deneyimlemelerine yol açar. Bu süreçte, ergenler duygusal düzenleme becerilerini geliştirmek için destek ve anlayışa ihtiyaç duyarlar</a:t>
            </a: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000" y="2666999"/>
            <a:ext cx="6016160" cy="4011275"/>
          </a:xfrm>
          <a:prstGeom prst="rect">
            <a:avLst/>
          </a:prstGeom>
        </p:spPr>
      </p:pic>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10</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39368749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667000" y="7277100"/>
            <a:ext cx="12725400" cy="2308324"/>
          </a:xfrm>
          <a:prstGeom prst="rect">
            <a:avLst/>
          </a:prstGeom>
          <a:noFill/>
        </p:spPr>
        <p:txBody>
          <a:bodyPr wrap="square" rtlCol="0">
            <a:spAutoFit/>
          </a:bodyPr>
          <a:lstStyle/>
          <a:p>
            <a:pPr algn="just"/>
            <a:r>
              <a:rPr lang="tr-TR" sz="2400" b="1" dirty="0"/>
              <a:t>Sosyal İlişkilerde Değişim:</a:t>
            </a:r>
            <a:r>
              <a:rPr lang="tr-TR" sz="2400" dirty="0"/>
              <a:t> Ergenlik dönemi, sosyal ilişkiler açısından da önemli değişikliklere sahne olur. Gençler, arkadaşlık ilişkilerini ve sosyal gruplarını daha fazla önemser hale gelirler. Akran ilişkileri, gençlerin sosyal kimliklerini ve sosyal becerilerini şekillendirmede önemli bir rol oynar. Ergenler, arkadaşlık grupları içinde kabul görme arzusu, eşitsizlik ve rekabet gibi sosyal zorluklarla karşılaşabilirler.</a:t>
            </a:r>
          </a:p>
          <a:p>
            <a:pPr algn="just"/>
            <a:endParaRPr lang="tr-TR" sz="2400" dirty="0"/>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91000" y="1181100"/>
            <a:ext cx="8610600" cy="5740400"/>
          </a:xfrm>
          <a:prstGeom prst="rect">
            <a:avLst/>
          </a:prstGeom>
        </p:spPr>
      </p:pic>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11</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32456958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00200" y="3543300"/>
            <a:ext cx="9067800" cy="2308324"/>
          </a:xfrm>
          <a:prstGeom prst="rect">
            <a:avLst/>
          </a:prstGeom>
          <a:noFill/>
        </p:spPr>
        <p:txBody>
          <a:bodyPr wrap="square" rtlCol="0">
            <a:spAutoFit/>
          </a:bodyPr>
          <a:lstStyle/>
          <a:p>
            <a:r>
              <a:rPr lang="tr-TR" sz="2400" b="1" dirty="0"/>
              <a:t>Bağımsızlık İsteği:</a:t>
            </a:r>
            <a:r>
              <a:rPr lang="tr-TR" sz="2400" dirty="0"/>
              <a:t> Ergenlik dönemi, gençlerin bağımsızlık ve özerklik isteğiyle belirginleşir. Aileleri ve diğer otorite figürlerine karşı bağımsızlık kazanma çabaları, ergenler ve ebeveynler arasında zaman zaman çatışmalara yol açabilir. Bu süreç, ergenlerin kendi kararlarını alabilme, sorumluluk alma ve gelecekteki bağımsız yaşamlarına hazırlanma sürecini kapsar.</a:t>
            </a:r>
          </a:p>
        </p:txBody>
      </p:sp>
      <p:pic>
        <p:nvPicPr>
          <p:cNvPr id="5122" name="Picture 2" descr="Happy teen cartoon sitting on the flo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0" y="1943100"/>
            <a:ext cx="5105400" cy="59626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12</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42224482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2286000" y="3695700"/>
            <a:ext cx="12801600" cy="3416320"/>
          </a:xfrm>
          <a:prstGeom prst="rect">
            <a:avLst/>
          </a:prstGeom>
        </p:spPr>
        <p:txBody>
          <a:bodyPr wrap="square">
            <a:spAutoFit/>
          </a:bodyPr>
          <a:lstStyle/>
          <a:p>
            <a:r>
              <a:rPr lang="tr-TR" sz="2400" b="1" dirty="0">
                <a:latin typeface="+mj-lt"/>
              </a:rPr>
              <a:t>Cinsel Kimlik ve Yakınlık:</a:t>
            </a:r>
            <a:r>
              <a:rPr lang="tr-TR" sz="2400" dirty="0">
                <a:latin typeface="+mj-lt"/>
              </a:rPr>
              <a:t> Ergenlik dönemi, cinsel kimlik ve cinsel yönelimle ilgili farkındalığın arttığı bir dönemdir. Gençler cinsellik hakkında düşünmeye ve cinsel kimliklerini anlamaya başlarlar. Aynı zamanda, romantik ilişkiler ve duygusal yakınlık arayışı da bu dönemde artabilir</a:t>
            </a:r>
            <a:r>
              <a:rPr lang="tr-TR" sz="2400" dirty="0" smtClean="0">
                <a:latin typeface="+mj-lt"/>
              </a:rPr>
              <a:t>.</a:t>
            </a:r>
          </a:p>
          <a:p>
            <a:endParaRPr lang="tr-TR" sz="2400" b="0" i="0" dirty="0">
              <a:effectLst/>
              <a:latin typeface="+mj-lt"/>
            </a:endParaRPr>
          </a:p>
          <a:p>
            <a:r>
              <a:rPr lang="tr-TR" sz="2400" b="1" dirty="0">
                <a:latin typeface="+mj-lt"/>
              </a:rPr>
              <a:t>Risk Alma ve İç Kontrolün Gelişimi:</a:t>
            </a:r>
            <a:r>
              <a:rPr lang="tr-TR" sz="2400" dirty="0">
                <a:latin typeface="+mj-lt"/>
              </a:rPr>
              <a:t> Ergenlik dönemi, risk alma davranışlarının arttığı bir dönemdir. Gençler, yeni deneyimlere açık olma ve sınırları zorlama eğilimindedirler. Bu süreçte iç kontrolün gelişimi, gençlerin riskli davranışlardan kaçınma ve geleceklerini planlama yeteneklerini içerir.</a:t>
            </a:r>
          </a:p>
          <a:p>
            <a:endParaRPr lang="tr-TR" sz="2400" b="0" i="0" dirty="0">
              <a:effectLst/>
              <a:latin typeface="+mj-lt"/>
            </a:endParaRPr>
          </a:p>
        </p:txBody>
      </p:sp>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13</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23311676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47800" y="3238500"/>
            <a:ext cx="15240000" cy="4493538"/>
          </a:xfrm>
          <a:prstGeom prst="rect">
            <a:avLst/>
          </a:prstGeom>
        </p:spPr>
        <p:txBody>
          <a:bodyPr wrap="square">
            <a:spAutoFit/>
          </a:bodyPr>
          <a:lstStyle/>
          <a:p>
            <a:r>
              <a:rPr lang="tr-TR" sz="2200" dirty="0" smtClean="0">
                <a:latin typeface="+mj-lt"/>
              </a:rPr>
              <a:t>Ergenlik dönemi, gençlerin hem bedensel hem de duygusal açıdan karmaşık değişimler yaşadığı bir süreçtir. Bu dönemde ergenler, içsel çatışmalar, kimlik arayışı ve duygusal dalgalanmalarla başa çıkmakta zorlanabilirler. Aynı zamanda, sosyal baskılar, akademik stres ve aileyle çatışmalar da zorluklara neden olabilir. Ergenlerle daha etkili bir iletişim kurmak ve onların bu dönemdeki ihtiyaçlarına destek olmak için uygulanabilecek bazı başa çıkma yöntemleri şunlardır:</a:t>
            </a:r>
          </a:p>
          <a:p>
            <a:pPr marL="342900" indent="-342900">
              <a:buFont typeface="Arial" panose="020B0604020202020204" pitchFamily="34" charset="0"/>
              <a:buChar char="•"/>
            </a:pPr>
            <a:r>
              <a:rPr lang="tr-TR" sz="2200" b="1" dirty="0" smtClean="0">
                <a:latin typeface="+mj-lt"/>
              </a:rPr>
              <a:t>Açık </a:t>
            </a:r>
            <a:r>
              <a:rPr lang="tr-TR" sz="2200" b="1" dirty="0">
                <a:latin typeface="+mj-lt"/>
              </a:rPr>
              <a:t>ve Empatik İletişim:</a:t>
            </a:r>
            <a:r>
              <a:rPr lang="tr-TR" sz="2200" dirty="0">
                <a:latin typeface="+mj-lt"/>
              </a:rPr>
              <a:t> Ergenlerle açık ve anlayışlı bir iletişim kurmak önemlidir. Onları dinlemek, duygularını anlamak ve sorunlarına karşı empati göstermek, güven ve bağlılık duygusunu artırır. İletişimde olumlu dil kullanmak ve eleştirel olmamak, ergenlerin açılmalarını sağlar.</a:t>
            </a:r>
          </a:p>
          <a:p>
            <a:pPr marL="342900" indent="-342900">
              <a:buFont typeface="Arial" panose="020B0604020202020204" pitchFamily="34" charset="0"/>
              <a:buChar char="•"/>
            </a:pPr>
            <a:r>
              <a:rPr lang="tr-TR" sz="2200" b="1" dirty="0">
                <a:latin typeface="+mj-lt"/>
              </a:rPr>
              <a:t>Sabırlı Olmak: </a:t>
            </a:r>
            <a:r>
              <a:rPr lang="tr-TR" sz="2200" dirty="0">
                <a:latin typeface="+mj-lt"/>
              </a:rPr>
              <a:t>Ergenlik dönemi, hızlı duygusal değişimlerin yaşandığı bir dönemdir. Ergenlerin bazen çelişkili ve ani tepkiler gösterebileceğini anlamak ve sabırlı olmak önemlidir. Onlara zaman ve alan tanımak, duygusal dalgalanmalarını daha iyi yönetmelerine yardımcı olabilir.</a:t>
            </a:r>
          </a:p>
          <a:p>
            <a:pPr marL="342900" indent="-342900">
              <a:buFont typeface="Arial" panose="020B0604020202020204" pitchFamily="34" charset="0"/>
              <a:buChar char="•"/>
            </a:pPr>
            <a:r>
              <a:rPr lang="tr-TR" sz="2200" b="1" dirty="0">
                <a:latin typeface="+mj-lt"/>
              </a:rPr>
              <a:t>Sınırları ve Kuralları Belirlemek:</a:t>
            </a:r>
            <a:r>
              <a:rPr lang="tr-TR" sz="2200" dirty="0">
                <a:latin typeface="+mj-lt"/>
              </a:rPr>
              <a:t> Aileler, ergenlerle uygun sınırlar ve kurallar belirlemelidir. Ancak bu sınırların açıkça açıklanması ve nedenlerinin anlatılması, gençlerin bunları anlamalarına ve saygı göstermelerine yardımcı olur. Sınırların esnek olması ve gençlerin karar alma süreçlerine dahil edilmesi, onların sorumluluk almasını teşvik eder</a:t>
            </a:r>
            <a:r>
              <a:rPr lang="tr-TR" sz="2200" dirty="0" smtClean="0">
                <a:latin typeface="+mj-lt"/>
              </a:rPr>
              <a:t>.</a:t>
            </a:r>
            <a:endParaRPr lang="tr-TR" sz="2200" dirty="0">
              <a:latin typeface="+mj-lt"/>
            </a:endParaRPr>
          </a:p>
        </p:txBody>
      </p:sp>
      <p:sp>
        <p:nvSpPr>
          <p:cNvPr id="3" name="Metin kutusu 2">
            <a:extLst>
              <a:ext uri="{FF2B5EF4-FFF2-40B4-BE49-F238E27FC236}">
                <a16:creationId xmlns:a16="http://schemas.microsoft.com/office/drawing/2014/main" id="{D6FB34E2-CF25-B8EB-5021-CC0B5B1C9840}"/>
              </a:ext>
            </a:extLst>
          </p:cNvPr>
          <p:cNvSpPr txBox="1"/>
          <p:nvPr/>
        </p:nvSpPr>
        <p:spPr>
          <a:xfrm>
            <a:off x="2133600" y="2324100"/>
            <a:ext cx="15925800" cy="733534"/>
          </a:xfrm>
          <a:prstGeom prst="rect">
            <a:avLst/>
          </a:prstGeom>
          <a:noFill/>
        </p:spPr>
        <p:txBody>
          <a:bodyPr wrap="square">
            <a:spAutoFit/>
          </a:bodyPr>
          <a:lstStyle/>
          <a:p>
            <a:pPr>
              <a:lnSpc>
                <a:spcPts val="5040"/>
              </a:lnSpc>
            </a:pPr>
            <a:r>
              <a:rPr lang="en-US" sz="3600" b="1" dirty="0">
                <a:solidFill>
                  <a:schemeClr val="accent6">
                    <a:lumMod val="75000"/>
                  </a:schemeClr>
                </a:solidFill>
                <a:sym typeface="Times New Roman"/>
              </a:rPr>
              <a:t>ERGENLİK </a:t>
            </a:r>
            <a:r>
              <a:rPr lang="en-US" sz="3600" b="1" dirty="0" smtClean="0">
                <a:solidFill>
                  <a:schemeClr val="accent6">
                    <a:lumMod val="75000"/>
                  </a:schemeClr>
                </a:solidFill>
                <a:sym typeface="Times New Roman"/>
              </a:rPr>
              <a:t>DÖNEMİ</a:t>
            </a:r>
            <a:r>
              <a:rPr lang="tr-TR" sz="3600" b="1" dirty="0" smtClean="0">
                <a:solidFill>
                  <a:schemeClr val="accent6">
                    <a:lumMod val="75000"/>
                  </a:schemeClr>
                </a:solidFill>
                <a:sym typeface="Times New Roman"/>
              </a:rPr>
              <a:t> SORUNLARIYLA BAŞA ÇIKMA YÖNTEMLERİ</a:t>
            </a:r>
            <a:endParaRPr lang="en-US" sz="3600" b="1" dirty="0">
              <a:solidFill>
                <a:schemeClr val="accent6">
                  <a:lumMod val="75000"/>
                </a:schemeClr>
              </a:solidFill>
              <a:sym typeface="Times New Roman"/>
            </a:endParaRPr>
          </a:p>
        </p:txBody>
      </p:sp>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14</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24449467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62000" y="2345320"/>
            <a:ext cx="10591800" cy="5170646"/>
          </a:xfrm>
          <a:prstGeom prst="rect">
            <a:avLst/>
          </a:prstGeom>
        </p:spPr>
        <p:txBody>
          <a:bodyPr wrap="square">
            <a:spAutoFit/>
          </a:bodyPr>
          <a:lstStyle/>
          <a:p>
            <a:pPr marL="342900" indent="-342900">
              <a:buFont typeface="Arial" panose="020B0604020202020204" pitchFamily="34" charset="0"/>
              <a:buChar char="•"/>
            </a:pPr>
            <a:r>
              <a:rPr lang="tr-TR" sz="2200" b="1" dirty="0"/>
              <a:t>Sağlıklı Uğraşlar ve Hobiler:</a:t>
            </a:r>
            <a:r>
              <a:rPr lang="tr-TR" sz="2200" dirty="0"/>
              <a:t> Ergenlerin ilgi alanlarına uygun sağlıklı uğraşlar ve hobiler edinmeleri, stresle başa çıkmalarına yardımcı olur. Spor yapmak, sanatla uğraşmak, müzik dinlemek gibi etkinlikler, duygusal rahatlama sağlar ve olumlu bir çıkış yolu sunar.</a:t>
            </a:r>
          </a:p>
          <a:p>
            <a:pPr marL="342900" indent="-342900">
              <a:buFont typeface="Arial" panose="020B0604020202020204" pitchFamily="34" charset="0"/>
              <a:buChar char="•"/>
            </a:pPr>
            <a:r>
              <a:rPr lang="tr-TR" sz="2200" b="1" dirty="0"/>
              <a:t>Akran İlişkilerine Destek Olmak:</a:t>
            </a:r>
            <a:r>
              <a:rPr lang="tr-TR" sz="2200" dirty="0"/>
              <a:t> Ergenlerin akranlarıyla sağlıklı ve destekleyici ilişkiler kurmalarına destek olmak önemlidir. Arkadaşlık ilişkileri, gençlerin sosyal becerilerini geliştirmelerine ve kendilerini ifade etmelerine yardımcı olur. Olumlu ve yapıcı arkadaş grupları, ergenlerin özgüvenini artırır ve akran baskısından korunmalarına yardımcı olur.</a:t>
            </a:r>
          </a:p>
          <a:p>
            <a:pPr marL="342900" indent="-342900">
              <a:buFont typeface="Arial" panose="020B0604020202020204" pitchFamily="34" charset="0"/>
              <a:buChar char="•"/>
            </a:pPr>
            <a:r>
              <a:rPr lang="tr-TR" sz="2200" b="1" dirty="0"/>
              <a:t>Uzman Destek ve Danışmanlık:</a:t>
            </a:r>
            <a:r>
              <a:rPr lang="tr-TR" sz="2200" dirty="0"/>
              <a:t> Ergenlik döneminde gençlerin ve ailelerin karşılaştığı zorluklar bazen profesyonel destek gerektirebilir. Bir çocuk ve ergen psikiyatristi ya da psikolog ergenlerin ve ailelerin bu süreci daha sağlıklı bir şekilde atlatmalarına yardımcı olabilir. Uzman destek, ergenlerin duygusal sorunlarını anlamalarına, olumsuz davranışlardan kaçınmalarına ve daha olumlu bir yaşam tarzı geliştirmelerine katkı </a:t>
            </a:r>
            <a:r>
              <a:rPr lang="tr-TR" sz="2200" dirty="0" smtClean="0"/>
              <a:t>sağlar.</a:t>
            </a:r>
            <a:endParaRPr lang="tr-TR" sz="2200" dirty="0"/>
          </a:p>
        </p:txBody>
      </p:sp>
      <p:pic>
        <p:nvPicPr>
          <p:cNvPr id="6148" name="Picture 4" descr="basketball players couple in the par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58600" y="2314147"/>
            <a:ext cx="5867400" cy="58674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smtClean="0">
                <a:solidFill>
                  <a:srgbClr val="FFFFFF"/>
                </a:solidFill>
                <a:latin typeface="Evolventa"/>
                <a:ea typeface="Evolventa"/>
                <a:cs typeface="Evolventa"/>
                <a:sym typeface="Evolventa"/>
              </a:rPr>
              <a:t>15</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11361342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1600200" y="2247900"/>
            <a:ext cx="5638800" cy="902494"/>
          </a:xfrm>
          <a:prstGeom prst="rect">
            <a:avLst/>
          </a:prstGeom>
        </p:spPr>
        <p:txBody>
          <a:bodyPr lIns="50800" tIns="50800" rIns="50800" bIns="50800" rtlCol="0" anchor="ctr"/>
          <a:lstStyle/>
          <a:p>
            <a:pPr>
              <a:lnSpc>
                <a:spcPts val="5040"/>
              </a:lnSpc>
            </a:pPr>
            <a:r>
              <a:rPr lang="tr-TR" sz="3600" b="1">
                <a:solidFill>
                  <a:schemeClr val="accent6">
                    <a:lumMod val="75000"/>
                  </a:schemeClr>
                </a:solidFill>
                <a:sym typeface="Times New Roman"/>
              </a:rPr>
              <a:t>KAYNAKÇA</a:t>
            </a:r>
            <a:endParaRPr lang="en-US" sz="3600" b="1" dirty="0">
              <a:solidFill>
                <a:schemeClr val="accent6">
                  <a:lumMod val="75000"/>
                </a:schemeClr>
              </a:solidFill>
              <a:sym typeface="Times New Roman"/>
            </a:endParaRPr>
          </a:p>
        </p:txBody>
      </p:sp>
      <p:sp>
        <p:nvSpPr>
          <p:cNvPr id="6" name="Dikdörtgen 5"/>
          <p:cNvSpPr/>
          <p:nvPr/>
        </p:nvSpPr>
        <p:spPr>
          <a:xfrm>
            <a:off x="1219200" y="3848100"/>
            <a:ext cx="15849600" cy="3416320"/>
          </a:xfrm>
          <a:prstGeom prst="rect">
            <a:avLst/>
          </a:prstGeom>
        </p:spPr>
        <p:txBody>
          <a:bodyPr wrap="square">
            <a:spAutoFit/>
          </a:bodyPr>
          <a:lstStyle/>
          <a:p>
            <a:pPr marL="342900" indent="-342900" algn="just">
              <a:lnSpc>
                <a:spcPct val="150000"/>
              </a:lnSpc>
              <a:buFont typeface="Arial" panose="020B0604020202020204" pitchFamily="34" charset="0"/>
              <a:buChar char="•"/>
            </a:pPr>
            <a:r>
              <a:rPr lang="tr-TR" sz="2400" dirty="0"/>
              <a:t>Koç, M. (2004). Gelişim Psikolojisi Açısından Ergenlik Dönemi ve Genel Özellikleri. Erciyes Üniversitesi Sosyal Bilimler Enstitüsü Dergisi, 1(17), 231-238.</a:t>
            </a:r>
          </a:p>
          <a:p>
            <a:pPr marL="342900" indent="-342900" algn="just">
              <a:lnSpc>
                <a:spcPct val="150000"/>
              </a:lnSpc>
              <a:buFont typeface="Arial" panose="020B0604020202020204" pitchFamily="34" charset="0"/>
              <a:buChar char="•"/>
            </a:pPr>
            <a:r>
              <a:rPr lang="tr-TR" sz="2400" dirty="0"/>
              <a:t>Cihangir Çankaya, Z., &amp; Meydan, B. (2018). ERGENLİK DÖNEMİNDE MUTLULUK VE UMUT. Elektronik Sosyal Bilimler Dergisi, 17(65), 207-222. </a:t>
            </a:r>
            <a:r>
              <a:rPr lang="tr-TR" sz="2400" dirty="0">
                <a:hlinkClick r:id="rId2"/>
              </a:rPr>
              <a:t>https://</a:t>
            </a:r>
            <a:r>
              <a:rPr lang="tr-TR" sz="2400" dirty="0" smtClean="0">
                <a:hlinkClick r:id="rId2"/>
              </a:rPr>
              <a:t>doi.org/10.17755/esosder.316977</a:t>
            </a:r>
            <a:endParaRPr lang="tr-TR" sz="2400" dirty="0" smtClean="0"/>
          </a:p>
          <a:p>
            <a:pPr marL="342900" indent="-342900" algn="just">
              <a:lnSpc>
                <a:spcPct val="150000"/>
              </a:lnSpc>
              <a:buFont typeface="Arial" panose="020B0604020202020204" pitchFamily="34" charset="0"/>
              <a:buChar char="•"/>
            </a:pPr>
            <a:r>
              <a:rPr lang="tr-TR" sz="2400" dirty="0"/>
              <a:t>https://www.mihribanunay.com/ergenlik-donemi-ve-psikolojisi-degisimler-zorluklar-ve-cozum-onerileri/68</a:t>
            </a:r>
          </a:p>
          <a:p>
            <a:pPr marL="342900" indent="-342900" algn="just">
              <a:lnSpc>
                <a:spcPct val="150000"/>
              </a:lnSpc>
              <a:buFont typeface="Arial" panose="020B0604020202020204" pitchFamily="34" charset="0"/>
              <a:buChar char="•"/>
            </a:pPr>
            <a:endParaRPr lang="tr-TR" sz="2400" dirty="0"/>
          </a:p>
        </p:txBody>
      </p:sp>
      <p:sp>
        <p:nvSpPr>
          <p:cNvPr id="7" name="TextBox 6"/>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en-US" sz="2700" spc="-12" dirty="0" smtClean="0">
                <a:solidFill>
                  <a:srgbClr val="FFFFFF"/>
                </a:solidFill>
                <a:latin typeface="Evolventa"/>
                <a:ea typeface="Evolventa"/>
                <a:cs typeface="Evolventa"/>
                <a:sym typeface="Evolventa"/>
              </a:rPr>
              <a:t>1</a:t>
            </a:r>
            <a:r>
              <a:rPr lang="tr-TR" sz="2700" spc="-12" dirty="0">
                <a:solidFill>
                  <a:srgbClr val="FFFFFF"/>
                </a:solidFill>
                <a:latin typeface="Evolventa"/>
                <a:ea typeface="Evolventa"/>
                <a:cs typeface="Evolventa"/>
                <a:sym typeface="Evolventa"/>
              </a:rPr>
              <a:t>6</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31754701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a:extLst>
              <a:ext uri="{FF2B5EF4-FFF2-40B4-BE49-F238E27FC236}">
                <a16:creationId xmlns:a16="http://schemas.microsoft.com/office/drawing/2014/main" id="{725DB34E-8BA7-409C-B80E-82F4B5997733}"/>
              </a:ext>
            </a:extLst>
          </p:cNvPr>
          <p:cNvSpPr txBox="1"/>
          <p:nvPr/>
        </p:nvSpPr>
        <p:spPr>
          <a:xfrm>
            <a:off x="0" y="9556955"/>
            <a:ext cx="899652" cy="507831"/>
          </a:xfrm>
          <a:prstGeom prst="rect">
            <a:avLst/>
          </a:prstGeom>
          <a:noFill/>
        </p:spPr>
        <p:txBody>
          <a:bodyPr wrap="square" rtlCol="0">
            <a:spAutoFit/>
          </a:bodyPr>
          <a:lstStyle/>
          <a:p>
            <a:pPr algn="ctr"/>
            <a:fld id="{60935E08-5067-4A99-82C4-E2D8E43D42D8}" type="slidenum">
              <a:rPr lang="tr-TR" sz="2700">
                <a:solidFill>
                  <a:schemeClr val="bg1"/>
                </a:solidFill>
                <a:latin typeface="Century Gothic" panose="020B0502020202020204" pitchFamily="34" charset="0"/>
              </a:rPr>
              <a:pPr algn="ctr"/>
              <a:t>17</a:t>
            </a:fld>
            <a:endParaRPr lang="tr-TR" sz="2700" dirty="0">
              <a:solidFill>
                <a:schemeClr val="bg1"/>
              </a:solidFill>
              <a:latin typeface="Century Gothic" panose="020B0502020202020204" pitchFamily="34" charset="0"/>
            </a:endParaRPr>
          </a:p>
        </p:txBody>
      </p:sp>
      <p:pic>
        <p:nvPicPr>
          <p:cNvPr id="3" name="Resim 2">
            <a:extLst>
              <a:ext uri="{FF2B5EF4-FFF2-40B4-BE49-F238E27FC236}">
                <a16:creationId xmlns:a16="http://schemas.microsoft.com/office/drawing/2014/main" id="{B5D1D25C-C30B-42F0-B1F8-ABE55B7A2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0739" y="3708386"/>
            <a:ext cx="6446520" cy="6446520"/>
          </a:xfrm>
          <a:prstGeom prst="rect">
            <a:avLst/>
          </a:prstGeom>
          <a:effectLst>
            <a:softEdge rad="63500"/>
          </a:effectLst>
        </p:spPr>
      </p:pic>
      <p:sp>
        <p:nvSpPr>
          <p:cNvPr id="5" name="Metin kutusu 4">
            <a:extLst>
              <a:ext uri="{FF2B5EF4-FFF2-40B4-BE49-F238E27FC236}">
                <a16:creationId xmlns:a16="http://schemas.microsoft.com/office/drawing/2014/main" id="{9994A7DD-D2A6-43AA-8ABA-F879014A11D6}"/>
              </a:ext>
            </a:extLst>
          </p:cNvPr>
          <p:cNvSpPr txBox="1"/>
          <p:nvPr/>
        </p:nvSpPr>
        <p:spPr>
          <a:xfrm>
            <a:off x="1040220" y="9733002"/>
            <a:ext cx="6453960" cy="553998"/>
          </a:xfrm>
          <a:prstGeom prst="rect">
            <a:avLst/>
          </a:prstGeom>
          <a:no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tr-TR" sz="2100" dirty="0">
                <a:solidFill>
                  <a:schemeClr val="tx1"/>
                </a:solidFill>
                <a:latin typeface="Times New Roman" panose="02020603050405020304" pitchFamily="18" charset="0"/>
                <a:cs typeface="Times New Roman" panose="02020603050405020304" pitchFamily="18" charset="0"/>
              </a:rPr>
              <a:t>Kaynakça: https://designer.microsoft.com/image-creator</a:t>
            </a:r>
          </a:p>
        </p:txBody>
      </p:sp>
      <p:sp>
        <p:nvSpPr>
          <p:cNvPr id="2" name="Metin kutusu 1">
            <a:extLst>
              <a:ext uri="{FF2B5EF4-FFF2-40B4-BE49-F238E27FC236}">
                <a16:creationId xmlns:a16="http://schemas.microsoft.com/office/drawing/2014/main" id="{FA14F531-9301-CC43-2C49-C0B10E51C545}"/>
              </a:ext>
            </a:extLst>
          </p:cNvPr>
          <p:cNvSpPr txBox="1"/>
          <p:nvPr/>
        </p:nvSpPr>
        <p:spPr>
          <a:xfrm>
            <a:off x="899652" y="1880414"/>
            <a:ext cx="14330823" cy="923330"/>
          </a:xfrm>
          <a:prstGeom prst="rect">
            <a:avLst/>
          </a:prstGeom>
          <a:noFill/>
        </p:spPr>
        <p:txBody>
          <a:bodyPr wrap="square">
            <a:spAutoFit/>
          </a:bodyPr>
          <a:lstStyle/>
          <a:p>
            <a:r>
              <a:rPr lang="tr-TR" sz="5400" b="1" dirty="0">
                <a:solidFill>
                  <a:srgbClr val="FF9933"/>
                </a:solidFill>
              </a:rPr>
              <a:t>Katılımınız için teşekkür </a:t>
            </a:r>
            <a:r>
              <a:rPr lang="tr-TR" sz="5400" b="1" dirty="0">
                <a:solidFill>
                  <a:srgbClr val="FF9933"/>
                </a:solidFill>
              </a:rPr>
              <a:t>ederiz.</a:t>
            </a:r>
            <a:endParaRPr lang="tr-TR" sz="5400" b="1" dirty="0">
              <a:solidFill>
                <a:srgbClr val="FF9933"/>
              </a:solidFill>
            </a:endParaRPr>
          </a:p>
        </p:txBody>
      </p:sp>
    </p:spTree>
    <p:extLst>
      <p:ext uri="{BB962C8B-B14F-4D97-AF65-F5344CB8AC3E}">
        <p14:creationId xmlns:p14="http://schemas.microsoft.com/office/powerpoint/2010/main" val="4233823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C9134-091B-DC65-6862-F0A84E86D2EE}"/>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63F11F02-B457-9036-22DC-EB1A9D833646}"/>
              </a:ext>
            </a:extLst>
          </p:cNvPr>
          <p:cNvSpPr txBox="1"/>
          <p:nvPr/>
        </p:nvSpPr>
        <p:spPr>
          <a:xfrm>
            <a:off x="91440" y="9563100"/>
            <a:ext cx="716772" cy="410369"/>
          </a:xfrm>
          <a:prstGeom prst="rect">
            <a:avLst/>
          </a:prstGeom>
        </p:spPr>
        <p:txBody>
          <a:bodyPr lIns="0" tIns="0" rIns="0" bIns="0" rtlCol="0" anchor="t">
            <a:spAutoFit/>
          </a:bodyPr>
          <a:lstStyle/>
          <a:p>
            <a:pPr algn="ctr">
              <a:lnSpc>
                <a:spcPts val="3240"/>
              </a:lnSpc>
            </a:pPr>
            <a:r>
              <a:rPr lang="en-US" sz="2700" spc="-12" dirty="0" smtClean="0">
                <a:solidFill>
                  <a:srgbClr val="FFFFFF"/>
                </a:solidFill>
                <a:latin typeface="Times New Roman" panose="02020603050405020304" pitchFamily="18" charset="0"/>
                <a:ea typeface="Evolventa"/>
                <a:cs typeface="Times New Roman" panose="02020603050405020304" pitchFamily="18" charset="0"/>
                <a:sym typeface="Evolventa"/>
              </a:rPr>
              <a:t>1</a:t>
            </a:r>
            <a:r>
              <a:rPr lang="tr-TR" sz="2700" spc="-12" dirty="0">
                <a:solidFill>
                  <a:srgbClr val="FFFFFF"/>
                </a:solidFill>
                <a:latin typeface="Times New Roman" panose="02020603050405020304" pitchFamily="18" charset="0"/>
                <a:ea typeface="Evolventa"/>
                <a:cs typeface="Times New Roman" panose="02020603050405020304" pitchFamily="18" charset="0"/>
                <a:sym typeface="Evolventa"/>
              </a:rPr>
              <a:t>8</a:t>
            </a:r>
            <a:endParaRPr lang="en-US" sz="2700" spc="-12" dirty="0">
              <a:solidFill>
                <a:srgbClr val="FFFFFF"/>
              </a:solidFill>
              <a:latin typeface="Times New Roman" panose="02020603050405020304" pitchFamily="18" charset="0"/>
              <a:ea typeface="Evolventa"/>
              <a:cs typeface="Times New Roman" panose="02020603050405020304" pitchFamily="18" charset="0"/>
              <a:sym typeface="Evolventa"/>
            </a:endParaRPr>
          </a:p>
        </p:txBody>
      </p:sp>
      <p:sp>
        <p:nvSpPr>
          <p:cNvPr id="2" name="TextBox 7">
            <a:extLst>
              <a:ext uri="{FF2B5EF4-FFF2-40B4-BE49-F238E27FC236}">
                <a16:creationId xmlns:a16="http://schemas.microsoft.com/office/drawing/2014/main" id="{71D24AEA-877C-C1E7-8608-9C8A76419EBC}"/>
              </a:ext>
            </a:extLst>
          </p:cNvPr>
          <p:cNvSpPr txBox="1"/>
          <p:nvPr/>
        </p:nvSpPr>
        <p:spPr>
          <a:xfrm>
            <a:off x="0" y="2109878"/>
            <a:ext cx="18288000" cy="602794"/>
          </a:xfrm>
          <a:prstGeom prst="rect">
            <a:avLst/>
          </a:prstGeom>
        </p:spPr>
        <p:txBody>
          <a:bodyPr wrap="square" lIns="0" tIns="0" rIns="0" bIns="0" rtlCol="0" anchor="t">
            <a:spAutoFit/>
          </a:bodyPr>
          <a:lstStyle/>
          <a:p>
            <a:pPr algn="ctr">
              <a:lnSpc>
                <a:spcPts val="5040"/>
              </a:lnSpc>
            </a:pPr>
            <a:r>
              <a:rPr lang="en-US" sz="3600" b="1" dirty="0">
                <a:solidFill>
                  <a:schemeClr val="accent6">
                    <a:lumMod val="75000"/>
                  </a:schemeClr>
                </a:solidFill>
                <a:sym typeface="Evolventa"/>
              </a:rPr>
              <a:t>SOSYAL MEDYA HESAPLARIMIZ</a:t>
            </a:r>
          </a:p>
        </p:txBody>
      </p:sp>
      <p:grpSp>
        <p:nvGrpSpPr>
          <p:cNvPr id="20" name="Grup 19">
            <a:extLst>
              <a:ext uri="{FF2B5EF4-FFF2-40B4-BE49-F238E27FC236}">
                <a16:creationId xmlns:a16="http://schemas.microsoft.com/office/drawing/2014/main" id="{41233521-0295-DA9F-8706-4AA30AD697CA}"/>
              </a:ext>
            </a:extLst>
          </p:cNvPr>
          <p:cNvGrpSpPr/>
          <p:nvPr/>
        </p:nvGrpSpPr>
        <p:grpSpPr>
          <a:xfrm>
            <a:off x="1981200" y="3848100"/>
            <a:ext cx="4965312" cy="1688830"/>
            <a:chOff x="609601" y="2845071"/>
            <a:chExt cx="4965312" cy="1688830"/>
          </a:xfrm>
        </p:grpSpPr>
        <p:sp>
          <p:nvSpPr>
            <p:cNvPr id="12" name="TextBox 12">
              <a:extLst>
                <a:ext uri="{FF2B5EF4-FFF2-40B4-BE49-F238E27FC236}">
                  <a16:creationId xmlns:a16="http://schemas.microsoft.com/office/drawing/2014/main" id="{BEDAC84B-18D4-A86F-BC85-699E061D99CC}"/>
                </a:ext>
              </a:extLst>
            </p:cNvPr>
            <p:cNvSpPr txBox="1"/>
            <p:nvPr/>
          </p:nvSpPr>
          <p:spPr>
            <a:xfrm>
              <a:off x="2667000" y="3475741"/>
              <a:ext cx="2907913" cy="441018"/>
            </a:xfrm>
            <a:prstGeom prst="rect">
              <a:avLst/>
            </a:prstGeom>
          </p:spPr>
          <p:txBody>
            <a:bodyPr lIns="0" tIns="0" rIns="0" bIns="0" rtlCol="0" anchor="t">
              <a:spAutoFit/>
            </a:bodyPr>
            <a:lstStyle/>
            <a:p>
              <a:pPr algn="l">
                <a:lnSpc>
                  <a:spcPts val="3600"/>
                </a:lnSpc>
              </a:pPr>
              <a:r>
                <a:rPr lang="en-US" sz="2800" b="1" dirty="0" err="1">
                  <a:sym typeface="Arial"/>
                </a:rPr>
                <a:t>gaziantep.ilmem</a:t>
              </a:r>
              <a:endParaRPr lang="en-US" sz="2800" b="1" dirty="0">
                <a:sym typeface="Arial"/>
              </a:endParaRPr>
            </a:p>
          </p:txBody>
        </p:sp>
        <p:pic>
          <p:nvPicPr>
            <p:cNvPr id="8" name="Resim 7" descr="simge, sembol, logo, grafik, yazı tipi içeren bir resim&#10;&#10;Açıklama otomatik olarak oluşturuldu">
              <a:extLst>
                <a:ext uri="{FF2B5EF4-FFF2-40B4-BE49-F238E27FC236}">
                  <a16:creationId xmlns:a16="http://schemas.microsoft.com/office/drawing/2014/main"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id="{7CB43D33-C049-09DB-9330-9E9C392C9E65}"/>
              </a:ext>
            </a:extLst>
          </p:cNvPr>
          <p:cNvGrpSpPr/>
          <p:nvPr/>
        </p:nvGrpSpPr>
        <p:grpSpPr>
          <a:xfrm>
            <a:off x="11848782" y="3848100"/>
            <a:ext cx="4730438" cy="164838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id="{FE8AB288-81B8-6A17-97AD-D3CCFB00C089}"/>
                </a:ext>
              </a:extLst>
            </p:cNvPr>
            <p:cNvSpPr txBox="1"/>
            <p:nvPr/>
          </p:nvSpPr>
          <p:spPr>
            <a:xfrm>
              <a:off x="2312802" y="5626069"/>
              <a:ext cx="2907913" cy="441018"/>
            </a:xfrm>
            <a:prstGeom prst="rect">
              <a:avLst/>
            </a:prstGeom>
          </p:spPr>
          <p:txBody>
            <a:bodyPr lIns="0" tIns="0" rIns="0" bIns="0" rtlCol="0" anchor="t">
              <a:spAutoFit/>
            </a:bodyPr>
            <a:lstStyle/>
            <a:p>
              <a:pPr algn="l">
                <a:lnSpc>
                  <a:spcPts val="3600"/>
                </a:lnSpc>
              </a:pPr>
              <a:r>
                <a:rPr lang="en-US" sz="2800" b="1" dirty="0">
                  <a:sym typeface="Arial"/>
                </a:rPr>
                <a:t>Gaziantep</a:t>
              </a:r>
              <a:r>
                <a:rPr lang="tr-TR" sz="2800" b="1" dirty="0">
                  <a:sym typeface="Arial"/>
                </a:rPr>
                <a:t>_</a:t>
              </a:r>
              <a:r>
                <a:rPr lang="tr-TR" sz="2800" b="1" dirty="0" err="1">
                  <a:sym typeface="Arial"/>
                </a:rPr>
                <a:t>İl_mem</a:t>
              </a:r>
              <a:endParaRPr lang="en-US" sz="2800" b="1" dirty="0">
                <a:sym typeface="Arial"/>
              </a:endParaRPr>
            </a:p>
          </p:txBody>
        </p:sp>
      </p:grpSp>
      <p:grpSp>
        <p:nvGrpSpPr>
          <p:cNvPr id="21" name="Grup 20">
            <a:extLst>
              <a:ext uri="{FF2B5EF4-FFF2-40B4-BE49-F238E27FC236}">
                <a16:creationId xmlns:a16="http://schemas.microsoft.com/office/drawing/2014/main" id="{CDFD7E7F-CA15-5237-1E2C-1AA0D28D5B6F}"/>
              </a:ext>
            </a:extLst>
          </p:cNvPr>
          <p:cNvGrpSpPr/>
          <p:nvPr/>
        </p:nvGrpSpPr>
        <p:grpSpPr>
          <a:xfrm>
            <a:off x="6229293" y="6528064"/>
            <a:ext cx="5792939" cy="2375441"/>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id="{71DA8E6D-C296-242C-5D7B-F3238A43A93B}"/>
                </a:ext>
              </a:extLst>
            </p:cNvPr>
            <p:cNvSpPr txBox="1"/>
            <p:nvPr/>
          </p:nvSpPr>
          <p:spPr>
            <a:xfrm>
              <a:off x="2666999" y="7674716"/>
              <a:ext cx="2907913" cy="441018"/>
            </a:xfrm>
            <a:prstGeom prst="rect">
              <a:avLst/>
            </a:prstGeom>
          </p:spPr>
          <p:txBody>
            <a:bodyPr lIns="0" tIns="0" rIns="0" bIns="0" rtlCol="0" anchor="t">
              <a:spAutoFit/>
            </a:bodyPr>
            <a:lstStyle/>
            <a:p>
              <a:pPr algn="l">
                <a:lnSpc>
                  <a:spcPts val="3600"/>
                </a:lnSpc>
              </a:pPr>
              <a:r>
                <a:rPr lang="tr-TR" sz="2800" b="1" dirty="0" err="1">
                  <a:sym typeface="Arial"/>
                </a:rPr>
                <a:t>Gaziantep_MEM</a:t>
              </a:r>
              <a:endParaRPr lang="en-US" sz="2800" b="1" dirty="0">
                <a:sym typeface="Arial"/>
              </a:endParaRPr>
            </a:p>
          </p:txBody>
        </p:sp>
      </p:grpSp>
      <p:cxnSp>
        <p:nvCxnSpPr>
          <p:cNvPr id="23" name="Düz Bağlayıcı 22">
            <a:extLst>
              <a:ext uri="{FF2B5EF4-FFF2-40B4-BE49-F238E27FC236}">
                <a16:creationId xmlns:a16="http://schemas.microsoft.com/office/drawing/2014/main" id="{13613062-4365-A501-5933-AF1B64DE8A16}"/>
              </a:ext>
            </a:extLst>
          </p:cNvPr>
          <p:cNvCxnSpPr/>
          <p:nvPr/>
        </p:nvCxnSpPr>
        <p:spPr>
          <a:xfrm>
            <a:off x="91440" y="2714486"/>
            <a:ext cx="1851660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8730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2</a:t>
            </a:r>
          </a:p>
        </p:txBody>
      </p:sp>
      <p:sp>
        <p:nvSpPr>
          <p:cNvPr id="6" name="TextBox 6"/>
          <p:cNvSpPr txBox="1"/>
          <p:nvPr/>
        </p:nvSpPr>
        <p:spPr>
          <a:xfrm>
            <a:off x="2199790" y="3740789"/>
            <a:ext cx="13888418" cy="1756672"/>
          </a:xfrm>
          <a:prstGeom prst="rect">
            <a:avLst/>
          </a:prstGeom>
        </p:spPr>
        <p:txBody>
          <a:bodyPr lIns="50800" tIns="50800" rIns="50800" bIns="50800" rtlCol="0" anchor="ctr"/>
          <a:lstStyle/>
          <a:p>
            <a:pPr algn="ctr">
              <a:lnSpc>
                <a:spcPts val="5040"/>
              </a:lnSpc>
            </a:pPr>
            <a:endParaRPr lang="en-US" sz="4200" dirty="0">
              <a:solidFill>
                <a:srgbClr val="FFFFFF"/>
              </a:solidFill>
              <a:latin typeface="Times New Roman"/>
              <a:ea typeface="Times New Roman"/>
              <a:cs typeface="Times New Roman"/>
              <a:sym typeface="Times New Roman"/>
            </a:endParaRPr>
          </a:p>
        </p:txBody>
      </p:sp>
      <p:sp>
        <p:nvSpPr>
          <p:cNvPr id="7" name="Metin kutusu 6">
            <a:extLst>
              <a:ext uri="{FF2B5EF4-FFF2-40B4-BE49-F238E27FC236}">
                <a16:creationId xmlns:a16="http://schemas.microsoft.com/office/drawing/2014/main" id="{D6FB34E2-CF25-B8EB-5021-CC0B5B1C9840}"/>
              </a:ext>
            </a:extLst>
          </p:cNvPr>
          <p:cNvSpPr txBox="1"/>
          <p:nvPr/>
        </p:nvSpPr>
        <p:spPr>
          <a:xfrm>
            <a:off x="4617466" y="2222210"/>
            <a:ext cx="9144000" cy="695127"/>
          </a:xfrm>
          <a:prstGeom prst="rect">
            <a:avLst/>
          </a:prstGeom>
          <a:noFill/>
        </p:spPr>
        <p:txBody>
          <a:bodyPr wrap="square">
            <a:spAutoFit/>
          </a:bodyPr>
          <a:lstStyle/>
          <a:p>
            <a:pPr>
              <a:lnSpc>
                <a:spcPts val="5040"/>
              </a:lnSpc>
            </a:pPr>
            <a:r>
              <a:rPr lang="en-US" sz="3600" b="1" dirty="0">
                <a:solidFill>
                  <a:schemeClr val="accent6">
                    <a:lumMod val="75000"/>
                  </a:schemeClr>
                </a:solidFill>
                <a:sym typeface="Times New Roman"/>
              </a:rPr>
              <a:t>ERGENLİK </a:t>
            </a:r>
            <a:r>
              <a:rPr lang="en-US" sz="3600" b="1" dirty="0" smtClean="0">
                <a:solidFill>
                  <a:schemeClr val="accent6">
                    <a:lumMod val="75000"/>
                  </a:schemeClr>
                </a:solidFill>
                <a:sym typeface="Times New Roman"/>
              </a:rPr>
              <a:t>DÖNEMİ</a:t>
            </a:r>
            <a:r>
              <a:rPr lang="tr-TR" sz="3600" b="1" dirty="0" smtClean="0">
                <a:solidFill>
                  <a:schemeClr val="accent6">
                    <a:lumMod val="75000"/>
                  </a:schemeClr>
                </a:solidFill>
                <a:sym typeface="Times New Roman"/>
              </a:rPr>
              <a:t> ÖZELLİKLERİ</a:t>
            </a:r>
            <a:endParaRPr lang="en-US" sz="3600" b="1" dirty="0">
              <a:solidFill>
                <a:schemeClr val="accent6">
                  <a:lumMod val="75000"/>
                </a:schemeClr>
              </a:solidFill>
              <a:sym typeface="Times New Roman"/>
            </a:endParaRPr>
          </a:p>
        </p:txBody>
      </p:sp>
      <p:sp>
        <p:nvSpPr>
          <p:cNvPr id="8" name="TextBox 7">
            <a:extLst>
              <a:ext uri="{FF2B5EF4-FFF2-40B4-BE49-F238E27FC236}">
                <a16:creationId xmlns:a16="http://schemas.microsoft.com/office/drawing/2014/main" id="{97A18A70-B3F8-7C8C-5A45-49B479B165DE}"/>
              </a:ext>
            </a:extLst>
          </p:cNvPr>
          <p:cNvSpPr txBox="1"/>
          <p:nvPr/>
        </p:nvSpPr>
        <p:spPr>
          <a:xfrm>
            <a:off x="1524000" y="3467100"/>
            <a:ext cx="8381254" cy="3231654"/>
          </a:xfrm>
          <a:prstGeom prst="rect">
            <a:avLst/>
          </a:prstGeom>
        </p:spPr>
        <p:txBody>
          <a:bodyPr lIns="0" tIns="0" rIns="0" bIns="0" rtlCol="0" anchor="t">
            <a:spAutoFit/>
          </a:bodyPr>
          <a:lstStyle/>
          <a:p>
            <a:pPr marL="782955" lvl="1" indent="-457200" algn="l">
              <a:lnSpc>
                <a:spcPct val="150000"/>
              </a:lnSpc>
              <a:buFont typeface="Arial" panose="020B0604020202020204" pitchFamily="34" charset="0"/>
              <a:buChar char="•"/>
            </a:pPr>
            <a:r>
              <a:rPr lang="tr-TR" sz="2800" dirty="0" smtClean="0">
                <a:sym typeface="Times New Roman Bold"/>
              </a:rPr>
              <a:t>Ergenlik Dönemi Nedir?</a:t>
            </a:r>
            <a:endParaRPr lang="en-US" sz="2800" dirty="0">
              <a:sym typeface="Times New Roman Bold"/>
            </a:endParaRPr>
          </a:p>
          <a:p>
            <a:pPr marL="782955" lvl="1" indent="-457200">
              <a:lnSpc>
                <a:spcPct val="150000"/>
              </a:lnSpc>
              <a:buFont typeface="Arial" panose="020B0604020202020204" pitchFamily="34" charset="0"/>
              <a:buChar char="•"/>
            </a:pPr>
            <a:r>
              <a:rPr lang="tr-TR" sz="2800" dirty="0">
                <a:sym typeface="Times New Roman Bold"/>
              </a:rPr>
              <a:t>Ergenlik Dönemi </a:t>
            </a:r>
            <a:r>
              <a:rPr lang="tr-TR" sz="2800" dirty="0" smtClean="0">
                <a:sym typeface="Times New Roman Bold"/>
              </a:rPr>
              <a:t>Önemi</a:t>
            </a:r>
            <a:endParaRPr lang="en-US" sz="2800" dirty="0">
              <a:sym typeface="Times New Roman Bold"/>
            </a:endParaRPr>
          </a:p>
          <a:p>
            <a:pPr marL="782955" lvl="1" indent="-457200" algn="l">
              <a:lnSpc>
                <a:spcPct val="150000"/>
              </a:lnSpc>
              <a:buFont typeface="Arial" panose="020B0604020202020204" pitchFamily="34" charset="0"/>
              <a:buChar char="•"/>
            </a:pPr>
            <a:r>
              <a:rPr lang="tr-TR" sz="2800" dirty="0" smtClean="0">
                <a:sym typeface="Times New Roman Bold"/>
              </a:rPr>
              <a:t>Fiziksel Değişimler</a:t>
            </a:r>
            <a:endParaRPr lang="en-US" sz="2800" dirty="0">
              <a:sym typeface="Times New Roman Bold"/>
            </a:endParaRPr>
          </a:p>
          <a:p>
            <a:pPr marL="782955" lvl="1" indent="-457200" algn="l">
              <a:lnSpc>
                <a:spcPct val="150000"/>
              </a:lnSpc>
              <a:buFont typeface="Arial" panose="020B0604020202020204" pitchFamily="34" charset="0"/>
              <a:buChar char="•"/>
            </a:pPr>
            <a:r>
              <a:rPr lang="tr-TR" sz="2800" dirty="0" smtClean="0">
                <a:sym typeface="Times New Roman Bold"/>
              </a:rPr>
              <a:t>Psikolojik, Sosyal ve Duygusal Değişimler</a:t>
            </a:r>
          </a:p>
          <a:p>
            <a:pPr marL="782955" lvl="1" indent="-457200" algn="l">
              <a:lnSpc>
                <a:spcPct val="150000"/>
              </a:lnSpc>
              <a:buFont typeface="Arial" panose="020B0604020202020204" pitchFamily="34" charset="0"/>
              <a:buChar char="•"/>
            </a:pPr>
            <a:r>
              <a:rPr lang="tr-TR" sz="2800" dirty="0" smtClean="0">
                <a:sym typeface="Times New Roman Bold"/>
              </a:rPr>
              <a:t>Ergenlik Sorunlarıyla Başa Çıkma Yöntemleri</a:t>
            </a:r>
            <a:endParaRPr lang="en-US" sz="2800" dirty="0">
              <a:sym typeface="Times New Roman Bold"/>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3</a:t>
            </a:r>
            <a:endParaRPr lang="en-US" sz="2700" spc="-12" dirty="0">
              <a:solidFill>
                <a:srgbClr val="FFFFFF"/>
              </a:solidFill>
              <a:latin typeface="Evolventa"/>
              <a:ea typeface="Evolventa"/>
              <a:cs typeface="Evolventa"/>
              <a:sym typeface="Evolventa"/>
            </a:endParaRPr>
          </a:p>
        </p:txBody>
      </p:sp>
      <p:sp>
        <p:nvSpPr>
          <p:cNvPr id="9" name="TextBox 6"/>
          <p:cNvSpPr txBox="1"/>
          <p:nvPr/>
        </p:nvSpPr>
        <p:spPr>
          <a:xfrm>
            <a:off x="1849582" y="3120861"/>
            <a:ext cx="6810369" cy="651039"/>
          </a:xfrm>
          <a:prstGeom prst="rect">
            <a:avLst/>
          </a:prstGeom>
        </p:spPr>
        <p:txBody>
          <a:bodyPr lIns="50800" tIns="50800" rIns="50800" bIns="50800" rtlCol="0" anchor="ctr"/>
          <a:lstStyle/>
          <a:p>
            <a:pPr>
              <a:lnSpc>
                <a:spcPts val="5040"/>
              </a:lnSpc>
            </a:pPr>
            <a:r>
              <a:rPr lang="tr-TR" sz="3600" b="1" dirty="0">
                <a:solidFill>
                  <a:schemeClr val="accent6">
                    <a:lumMod val="75000"/>
                  </a:schemeClr>
                </a:solidFill>
                <a:sym typeface="Times New Roman"/>
              </a:rPr>
              <a:t>ERGENLİK DÖNEMİ NEDİR?</a:t>
            </a:r>
            <a:endParaRPr lang="en-US" sz="3600" b="1" dirty="0">
              <a:solidFill>
                <a:schemeClr val="accent6">
                  <a:lumMod val="75000"/>
                </a:schemeClr>
              </a:solidFill>
              <a:sym typeface="Times New Roman"/>
            </a:endParaRPr>
          </a:p>
        </p:txBody>
      </p:sp>
      <p:sp>
        <p:nvSpPr>
          <p:cNvPr id="2" name="Metin kutusu 1"/>
          <p:cNvSpPr txBox="1"/>
          <p:nvPr/>
        </p:nvSpPr>
        <p:spPr>
          <a:xfrm>
            <a:off x="1828800" y="4169911"/>
            <a:ext cx="7086600" cy="2785378"/>
          </a:xfrm>
          <a:prstGeom prst="rect">
            <a:avLst/>
          </a:prstGeom>
          <a:noFill/>
        </p:spPr>
        <p:txBody>
          <a:bodyPr wrap="square" rtlCol="0">
            <a:spAutoFit/>
          </a:bodyPr>
          <a:lstStyle/>
          <a:p>
            <a:r>
              <a:rPr lang="tr-TR" sz="2500" b="1" dirty="0" smtClean="0"/>
              <a:t>Ergenlik </a:t>
            </a:r>
            <a:r>
              <a:rPr lang="tr-TR" sz="2500" b="1" dirty="0"/>
              <a:t>dönemi</a:t>
            </a:r>
            <a:r>
              <a:rPr lang="tr-TR" sz="2500" dirty="0"/>
              <a:t>, </a:t>
            </a:r>
            <a:r>
              <a:rPr lang="tr-TR" sz="2500" dirty="0" smtClean="0"/>
              <a:t>fiziksel</a:t>
            </a:r>
            <a:r>
              <a:rPr lang="tr-TR" sz="2500" dirty="0"/>
              <a:t>, duygusal ve sosyal değişimlerin en yoğun olarak yaşandığı, çocukluktan yetişkinliğe geçiş sürecidir. Bu </a:t>
            </a:r>
            <a:r>
              <a:rPr lang="tr-TR" sz="2500" dirty="0" smtClean="0"/>
              <a:t>dönemde, </a:t>
            </a:r>
            <a:r>
              <a:rPr lang="tr-TR" sz="2500" dirty="0"/>
              <a:t>hormonal değişimlerin etkisiyle bedensel </a:t>
            </a:r>
            <a:r>
              <a:rPr lang="tr-TR" sz="2500" dirty="0" smtClean="0"/>
              <a:t>gelişim hızlanır, </a:t>
            </a:r>
            <a:r>
              <a:rPr lang="tr-TR" sz="2500" dirty="0"/>
              <a:t>kimlik </a:t>
            </a:r>
            <a:r>
              <a:rPr lang="tr-TR" sz="2500" dirty="0" smtClean="0"/>
              <a:t>arayışı belirginleşir </a:t>
            </a:r>
            <a:r>
              <a:rPr lang="tr-TR" sz="2500" dirty="0"/>
              <a:t>ve bireyin sosyal ilişkilerinde </a:t>
            </a:r>
            <a:r>
              <a:rPr lang="tr-TR" sz="2500" dirty="0" smtClean="0"/>
              <a:t>önemli dönüşümler gerçekleşir.</a:t>
            </a:r>
            <a:endParaRPr lang="tr-TR" sz="2500" dirty="0"/>
          </a:p>
        </p:txBody>
      </p:sp>
      <p:pic>
        <p:nvPicPr>
          <p:cNvPr id="1026" name="Picture 2" descr="Close up on man cartoon character smil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0" y="2705100"/>
            <a:ext cx="4876800" cy="4876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1086134" y="3244190"/>
            <a:ext cx="8578305" cy="3554819"/>
          </a:xfrm>
          <a:prstGeom prst="rect">
            <a:avLst/>
          </a:prstGeom>
        </p:spPr>
        <p:txBody>
          <a:bodyPr wrap="square" lIns="0" tIns="0" rIns="0" bIns="0" rtlCol="0" anchor="t">
            <a:spAutoFit/>
          </a:bodyPr>
          <a:lstStyle/>
          <a:p>
            <a:pPr algn="just">
              <a:lnSpc>
                <a:spcPct val="150000"/>
              </a:lnSpc>
            </a:pPr>
            <a:r>
              <a:rPr lang="tr-TR" sz="2200" dirty="0"/>
              <a:t>Ergenlik dönemi, bireylerin kimliklerini keşfetme ve tanımlama sürecidir. Bu dönemde, gençler kim olduklarını anlamak için içsel bir arayış içine girerler. Değerler, inançlar, ilgi alanları ve hedefler üzerinde düşünme, kendi benliklerini oluşturma sürecine önemli bir katkı sağlar. Kimlik oluşumu, bazen karmaşık ve çatışmalı olabilir, ancak kişisel kimliğin sağlam bir temel kazanması, olumlu bir psikolojik gelişim için kritik önem taşır.</a:t>
            </a:r>
            <a:endParaRPr lang="tr-TR" sz="2200" dirty="0" smtClean="0">
              <a:sym typeface="Times New Roman"/>
            </a:endParaRPr>
          </a:p>
        </p:txBody>
      </p:sp>
      <p:sp>
        <p:nvSpPr>
          <p:cNvPr id="7" name="TextBox 7"/>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4</a:t>
            </a:r>
          </a:p>
        </p:txBody>
      </p:sp>
      <p:sp>
        <p:nvSpPr>
          <p:cNvPr id="10" name="TextBox 6"/>
          <p:cNvSpPr txBox="1"/>
          <p:nvPr/>
        </p:nvSpPr>
        <p:spPr>
          <a:xfrm>
            <a:off x="1219200" y="2376055"/>
            <a:ext cx="8577168" cy="843890"/>
          </a:xfrm>
          <a:prstGeom prst="rect">
            <a:avLst/>
          </a:prstGeom>
        </p:spPr>
        <p:txBody>
          <a:bodyPr lIns="50800" tIns="50800" rIns="50800" bIns="50800" rtlCol="0" anchor="ctr"/>
          <a:lstStyle/>
          <a:p>
            <a:pPr>
              <a:lnSpc>
                <a:spcPts val="5040"/>
              </a:lnSpc>
            </a:pPr>
            <a:r>
              <a:rPr lang="tr-TR" sz="3600" b="1" dirty="0">
                <a:solidFill>
                  <a:schemeClr val="accent6">
                    <a:lumMod val="75000"/>
                  </a:schemeClr>
                </a:solidFill>
                <a:sym typeface="Times New Roman"/>
              </a:rPr>
              <a:t>ERGENLİK DÖNEMİNİN ÖNEMİ</a:t>
            </a:r>
            <a:endParaRPr lang="en-US" sz="3600" b="1" dirty="0">
              <a:solidFill>
                <a:schemeClr val="accent6">
                  <a:lumMod val="75000"/>
                </a:schemeClr>
              </a:solidFill>
              <a:sym typeface="Times New Roman"/>
            </a:endParaRPr>
          </a:p>
        </p:txBody>
      </p:sp>
      <p:pic>
        <p:nvPicPr>
          <p:cNvPr id="2050" name="Picture 2" descr="Hand drawn sustainable travel illust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44200" y="2628900"/>
            <a:ext cx="4627309" cy="462730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2362200" y="3086100"/>
            <a:ext cx="8534400" cy="4401205"/>
          </a:xfrm>
          <a:prstGeom prst="rect">
            <a:avLst/>
          </a:prstGeom>
        </p:spPr>
        <p:txBody>
          <a:bodyPr wrap="square" lIns="0" tIns="0" rIns="0" bIns="0" rtlCol="0" anchor="t">
            <a:spAutoFit/>
          </a:bodyPr>
          <a:lstStyle/>
          <a:p>
            <a:pPr algn="just"/>
            <a:r>
              <a:rPr lang="tr-TR" sz="2200" dirty="0" smtClean="0">
                <a:sym typeface="Times New Roman"/>
              </a:rPr>
              <a:t>Ergenlik,</a:t>
            </a:r>
            <a:r>
              <a:rPr lang="en-US" sz="2200" dirty="0" smtClean="0">
                <a:sym typeface="Times New Roman"/>
              </a:rPr>
              <a:t> </a:t>
            </a:r>
            <a:r>
              <a:rPr lang="tr-TR" sz="2200" dirty="0" smtClean="0">
                <a:sym typeface="Times New Roman"/>
              </a:rPr>
              <a:t>12-20 yaşları arasını kapsayan bir gelişim dönemi olarak ifade edilebilir. </a:t>
            </a:r>
            <a:r>
              <a:rPr lang="tr-TR" sz="2200" dirty="0"/>
              <a:t>Ergenliğe giriş için kesin bir zaman olmasa da genel olarak kızlar 10-14 yaş arasında ve erkekler 12-16 yaş arasında yaşlarında ergenliğe </a:t>
            </a:r>
            <a:r>
              <a:rPr lang="tr-TR" sz="2200" dirty="0" smtClean="0"/>
              <a:t>girebilirler. Bu yaş aralığındaki farklılık cinsiyet, ırk, coğrafi özellikler gibi değişkenlerle açıklanmaktadır.</a:t>
            </a:r>
            <a:endParaRPr lang="en-US" sz="2200" dirty="0">
              <a:sym typeface="Times New Roman"/>
            </a:endParaRPr>
          </a:p>
          <a:p>
            <a:pPr marL="342900" indent="-342900" algn="just">
              <a:buFont typeface="Arial" panose="020B0604020202020204" pitchFamily="34" charset="0"/>
              <a:buChar char="•"/>
            </a:pPr>
            <a:r>
              <a:rPr lang="tr-TR" sz="2200" b="1" dirty="0" smtClean="0">
                <a:sym typeface="Times New Roman Bold"/>
              </a:rPr>
              <a:t>Erken</a:t>
            </a:r>
            <a:r>
              <a:rPr lang="en-US" sz="2200" b="1" dirty="0" smtClean="0">
                <a:sym typeface="Times New Roman Bold"/>
              </a:rPr>
              <a:t> </a:t>
            </a:r>
            <a:r>
              <a:rPr lang="tr-TR" sz="2200" b="1" dirty="0" smtClean="0">
                <a:sym typeface="Times New Roman Bold"/>
              </a:rPr>
              <a:t>Ergenlik</a:t>
            </a:r>
            <a:r>
              <a:rPr lang="en-US" sz="2200" b="1" dirty="0" smtClean="0">
                <a:sym typeface="Times New Roman Bold"/>
              </a:rPr>
              <a:t>(10-14 </a:t>
            </a:r>
            <a:r>
              <a:rPr lang="tr-TR" sz="2200" b="1" dirty="0" smtClean="0">
                <a:sym typeface="Times New Roman Bold"/>
              </a:rPr>
              <a:t>Yaş</a:t>
            </a:r>
            <a:r>
              <a:rPr lang="en-US" sz="2200" b="1" dirty="0" smtClean="0">
                <a:sym typeface="Times New Roman Bold"/>
              </a:rPr>
              <a:t>)</a:t>
            </a:r>
            <a:r>
              <a:rPr lang="en-US" sz="2200" b="1" dirty="0" smtClean="0">
                <a:sym typeface="Times New Roman"/>
              </a:rPr>
              <a:t>: </a:t>
            </a:r>
            <a:r>
              <a:rPr lang="tr-TR" sz="2200" dirty="0" smtClean="0">
                <a:sym typeface="Times New Roman"/>
              </a:rPr>
              <a:t>İlk fiziksel gelişimler </a:t>
            </a:r>
            <a:r>
              <a:rPr lang="en-US" sz="2200" dirty="0" smtClean="0">
                <a:sym typeface="Times New Roman"/>
              </a:rPr>
              <a:t>(</a:t>
            </a:r>
            <a:r>
              <a:rPr lang="tr-TR" sz="2200" dirty="0" smtClean="0">
                <a:sym typeface="Times New Roman"/>
              </a:rPr>
              <a:t>göğüs gelişimi</a:t>
            </a:r>
            <a:r>
              <a:rPr lang="en-US" sz="2200" dirty="0" smtClean="0">
                <a:sym typeface="Times New Roman"/>
              </a:rPr>
              <a:t>, </a:t>
            </a:r>
            <a:r>
              <a:rPr lang="tr-TR" sz="2200" dirty="0" smtClean="0">
                <a:sym typeface="Times New Roman"/>
              </a:rPr>
              <a:t>adet döngüsü</a:t>
            </a:r>
            <a:r>
              <a:rPr lang="en-US" sz="2200" dirty="0" smtClean="0">
                <a:sym typeface="Times New Roman"/>
              </a:rPr>
              <a:t>, </a:t>
            </a:r>
            <a:r>
              <a:rPr lang="tr-TR" sz="2200" dirty="0" smtClean="0">
                <a:sym typeface="Times New Roman"/>
              </a:rPr>
              <a:t>ses değişimi, tüylenme, cinsel organların olgunlaşması</a:t>
            </a:r>
            <a:r>
              <a:rPr lang="en-US" sz="2200" dirty="0" smtClean="0">
                <a:sym typeface="Times New Roman"/>
              </a:rPr>
              <a:t>) </a:t>
            </a:r>
            <a:endParaRPr lang="en-US" sz="2200" dirty="0">
              <a:sym typeface="Times New Roman"/>
            </a:endParaRPr>
          </a:p>
          <a:p>
            <a:pPr marL="342900" indent="-342900" algn="just">
              <a:buFont typeface="Arial" panose="020B0604020202020204" pitchFamily="34" charset="0"/>
              <a:buChar char="•"/>
            </a:pPr>
            <a:r>
              <a:rPr lang="tr-TR" sz="2200" b="1" dirty="0" smtClean="0">
                <a:sym typeface="Times New Roman Bold"/>
              </a:rPr>
              <a:t>Geç Ergenlik</a:t>
            </a:r>
            <a:r>
              <a:rPr lang="en-US" sz="2200" b="1" dirty="0" smtClean="0">
                <a:sym typeface="Times New Roman Bold"/>
              </a:rPr>
              <a:t> </a:t>
            </a:r>
            <a:r>
              <a:rPr lang="en-US" sz="2200" b="1" dirty="0">
                <a:sym typeface="Times New Roman Bold"/>
              </a:rPr>
              <a:t>(15-19 </a:t>
            </a:r>
            <a:r>
              <a:rPr lang="tr-TR" sz="2200" b="1" dirty="0" smtClean="0">
                <a:sym typeface="Times New Roman Bold"/>
              </a:rPr>
              <a:t>Yaş</a:t>
            </a:r>
            <a:r>
              <a:rPr lang="en-US" sz="2200" b="1" dirty="0" smtClean="0">
                <a:sym typeface="Times New Roman Bold"/>
              </a:rPr>
              <a:t>)</a:t>
            </a:r>
            <a:r>
              <a:rPr lang="en-US" sz="2200" b="1" dirty="0" smtClean="0">
                <a:sym typeface="Times New Roman"/>
              </a:rPr>
              <a:t>: </a:t>
            </a:r>
            <a:r>
              <a:rPr lang="tr-TR" sz="2200" dirty="0" smtClean="0">
                <a:sym typeface="Times New Roman"/>
              </a:rPr>
              <a:t>Fiziksel gelişim büyük oranda</a:t>
            </a:r>
            <a:r>
              <a:rPr lang="en-US" sz="2200" dirty="0" smtClean="0">
                <a:sym typeface="Times New Roman"/>
              </a:rPr>
              <a:t> </a:t>
            </a:r>
            <a:r>
              <a:rPr lang="tr-TR" sz="2200" dirty="0" smtClean="0">
                <a:sym typeface="Times New Roman"/>
              </a:rPr>
              <a:t>tamamlanırken</a:t>
            </a:r>
            <a:r>
              <a:rPr lang="en-US" sz="2200" dirty="0" smtClean="0">
                <a:sym typeface="Times New Roman"/>
              </a:rPr>
              <a:t>, </a:t>
            </a:r>
            <a:r>
              <a:rPr lang="tr-TR" sz="2200" dirty="0" smtClean="0">
                <a:sym typeface="Times New Roman"/>
              </a:rPr>
              <a:t>kimlik oluşturma</a:t>
            </a:r>
            <a:r>
              <a:rPr lang="en-US" sz="2200" dirty="0" smtClean="0">
                <a:sym typeface="Times New Roman"/>
              </a:rPr>
              <a:t> </a:t>
            </a:r>
            <a:r>
              <a:rPr lang="tr-TR" sz="2200" dirty="0" smtClean="0">
                <a:sym typeface="Times New Roman"/>
              </a:rPr>
              <a:t>ve bağımsızlık</a:t>
            </a:r>
            <a:r>
              <a:rPr lang="en-US" sz="2200" dirty="0" smtClean="0">
                <a:sym typeface="Times New Roman"/>
              </a:rPr>
              <a:t> </a:t>
            </a:r>
            <a:r>
              <a:rPr lang="tr-TR" sz="2200" dirty="0" smtClean="0">
                <a:sym typeface="Times New Roman"/>
              </a:rPr>
              <a:t>arayışları</a:t>
            </a:r>
            <a:r>
              <a:rPr lang="en-US" sz="2200" dirty="0" smtClean="0">
                <a:sym typeface="Times New Roman"/>
              </a:rPr>
              <a:t> </a:t>
            </a:r>
            <a:r>
              <a:rPr lang="tr-TR" sz="2200" dirty="0" smtClean="0">
                <a:sym typeface="Times New Roman"/>
              </a:rPr>
              <a:t>ön</a:t>
            </a:r>
            <a:r>
              <a:rPr lang="en-US" sz="2200" dirty="0" smtClean="0">
                <a:sym typeface="Times New Roman"/>
              </a:rPr>
              <a:t> </a:t>
            </a:r>
            <a:r>
              <a:rPr lang="tr-TR" sz="2200" dirty="0" smtClean="0">
                <a:sym typeface="Times New Roman"/>
              </a:rPr>
              <a:t>plana çıkar</a:t>
            </a:r>
            <a:r>
              <a:rPr lang="en-US" sz="2200" dirty="0" smtClean="0">
                <a:sym typeface="Times New Roman"/>
              </a:rPr>
              <a:t>. </a:t>
            </a:r>
            <a:r>
              <a:rPr lang="tr-TR" sz="2200" dirty="0" smtClean="0">
                <a:sym typeface="Times New Roman"/>
              </a:rPr>
              <a:t> Sosyal ilişkilerde</a:t>
            </a:r>
            <a:r>
              <a:rPr lang="en-US" sz="2200" dirty="0" smtClean="0">
                <a:sym typeface="Times New Roman"/>
              </a:rPr>
              <a:t> d</a:t>
            </a:r>
            <a:r>
              <a:rPr lang="tr-TR" sz="2200" dirty="0" smtClean="0">
                <a:sym typeface="Times New Roman"/>
              </a:rPr>
              <a:t>aha</a:t>
            </a:r>
            <a:r>
              <a:rPr lang="en-US" sz="2200" dirty="0" smtClean="0">
                <a:sym typeface="Times New Roman"/>
              </a:rPr>
              <a:t> </a:t>
            </a:r>
            <a:r>
              <a:rPr lang="tr-TR" sz="2200" dirty="0" smtClean="0">
                <a:sym typeface="Times New Roman"/>
              </a:rPr>
              <a:t>karmaşık</a:t>
            </a:r>
            <a:r>
              <a:rPr lang="en-US" sz="2200" dirty="0" smtClean="0">
                <a:sym typeface="Times New Roman"/>
              </a:rPr>
              <a:t> </a:t>
            </a:r>
            <a:r>
              <a:rPr lang="tr-TR" sz="2200" dirty="0" smtClean="0">
                <a:sym typeface="Times New Roman"/>
              </a:rPr>
              <a:t>dinamikleri ortaya çıkar.</a:t>
            </a:r>
          </a:p>
          <a:p>
            <a:pPr algn="just"/>
            <a:r>
              <a:rPr lang="en-US" sz="2200" dirty="0" smtClean="0">
                <a:sym typeface="Times New Roman"/>
              </a:rPr>
              <a:t>Bu d</a:t>
            </a:r>
            <a:r>
              <a:rPr lang="tr-TR" sz="2200" dirty="0" smtClean="0">
                <a:sym typeface="Times New Roman"/>
              </a:rPr>
              <a:t>önem  birey için kritik bir öneme sahip olup bireyin yaşamı için önemli fırsatları veya zorlukları beraberinde getirmektedir.</a:t>
            </a:r>
            <a:endParaRPr lang="en-US" sz="2200" dirty="0">
              <a:sym typeface="Times New Roman"/>
            </a:endParaRPr>
          </a:p>
        </p:txBody>
      </p:sp>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5</a:t>
            </a:r>
            <a:endParaRPr lang="en-US" sz="2700" spc="-12" dirty="0">
              <a:solidFill>
                <a:srgbClr val="FFFFFF"/>
              </a:solidFill>
              <a:latin typeface="Evolventa"/>
              <a:ea typeface="Evolventa"/>
              <a:cs typeface="Evolventa"/>
              <a:sym typeface="Evolventa"/>
            </a:endParaRPr>
          </a:p>
        </p:txBody>
      </p:sp>
      <p:sp>
        <p:nvSpPr>
          <p:cNvPr id="5" name="Freeform 4"/>
          <p:cNvSpPr/>
          <p:nvPr/>
        </p:nvSpPr>
        <p:spPr>
          <a:xfrm>
            <a:off x="12420600" y="2628565"/>
            <a:ext cx="5118350" cy="5041576"/>
          </a:xfrm>
          <a:custGeom>
            <a:avLst/>
            <a:gdLst/>
            <a:ahLst/>
            <a:cxnLst/>
            <a:rect l="l" t="t" r="r" b="b"/>
            <a:pathLst>
              <a:path w="3827843" h="3770426">
                <a:moveTo>
                  <a:pt x="0" y="0"/>
                </a:moveTo>
                <a:lnTo>
                  <a:pt x="3827843" y="0"/>
                </a:lnTo>
                <a:lnTo>
                  <a:pt x="3827843" y="3770426"/>
                </a:lnTo>
                <a:lnTo>
                  <a:pt x="0" y="3770426"/>
                </a:lnTo>
                <a:lnTo>
                  <a:pt x="0" y="0"/>
                </a:lnTo>
                <a:close/>
              </a:path>
            </a:pathLst>
          </a:custGeom>
          <a:blipFill>
            <a:blip r:embed="rId2"/>
            <a:stretch>
              <a:fillRect/>
            </a:stretch>
          </a:blipFill>
        </p:spPr>
        <p:txBody>
          <a:bodyPr/>
          <a:lstStyle/>
          <a:p>
            <a:endParaRPr lang="tr-T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2115800" y="2671769"/>
            <a:ext cx="3810000" cy="5186118"/>
          </a:xfrm>
          <a:custGeom>
            <a:avLst/>
            <a:gdLst/>
            <a:ahLst/>
            <a:cxnLst/>
            <a:rect l="l" t="t" r="r" b="b"/>
            <a:pathLst>
              <a:path w="2485465" h="3106832">
                <a:moveTo>
                  <a:pt x="0" y="0"/>
                </a:moveTo>
                <a:lnTo>
                  <a:pt x="2485465" y="0"/>
                </a:lnTo>
                <a:lnTo>
                  <a:pt x="2485465" y="3106832"/>
                </a:lnTo>
                <a:lnTo>
                  <a:pt x="0" y="3106832"/>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tr-TR"/>
          </a:p>
        </p:txBody>
      </p:sp>
      <p:sp>
        <p:nvSpPr>
          <p:cNvPr id="7" name="TextBox 7"/>
          <p:cNvSpPr txBox="1"/>
          <p:nvPr/>
        </p:nvSpPr>
        <p:spPr>
          <a:xfrm>
            <a:off x="1216925" y="4533900"/>
            <a:ext cx="7470946" cy="3323987"/>
          </a:xfrm>
          <a:prstGeom prst="rect">
            <a:avLst/>
          </a:prstGeom>
        </p:spPr>
        <p:txBody>
          <a:bodyPr wrap="square" lIns="0" tIns="0" rIns="0" bIns="0" rtlCol="0" anchor="t">
            <a:spAutoFit/>
          </a:bodyPr>
          <a:lstStyle/>
          <a:p>
            <a:pPr algn="just">
              <a:lnSpc>
                <a:spcPct val="150000"/>
              </a:lnSpc>
            </a:pPr>
            <a:r>
              <a:rPr lang="tr-TR" sz="2400" b="1" dirty="0" smtClean="0">
                <a:sym typeface="Times New Roman Bold"/>
              </a:rPr>
              <a:t>Büyüme </a:t>
            </a:r>
            <a:r>
              <a:rPr lang="tr-TR" sz="2400" b="1" dirty="0">
                <a:sym typeface="Times New Roman Bold"/>
              </a:rPr>
              <a:t>Hızında </a:t>
            </a:r>
            <a:r>
              <a:rPr lang="tr-TR" sz="2400" b="1" dirty="0" smtClean="0">
                <a:sym typeface="Times New Roman Bold"/>
              </a:rPr>
              <a:t>Artış</a:t>
            </a:r>
          </a:p>
          <a:p>
            <a:pPr algn="just">
              <a:lnSpc>
                <a:spcPct val="150000"/>
              </a:lnSpc>
            </a:pPr>
            <a:r>
              <a:rPr lang="tr-TR" sz="2400" b="1" dirty="0" smtClean="0">
                <a:sym typeface="Times New Roman Bold"/>
              </a:rPr>
              <a:t> </a:t>
            </a:r>
            <a:r>
              <a:rPr lang="tr-TR" sz="2400" dirty="0">
                <a:sym typeface="Times New Roman Bold"/>
              </a:rPr>
              <a:t>Boy ve Kilo Değişimi: Ergenlik döneminde, bireyler genellikle hızla </a:t>
            </a:r>
            <a:r>
              <a:rPr lang="tr-TR" sz="2400" dirty="0" smtClean="0">
                <a:sym typeface="Times New Roman Bold"/>
              </a:rPr>
              <a:t>boyları uzar </a:t>
            </a:r>
            <a:r>
              <a:rPr lang="tr-TR" sz="2400" dirty="0">
                <a:sym typeface="Times New Roman Bold"/>
              </a:rPr>
              <a:t>ve kilo </a:t>
            </a:r>
            <a:r>
              <a:rPr lang="tr-TR" sz="2400" dirty="0" smtClean="0">
                <a:sym typeface="Times New Roman Bold"/>
              </a:rPr>
              <a:t>alırlar. </a:t>
            </a:r>
            <a:r>
              <a:rPr lang="tr-TR" sz="2400" dirty="0">
                <a:sym typeface="Times New Roman Bold"/>
              </a:rPr>
              <a:t>Bu süreç, büyüme atakları olarak adlandırılan kısa süreli yoğun büyüme dönemleriyle karakterizedir</a:t>
            </a:r>
            <a:r>
              <a:rPr lang="tr-TR" sz="2400" b="1" dirty="0">
                <a:sym typeface="Times New Roman Bold"/>
              </a:rPr>
              <a:t>.</a:t>
            </a:r>
          </a:p>
          <a:p>
            <a:pPr algn="just">
              <a:lnSpc>
                <a:spcPct val="150000"/>
              </a:lnSpc>
            </a:pPr>
            <a:r>
              <a:rPr lang="tr-TR" sz="2400" b="1" dirty="0">
                <a:sym typeface="Times New Roman Bold"/>
              </a:rPr>
              <a:t>	</a:t>
            </a:r>
            <a:endParaRPr lang="tr-TR" sz="2400" b="1" dirty="0" smtClean="0">
              <a:sym typeface="Times New Roman Bold"/>
            </a:endParaRPr>
          </a:p>
        </p:txBody>
      </p:sp>
      <p:sp>
        <p:nvSpPr>
          <p:cNvPr id="8" name="TextBox 8"/>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6</a:t>
            </a:r>
            <a:endParaRPr lang="en-US" sz="2700" spc="-12" dirty="0">
              <a:solidFill>
                <a:srgbClr val="FFFFFF"/>
              </a:solidFill>
              <a:latin typeface="Evolventa"/>
              <a:ea typeface="Evolventa"/>
              <a:cs typeface="Evolventa"/>
              <a:sym typeface="Evolventa"/>
            </a:endParaRPr>
          </a:p>
        </p:txBody>
      </p:sp>
      <p:sp>
        <p:nvSpPr>
          <p:cNvPr id="14" name="TextBox 6"/>
          <p:cNvSpPr txBox="1"/>
          <p:nvPr/>
        </p:nvSpPr>
        <p:spPr>
          <a:xfrm>
            <a:off x="1310443" y="2426818"/>
            <a:ext cx="6672168" cy="640330"/>
          </a:xfrm>
          <a:prstGeom prst="rect">
            <a:avLst/>
          </a:prstGeom>
        </p:spPr>
        <p:txBody>
          <a:bodyPr lIns="50800" tIns="50800" rIns="50800" bIns="50800" rtlCol="0" anchor="ctr"/>
          <a:lstStyle/>
          <a:p>
            <a:pPr>
              <a:lnSpc>
                <a:spcPts val="5040"/>
              </a:lnSpc>
            </a:pPr>
            <a:r>
              <a:rPr lang="tr-TR" sz="3600" b="1" dirty="0">
                <a:solidFill>
                  <a:schemeClr val="accent6">
                    <a:lumMod val="75000"/>
                  </a:schemeClr>
                </a:solidFill>
                <a:sym typeface="Times New Roman"/>
              </a:rPr>
              <a:t>FİZİKSEL DEĞİŞİMLER</a:t>
            </a:r>
            <a:endParaRPr lang="en-US" sz="3600" b="1" dirty="0">
              <a:solidFill>
                <a:schemeClr val="accent6">
                  <a:lumMod val="75000"/>
                </a:schemeClr>
              </a:solidFill>
              <a:sym typeface="Times New Roman"/>
            </a:endParaRPr>
          </a:p>
        </p:txBody>
      </p:sp>
      <p:sp>
        <p:nvSpPr>
          <p:cNvPr id="2" name="Metin kutusu 1"/>
          <p:cNvSpPr txBox="1"/>
          <p:nvPr/>
        </p:nvSpPr>
        <p:spPr>
          <a:xfrm>
            <a:off x="1143000" y="3162300"/>
            <a:ext cx="8001000" cy="1107996"/>
          </a:xfrm>
          <a:prstGeom prst="rect">
            <a:avLst/>
          </a:prstGeom>
          <a:noFill/>
        </p:spPr>
        <p:txBody>
          <a:bodyPr wrap="square" rtlCol="0">
            <a:spAutoFit/>
          </a:bodyPr>
          <a:lstStyle/>
          <a:p>
            <a:r>
              <a:rPr lang="tr-TR" sz="2200" dirty="0"/>
              <a:t>Ergenlik döneminde yaşanan fiziksel değişimler, hormonal etkilerin sonucu olarak hızlı ve belirgin bir şekilde gerçekleşir. Bu değişimler genellikle cinsiyete göre farklılık gösterir.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808212" y="2095500"/>
            <a:ext cx="11002788" cy="6647974"/>
          </a:xfrm>
          <a:prstGeom prst="rect">
            <a:avLst/>
          </a:prstGeom>
        </p:spPr>
        <p:txBody>
          <a:bodyPr wrap="square" lIns="0" tIns="0" rIns="0" bIns="0" rtlCol="0" anchor="t">
            <a:spAutoFit/>
          </a:bodyPr>
          <a:lstStyle/>
          <a:p>
            <a:pPr algn="just">
              <a:lnSpc>
                <a:spcPct val="150000"/>
              </a:lnSpc>
            </a:pPr>
            <a:r>
              <a:rPr lang="tr-TR" sz="2400" b="1" dirty="0">
                <a:sym typeface="Times New Roman Bold"/>
              </a:rPr>
              <a:t>	</a:t>
            </a:r>
            <a:r>
              <a:rPr lang="en-US" sz="2400" b="1" dirty="0" smtClean="0">
                <a:sym typeface="Times New Roman Bold"/>
              </a:rPr>
              <a:t>Cinsiyet</a:t>
            </a:r>
            <a:r>
              <a:rPr lang="tr-TR" sz="2400" b="1" dirty="0" smtClean="0">
                <a:sym typeface="Times New Roman Bold"/>
              </a:rPr>
              <a:t>e Özgü </a:t>
            </a:r>
            <a:r>
              <a:rPr lang="en-US" sz="2400" b="1" dirty="0" smtClean="0">
                <a:sym typeface="Times New Roman Bold"/>
              </a:rPr>
              <a:t>Değişimler</a:t>
            </a:r>
            <a:endParaRPr lang="tr-TR" sz="2400" b="1" dirty="0" smtClean="0">
              <a:sym typeface="Times New Roman Bold"/>
            </a:endParaRPr>
          </a:p>
          <a:p>
            <a:pPr marL="271463" lvl="1" algn="just">
              <a:lnSpc>
                <a:spcPct val="150000"/>
              </a:lnSpc>
            </a:pPr>
            <a:r>
              <a:rPr lang="tr-TR" sz="2400" b="1" dirty="0">
                <a:sym typeface="Times New Roman Bold"/>
              </a:rPr>
              <a:t> </a:t>
            </a:r>
            <a:r>
              <a:rPr lang="tr-TR" sz="2400" b="1" dirty="0" smtClean="0">
                <a:sym typeface="Times New Roman Bold"/>
              </a:rPr>
              <a:t>     Kızlarda:</a:t>
            </a:r>
            <a:r>
              <a:rPr lang="en-US" sz="2400" b="1" dirty="0" smtClean="0">
                <a:sym typeface="Times New Roman Bold"/>
              </a:rPr>
              <a:t> </a:t>
            </a:r>
          </a:p>
          <a:p>
            <a:pPr marL="1071563" lvl="2" indent="-342900" algn="just">
              <a:lnSpc>
                <a:spcPct val="150000"/>
              </a:lnSpc>
              <a:buFont typeface="Arial" panose="020B0604020202020204" pitchFamily="34" charset="0"/>
              <a:buChar char="•"/>
            </a:pPr>
            <a:r>
              <a:rPr lang="tr-TR" sz="2400" dirty="0" smtClean="0">
                <a:sym typeface="Times New Roman Bold"/>
              </a:rPr>
              <a:t>Göğüs gelişimi</a:t>
            </a:r>
            <a:endParaRPr lang="en-US" sz="2400" dirty="0">
              <a:sym typeface="Times New Roman"/>
            </a:endParaRPr>
          </a:p>
          <a:p>
            <a:pPr marL="1071563" lvl="2" indent="-342900" algn="just">
              <a:lnSpc>
                <a:spcPct val="150000"/>
              </a:lnSpc>
              <a:buFont typeface="Arial" panose="020B0604020202020204" pitchFamily="34" charset="0"/>
              <a:buChar char="•"/>
            </a:pPr>
            <a:r>
              <a:rPr lang="tr-TR" sz="2400" dirty="0" smtClean="0">
                <a:sym typeface="Times New Roman Bold"/>
              </a:rPr>
              <a:t>Menstruasyon</a:t>
            </a:r>
            <a:r>
              <a:rPr lang="en-US" sz="2400" dirty="0" smtClean="0">
                <a:sym typeface="Times New Roman"/>
              </a:rPr>
              <a:t>: </a:t>
            </a:r>
            <a:r>
              <a:rPr lang="en-US" sz="2400" dirty="0">
                <a:sym typeface="Times New Roman"/>
              </a:rPr>
              <a:t>İlk adet dönemi (menarş) genellikle 12-13 </a:t>
            </a:r>
            <a:r>
              <a:rPr lang="tr-TR" sz="2400" dirty="0" smtClean="0">
                <a:sym typeface="Times New Roman"/>
              </a:rPr>
              <a:t>yaş</a:t>
            </a:r>
            <a:r>
              <a:rPr lang="en-US" sz="2400" dirty="0" smtClean="0">
                <a:sym typeface="Times New Roman"/>
              </a:rPr>
              <a:t> </a:t>
            </a:r>
            <a:r>
              <a:rPr lang="tr-TR" sz="2400" dirty="0" smtClean="0">
                <a:sym typeface="Times New Roman"/>
              </a:rPr>
              <a:t>civarında başlar</a:t>
            </a:r>
          </a:p>
          <a:p>
            <a:pPr marL="728663" lvl="2" algn="just">
              <a:lnSpc>
                <a:spcPct val="150000"/>
              </a:lnSpc>
            </a:pPr>
            <a:r>
              <a:rPr lang="en-US" sz="2400" b="1" dirty="0" smtClean="0">
                <a:sym typeface="Times New Roman Bold"/>
              </a:rPr>
              <a:t>Erkeklerde</a:t>
            </a:r>
            <a:r>
              <a:rPr lang="en-US" sz="2400" b="1" dirty="0">
                <a:sym typeface="Times New Roman"/>
              </a:rPr>
              <a:t>:</a:t>
            </a:r>
          </a:p>
          <a:p>
            <a:pPr marL="1071563" lvl="2" indent="-342900" algn="just">
              <a:lnSpc>
                <a:spcPct val="150000"/>
              </a:lnSpc>
              <a:buFont typeface="Arial" panose="020B0604020202020204" pitchFamily="34" charset="0"/>
              <a:buChar char="•"/>
            </a:pPr>
            <a:r>
              <a:rPr lang="tr-TR" sz="2400" dirty="0" smtClean="0">
                <a:sym typeface="Times New Roman Bold"/>
              </a:rPr>
              <a:t>Ses değişimi: Ses tellerinin uzamasıyla birlikte ses kalınlaşır</a:t>
            </a:r>
            <a:r>
              <a:rPr lang="en-US" sz="2400" dirty="0" smtClean="0">
                <a:sym typeface="Times New Roman"/>
              </a:rPr>
              <a:t>.</a:t>
            </a:r>
            <a:endParaRPr lang="tr-TR" sz="2400" dirty="0">
              <a:sym typeface="Times New Roman"/>
            </a:endParaRPr>
          </a:p>
          <a:p>
            <a:pPr marL="1071563" lvl="2" indent="-342900" algn="just">
              <a:lnSpc>
                <a:spcPct val="150000"/>
              </a:lnSpc>
              <a:buFont typeface="Arial" panose="020B0604020202020204" pitchFamily="34" charset="0"/>
              <a:buChar char="•"/>
            </a:pPr>
            <a:r>
              <a:rPr lang="tr-TR" sz="2400" dirty="0" smtClean="0">
                <a:sym typeface="Times New Roman"/>
              </a:rPr>
              <a:t>Kas</a:t>
            </a:r>
            <a:r>
              <a:rPr lang="en-US" sz="2400" dirty="0" smtClean="0">
                <a:sym typeface="Times New Roman Bold"/>
              </a:rPr>
              <a:t> </a:t>
            </a:r>
            <a:r>
              <a:rPr lang="tr-TR" sz="2400" dirty="0" smtClean="0">
                <a:sym typeface="Times New Roman Bold"/>
              </a:rPr>
              <a:t>Gelişimi</a:t>
            </a:r>
            <a:r>
              <a:rPr lang="en-US" sz="2400" dirty="0" smtClean="0">
                <a:sym typeface="Times New Roman"/>
              </a:rPr>
              <a:t>: </a:t>
            </a:r>
            <a:r>
              <a:rPr lang="tr-TR" sz="2400" dirty="0" smtClean="0">
                <a:sym typeface="Times New Roman"/>
              </a:rPr>
              <a:t>Testosteron hormonunun etkisiyle kas kütlesi artar ve vücut hatları belirginleşir, omuzlar genişler</a:t>
            </a:r>
            <a:endParaRPr lang="tr-TR" sz="2400" dirty="0">
              <a:sym typeface="Times New Roman"/>
            </a:endParaRPr>
          </a:p>
          <a:p>
            <a:pPr marL="728663" lvl="2" algn="just">
              <a:lnSpc>
                <a:spcPct val="150000"/>
              </a:lnSpc>
            </a:pPr>
            <a:r>
              <a:rPr lang="tr-TR" sz="2400" dirty="0" smtClean="0">
                <a:sym typeface="Times New Roman"/>
              </a:rPr>
              <a:t>Her iki cinsiyete özgü olarak tüylenme, cilt yapısında yağlanma, sivilce ve akne oluşumu vb. görünür.</a:t>
            </a:r>
            <a:endParaRPr lang="en-US" sz="2400" dirty="0">
              <a:sym typeface="Times New Roman"/>
            </a:endParaRPr>
          </a:p>
          <a:p>
            <a:pPr marL="542925" lvl="1" indent="-271462" algn="just">
              <a:lnSpc>
                <a:spcPct val="150000"/>
              </a:lnSpc>
            </a:pPr>
            <a:endParaRPr lang="en-US" sz="2400" dirty="0">
              <a:sym typeface="Times New Roman"/>
            </a:endParaRPr>
          </a:p>
        </p:txBody>
      </p:sp>
      <p:sp>
        <p:nvSpPr>
          <p:cNvPr id="4" name="Freeform 4"/>
          <p:cNvSpPr/>
          <p:nvPr/>
        </p:nvSpPr>
        <p:spPr>
          <a:xfrm>
            <a:off x="12870873" y="1485900"/>
            <a:ext cx="3676564" cy="4267200"/>
          </a:xfrm>
          <a:custGeom>
            <a:avLst/>
            <a:gdLst/>
            <a:ahLst/>
            <a:cxnLst/>
            <a:rect l="l" t="t" r="r" b="b"/>
            <a:pathLst>
              <a:path w="2750675" h="3192568">
                <a:moveTo>
                  <a:pt x="0" y="0"/>
                </a:moveTo>
                <a:lnTo>
                  <a:pt x="2750674" y="0"/>
                </a:lnTo>
                <a:lnTo>
                  <a:pt x="2750674" y="3192569"/>
                </a:lnTo>
                <a:lnTo>
                  <a:pt x="0" y="3192569"/>
                </a:lnTo>
                <a:lnTo>
                  <a:pt x="0" y="0"/>
                </a:lnTo>
                <a:close/>
              </a:path>
            </a:pathLst>
          </a:custGeom>
          <a:blipFill>
            <a:blip r:embed="rId2"/>
            <a:stretch>
              <a:fillRect b="-18839"/>
            </a:stretch>
          </a:blipFill>
        </p:spPr>
        <p:txBody>
          <a:bodyPr/>
          <a:lstStyle/>
          <a:p>
            <a:endParaRPr lang="tr-TR"/>
          </a:p>
        </p:txBody>
      </p:sp>
      <p:sp>
        <p:nvSpPr>
          <p:cNvPr id="5" name="Freeform 5"/>
          <p:cNvSpPr/>
          <p:nvPr/>
        </p:nvSpPr>
        <p:spPr>
          <a:xfrm>
            <a:off x="14474687" y="5981700"/>
            <a:ext cx="3785604" cy="3728820"/>
          </a:xfrm>
          <a:custGeom>
            <a:avLst/>
            <a:gdLst/>
            <a:ahLst/>
            <a:cxnLst/>
            <a:rect l="l" t="t" r="r" b="b"/>
            <a:pathLst>
              <a:path w="2795004" h="2753079">
                <a:moveTo>
                  <a:pt x="0" y="0"/>
                </a:moveTo>
                <a:lnTo>
                  <a:pt x="2795004" y="0"/>
                </a:lnTo>
                <a:lnTo>
                  <a:pt x="2795004" y="2753079"/>
                </a:lnTo>
                <a:lnTo>
                  <a:pt x="0" y="2753079"/>
                </a:lnTo>
                <a:lnTo>
                  <a:pt x="0" y="0"/>
                </a:lnTo>
                <a:close/>
              </a:path>
            </a:pathLst>
          </a:custGeom>
          <a:blipFill>
            <a:blip r:embed="rId3"/>
            <a:stretch>
              <a:fillRect/>
            </a:stretch>
          </a:blipFill>
        </p:spPr>
        <p:txBody>
          <a:bodyPr/>
          <a:lstStyle/>
          <a:p>
            <a:endParaRPr lang="tr-TR"/>
          </a:p>
        </p:txBody>
      </p:sp>
      <p:sp>
        <p:nvSpPr>
          <p:cNvPr id="6" name="TextBox 6"/>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7</a:t>
            </a:r>
            <a:endParaRPr lang="en-US" sz="2700" spc="-12" dirty="0">
              <a:solidFill>
                <a:srgbClr val="FFFFFF"/>
              </a:solidFill>
              <a:latin typeface="Evolventa"/>
              <a:ea typeface="Evolventa"/>
              <a:cs typeface="Evolventa"/>
              <a:sym typeface="Evolvent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624840" y="2628900"/>
            <a:ext cx="10424160" cy="5586145"/>
          </a:xfrm>
          <a:prstGeom prst="rect">
            <a:avLst/>
          </a:prstGeom>
        </p:spPr>
        <p:txBody>
          <a:bodyPr wrap="square" lIns="0" tIns="0" rIns="0" bIns="0" rtlCol="0" anchor="t">
            <a:spAutoFit/>
          </a:bodyPr>
          <a:lstStyle/>
          <a:p>
            <a:pPr algn="just">
              <a:lnSpc>
                <a:spcPct val="150000"/>
              </a:lnSpc>
            </a:pPr>
            <a:r>
              <a:rPr lang="tr-TR" sz="2200" b="1" dirty="0">
                <a:sym typeface="Times New Roman Bold"/>
              </a:rPr>
              <a:t> </a:t>
            </a:r>
            <a:r>
              <a:rPr lang="tr-TR" sz="2200" b="1" dirty="0" smtClean="0">
                <a:sym typeface="Times New Roman Bold"/>
              </a:rPr>
              <a:t>    </a:t>
            </a:r>
            <a:r>
              <a:rPr lang="en-US" sz="2200" b="1" dirty="0" smtClean="0">
                <a:sym typeface="Times New Roman Bold"/>
              </a:rPr>
              <a:t>Hormonal </a:t>
            </a:r>
            <a:r>
              <a:rPr lang="en-US" sz="2200" b="1" dirty="0">
                <a:sym typeface="Times New Roman Bold"/>
              </a:rPr>
              <a:t>Değişimler</a:t>
            </a:r>
          </a:p>
          <a:p>
            <a:pPr algn="just">
              <a:lnSpc>
                <a:spcPct val="150000"/>
              </a:lnSpc>
            </a:pPr>
            <a:r>
              <a:rPr lang="tr-TR" sz="2200" dirty="0" smtClean="0">
                <a:sym typeface="Times New Roman"/>
              </a:rPr>
              <a:t>Hormonlar </a:t>
            </a:r>
            <a:r>
              <a:rPr lang="tr-TR" sz="2200" dirty="0">
                <a:sym typeface="Times New Roman"/>
              </a:rPr>
              <a:t>(östrojen ve testosteron) ergenlik döneminin temel yönlendiricileridir. Bu  </a:t>
            </a:r>
            <a:r>
              <a:rPr lang="tr-TR" sz="2200" dirty="0" smtClean="0">
                <a:sym typeface="Times New Roman"/>
              </a:rPr>
              <a:t>hormonlar</a:t>
            </a:r>
            <a:r>
              <a:rPr lang="tr-TR" sz="2200" dirty="0">
                <a:sym typeface="Times New Roman"/>
              </a:rPr>
              <a:t>, fiziksel değişimlerin yanı sıra duygusal ve davranışsal değişimlere de zemin hazırlar</a:t>
            </a:r>
            <a:r>
              <a:rPr lang="tr-TR" sz="2200" dirty="0" smtClean="0">
                <a:sym typeface="Times New Roman"/>
              </a:rPr>
              <a:t>.</a:t>
            </a:r>
            <a:endParaRPr lang="en-US" sz="2200" dirty="0">
              <a:sym typeface="Times New Roman"/>
            </a:endParaRPr>
          </a:p>
          <a:p>
            <a:pPr algn="just">
              <a:lnSpc>
                <a:spcPct val="150000"/>
              </a:lnSpc>
            </a:pPr>
            <a:r>
              <a:rPr lang="tr-TR" sz="2200" b="1" dirty="0">
                <a:sym typeface="Times New Roman Bold"/>
              </a:rPr>
              <a:t> </a:t>
            </a:r>
            <a:r>
              <a:rPr lang="tr-TR" sz="2200" b="1" dirty="0" smtClean="0">
                <a:sym typeface="Times New Roman Bold"/>
              </a:rPr>
              <a:t>    </a:t>
            </a:r>
            <a:r>
              <a:rPr lang="en-US" sz="2200" b="1" dirty="0" smtClean="0">
                <a:sym typeface="Times New Roman Bold"/>
              </a:rPr>
              <a:t> </a:t>
            </a:r>
            <a:r>
              <a:rPr lang="en-US" sz="2200" b="1" dirty="0">
                <a:sym typeface="Times New Roman Bold"/>
              </a:rPr>
              <a:t>Bedensel </a:t>
            </a:r>
            <a:r>
              <a:rPr lang="en-US" sz="2200" b="1" dirty="0" smtClean="0">
                <a:sym typeface="Times New Roman Bold"/>
              </a:rPr>
              <a:t>Algı</a:t>
            </a:r>
          </a:p>
          <a:p>
            <a:pPr marL="271463" lvl="1" algn="just">
              <a:lnSpc>
                <a:spcPct val="150000"/>
              </a:lnSpc>
            </a:pPr>
            <a:r>
              <a:rPr lang="tr-TR" sz="2200" dirty="0" smtClean="0">
                <a:sym typeface="Times New Roman"/>
              </a:rPr>
              <a:t>Bireyler, değişen bedenleri nedeniyle beden imajı ve görünüm hakkında daha fazla düşünmeye başlar. Bu süreç, kendine güven, vücut algısı ve sosyal ilişkiler üzerinde etkili olabilir.</a:t>
            </a:r>
          </a:p>
          <a:p>
            <a:pPr marL="271463" lvl="1" algn="just">
              <a:lnSpc>
                <a:spcPct val="150000"/>
              </a:lnSpc>
            </a:pPr>
            <a:r>
              <a:rPr lang="en-US" sz="2200" dirty="0" smtClean="0">
                <a:sym typeface="Times New Roman"/>
              </a:rPr>
              <a:t>Bu </a:t>
            </a:r>
            <a:r>
              <a:rPr lang="en-US" sz="2200" dirty="0">
                <a:sym typeface="Times New Roman"/>
              </a:rPr>
              <a:t>fiziksel değişimler, ergenlerin kendiliklerini keşfetmeleri ve topluma </a:t>
            </a:r>
            <a:r>
              <a:rPr lang="tr-TR" sz="2200" dirty="0" smtClean="0">
                <a:sym typeface="Times New Roman"/>
              </a:rPr>
              <a:t>uyum sağlamaları açısından önemli</a:t>
            </a:r>
            <a:r>
              <a:rPr lang="en-US" sz="2200" dirty="0" smtClean="0">
                <a:sym typeface="Times New Roman"/>
              </a:rPr>
              <a:t> </a:t>
            </a:r>
            <a:r>
              <a:rPr lang="en-US" sz="2200" dirty="0">
                <a:sym typeface="Times New Roman"/>
              </a:rPr>
              <a:t>bir rol oynar. Bu süreçte ailelerin destekleyici bir rol üstlenmesi, ergenlerin sağlıklı bir gelişim süreci geçirmelerine yardımcı olabilir.</a:t>
            </a:r>
          </a:p>
        </p:txBody>
      </p:sp>
      <p:sp>
        <p:nvSpPr>
          <p:cNvPr id="4" name="Freeform 4"/>
          <p:cNvSpPr/>
          <p:nvPr/>
        </p:nvSpPr>
        <p:spPr>
          <a:xfrm>
            <a:off x="11506200" y="2705100"/>
            <a:ext cx="6934200" cy="5334000"/>
          </a:xfrm>
          <a:custGeom>
            <a:avLst/>
            <a:gdLst/>
            <a:ahLst/>
            <a:cxnLst/>
            <a:rect l="l" t="t" r="r" b="b"/>
            <a:pathLst>
              <a:path w="4749217" h="3431309">
                <a:moveTo>
                  <a:pt x="0" y="0"/>
                </a:moveTo>
                <a:lnTo>
                  <a:pt x="4749217" y="0"/>
                </a:lnTo>
                <a:lnTo>
                  <a:pt x="4749217" y="3431309"/>
                </a:lnTo>
                <a:lnTo>
                  <a:pt x="0" y="3431309"/>
                </a:lnTo>
                <a:lnTo>
                  <a:pt x="0" y="0"/>
                </a:lnTo>
                <a:close/>
              </a:path>
            </a:pathLst>
          </a:custGeom>
          <a:blipFill>
            <a:blip r:embed="rId2"/>
            <a:stretch>
              <a:fillRect/>
            </a:stretch>
          </a:blipFill>
        </p:spPr>
        <p:txBody>
          <a:bodyPr/>
          <a:lstStyle/>
          <a:p>
            <a:endParaRPr lang="tr-TR"/>
          </a:p>
        </p:txBody>
      </p:sp>
      <p:sp>
        <p:nvSpPr>
          <p:cNvPr id="5" name="TextBox 5"/>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8</a:t>
            </a:r>
            <a:endParaRPr lang="en-US" sz="2700" spc="-12" dirty="0">
              <a:solidFill>
                <a:srgbClr val="FFFFFF"/>
              </a:solidFill>
              <a:latin typeface="Evolventa"/>
              <a:ea typeface="Evolventa"/>
              <a:cs typeface="Evolventa"/>
              <a:sym typeface="Evolvent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057400" y="3695700"/>
            <a:ext cx="9448800" cy="2677656"/>
          </a:xfrm>
          <a:prstGeom prst="rect">
            <a:avLst/>
          </a:prstGeom>
          <a:noFill/>
        </p:spPr>
        <p:txBody>
          <a:bodyPr wrap="square" rtlCol="0">
            <a:spAutoFit/>
          </a:bodyPr>
          <a:lstStyle/>
          <a:p>
            <a:r>
              <a:rPr lang="tr-TR" sz="2400" b="1" dirty="0"/>
              <a:t>Kimlik Oluşumu:</a:t>
            </a:r>
            <a:r>
              <a:rPr lang="tr-TR" sz="2400" dirty="0"/>
              <a:t> Ergenlik dönemi, bireylerin kimliklerini keşfetme ve tanımlama sürecidir. Bu dönemde, gençler kim olduklarını anlamak için içsel bir arayış içine girerler. Değerler, inançlar, ilgi alanları ve hedefler üzerinde düşünme, kendi benliklerini oluşturma sürecine önemli bir katkı sağlar. Kimlik oluşumu, bazen karmaşık ve çatışmalı olabilir, ancak kişisel kimliğin sağlam bir temel kazanması, olumlu bir psikolojik gelişim için kritik önem taşır</a:t>
            </a:r>
          </a:p>
        </p:txBody>
      </p:sp>
      <p:pic>
        <p:nvPicPr>
          <p:cNvPr id="3074" name="Picture 2" descr="A handsome man holding an empty boar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20600" y="3086100"/>
            <a:ext cx="3368016" cy="5257800"/>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D6FB34E2-CF25-B8EB-5021-CC0B5B1C9840}"/>
              </a:ext>
            </a:extLst>
          </p:cNvPr>
          <p:cNvSpPr txBox="1"/>
          <p:nvPr/>
        </p:nvSpPr>
        <p:spPr>
          <a:xfrm>
            <a:off x="3352800" y="1257300"/>
            <a:ext cx="9067800" cy="1374735"/>
          </a:xfrm>
          <a:prstGeom prst="rect">
            <a:avLst/>
          </a:prstGeom>
          <a:noFill/>
        </p:spPr>
        <p:txBody>
          <a:bodyPr wrap="square">
            <a:spAutoFit/>
          </a:bodyPr>
          <a:lstStyle/>
          <a:p>
            <a:pPr>
              <a:lnSpc>
                <a:spcPts val="5040"/>
              </a:lnSpc>
            </a:pPr>
            <a:r>
              <a:rPr lang="tr-TR" sz="3600" b="1" dirty="0" smtClean="0">
                <a:solidFill>
                  <a:schemeClr val="accent6">
                    <a:lumMod val="75000"/>
                  </a:schemeClr>
                </a:solidFill>
                <a:sym typeface="Times New Roman"/>
              </a:rPr>
              <a:t>ERGENLİK DÖNEMİ PSİKOLOJİK SOSYAL VE DUYGUSAL DEĞİŞİMLER</a:t>
            </a:r>
            <a:endParaRPr lang="en-US" sz="3600" b="1" dirty="0">
              <a:solidFill>
                <a:schemeClr val="accent6">
                  <a:lumMod val="75000"/>
                </a:schemeClr>
              </a:solidFill>
              <a:sym typeface="Times New Roman"/>
            </a:endParaRPr>
          </a:p>
        </p:txBody>
      </p:sp>
      <p:sp>
        <p:nvSpPr>
          <p:cNvPr id="6"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smtClean="0">
                <a:solidFill>
                  <a:srgbClr val="FFFFFF"/>
                </a:solidFill>
                <a:latin typeface="Evolventa"/>
                <a:ea typeface="Evolventa"/>
                <a:cs typeface="Evolventa"/>
                <a:sym typeface="Evolventa"/>
              </a:rPr>
              <a:t>9</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3549707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Özel 1">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166</TotalTime>
  <Words>1306</Words>
  <Application>Microsoft Office PowerPoint</Application>
  <PresentationFormat>Özel</PresentationFormat>
  <Paragraphs>75</Paragraphs>
  <Slides>18</Slides>
  <Notes>0</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18</vt:i4>
      </vt:variant>
    </vt:vector>
  </HeadingPairs>
  <TitlesOfParts>
    <vt:vector size="25" baseType="lpstr">
      <vt:lpstr>Arial Nova</vt:lpstr>
      <vt:lpstr>Times New Roman Bold</vt:lpstr>
      <vt:lpstr>Times New Roman</vt:lpstr>
      <vt:lpstr>Arial</vt:lpstr>
      <vt:lpstr>Evolventa</vt:lpstr>
      <vt:lpstr>Century Gothic</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ergenlik dönemi özellikleri.pptx</dc:title>
  <cp:lastModifiedBy>Barış Akkuş</cp:lastModifiedBy>
  <cp:revision>29</cp:revision>
  <dcterms:created xsi:type="dcterms:W3CDTF">2006-08-16T00:00:00Z</dcterms:created>
  <dcterms:modified xsi:type="dcterms:W3CDTF">2024-11-30T18:08:46Z</dcterms:modified>
  <dc:identifier>DAGUSagnKho</dc:identifier>
</cp:coreProperties>
</file>