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56" r:id="rId2"/>
    <p:sldId id="257" r:id="rId3"/>
    <p:sldId id="259" r:id="rId4"/>
    <p:sldId id="260" r:id="rId5"/>
    <p:sldId id="261" r:id="rId6"/>
    <p:sldId id="273" r:id="rId7"/>
    <p:sldId id="262" r:id="rId8"/>
    <p:sldId id="263" r:id="rId9"/>
    <p:sldId id="264" r:id="rId10"/>
    <p:sldId id="265" r:id="rId11"/>
    <p:sldId id="266" r:id="rId12"/>
    <p:sldId id="267" r:id="rId13"/>
    <p:sldId id="268" r:id="rId14"/>
    <p:sldId id="269" r:id="rId15"/>
    <p:sldId id="274" r:id="rId16"/>
    <p:sldId id="275" r:id="rId17"/>
    <p:sldId id="271" r:id="rId18"/>
    <p:sldId id="276" r:id="rId19"/>
    <p:sldId id="272" r:id="rId20"/>
  </p:sldIdLst>
  <p:sldSz cx="18288000" cy="10287000"/>
  <p:notesSz cx="6858000" cy="9144000"/>
  <p:embeddedFontLst>
    <p:embeddedFont>
      <p:font typeface="Arial Nova" panose="020B0504020202020204" pitchFamily="34" charset="0"/>
      <p:regular r:id="rId22"/>
      <p:bold r:id="rId23"/>
      <p:italic r:id="rId24"/>
      <p:boldItalic r:id="rId25"/>
    </p:embeddedFont>
    <p:embeddedFont>
      <p:font typeface="Times New Roman Bold" panose="020B0604020202020204" charset="-94"/>
      <p:regular r:id="rId26"/>
    </p:embeddedFont>
    <p:embeddedFont>
      <p:font typeface="Evolventa" panose="020B0604020202020204" charset="0"/>
      <p:regular r:id="rId27"/>
    </p:embeddedFont>
    <p:embeddedFont>
      <p:font typeface="Century Gothic" panose="020B0502020202020204" pitchFamily="34" charset="0"/>
      <p:regular r:id="rId28"/>
      <p:bold r:id="rId29"/>
      <p:italic r:id="rId30"/>
      <p:boldItalic r:id="rId31"/>
    </p:embeddedFont>
    <p:embeddedFont>
      <p:font typeface="Calibri" panose="020F0502020204030204" pitchFamily="34" charset="0"/>
      <p:regular r:id="rId32"/>
      <p:bold r:id="rId33"/>
      <p:italic r:id="rId34"/>
      <p:boldItalic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08" autoAdjust="0"/>
    <p:restoredTop sz="94622" autoAdjust="0"/>
  </p:normalViewPr>
  <p:slideViewPr>
    <p:cSldViewPr>
      <p:cViewPr varScale="1">
        <p:scale>
          <a:sx n="55" d="100"/>
          <a:sy n="55" d="100"/>
        </p:scale>
        <p:origin x="744"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tableStyles" Target="tableStyles.xml"/><Relationship Id="rId21" Type="http://schemas.openxmlformats.org/officeDocument/2006/relationships/notesMaster" Target="notesMasters/notesMaster1.xml"/><Relationship Id="rId34"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30.11.2024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170802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11/30/2024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hyperlink" Target="https://orgm.meb.gov.tr/meb_iys_dosyalar/2024_09/16234549_ortaokulvelisunumu.pdf"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svg"/></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10</a:t>
            </a:r>
          </a:p>
        </p:txBody>
      </p:sp>
      <p:sp>
        <p:nvSpPr>
          <p:cNvPr id="5" name="TextBox 5"/>
          <p:cNvSpPr txBox="1"/>
          <p:nvPr/>
        </p:nvSpPr>
        <p:spPr>
          <a:xfrm>
            <a:off x="1079319" y="3298637"/>
            <a:ext cx="9283881" cy="4985980"/>
          </a:xfrm>
          <a:prstGeom prst="rect">
            <a:avLst/>
          </a:prstGeom>
        </p:spPr>
        <p:txBody>
          <a:bodyPr wrap="square" lIns="0" tIns="0" rIns="0" bIns="0" rtlCol="0" anchor="t">
            <a:spAutoFit/>
          </a:bodyPr>
          <a:lstStyle/>
          <a:p>
            <a:pPr marL="0" lvl="0" indent="0" algn="just">
              <a:lnSpc>
                <a:spcPct val="150000"/>
              </a:lnSpc>
            </a:pPr>
            <a:r>
              <a:rPr lang="tr-TR" sz="2400" dirty="0" smtClean="0">
                <a:sym typeface="Times New Roman"/>
              </a:rPr>
              <a:t>Ergenlik dönemi kişinin fiziksel, ruhsal, duygusal ve bilişsel bir dizi değişimlerin  yaşandığı bir dönemdir. Kimlik duygusu açısından oldukça kritik bir dönem olan ergenlik dönemi içerisinde kişinin kendini algılayış biçimi ve kimlik oluşturma biçimi arasında güçlü bir ilişki bulunmaktadır. Bu bağlamda ergenin kendini iyi tanıması, anlamlandırması, güçlü ve geliştirilmesi gereken yönlerinin farkında olması öz güvenini arttırmaktadır. Yeterli öz güveni elde eden ergen yeni sosyal beceriler elde etmek için deneyimler içerisine girecek sosyal becerilerini geliştirme imkanı bulacaktır.</a:t>
            </a:r>
            <a:endParaRPr lang="en-US" sz="2400" dirty="0">
              <a:sym typeface="Times New Roman"/>
            </a:endParaRPr>
          </a:p>
        </p:txBody>
      </p:sp>
      <p:sp>
        <p:nvSpPr>
          <p:cNvPr id="2" name="TextBox 8"/>
          <p:cNvSpPr txBox="1"/>
          <p:nvPr/>
        </p:nvSpPr>
        <p:spPr>
          <a:xfrm>
            <a:off x="1205684" y="2433542"/>
            <a:ext cx="12982669" cy="957358"/>
          </a:xfrm>
          <a:prstGeom prst="rect">
            <a:avLst/>
          </a:prstGeom>
        </p:spPr>
        <p:txBody>
          <a:bodyPr lIns="50800" tIns="50800" rIns="50800" bIns="50800" rtlCol="0" anchor="ctr"/>
          <a:lstStyle/>
          <a:p>
            <a:pPr>
              <a:lnSpc>
                <a:spcPts val="5040"/>
              </a:lnSpc>
            </a:pPr>
            <a:r>
              <a:rPr lang="tr-TR" sz="3600" b="1" dirty="0" smtClean="0">
                <a:solidFill>
                  <a:schemeClr val="accent6">
                    <a:lumMod val="75000"/>
                  </a:schemeClr>
                </a:solidFill>
                <a:sym typeface="Times New Roman"/>
              </a:rPr>
              <a:t>Ergenlik Dönemi Sosyal Becerilerin Önemi</a:t>
            </a:r>
            <a:endParaRPr lang="en-US" sz="3600" b="1" dirty="0">
              <a:solidFill>
                <a:schemeClr val="accent6">
                  <a:lumMod val="75000"/>
                </a:schemeClr>
              </a:solidFill>
              <a:sym typeface="Times New Roman"/>
            </a:endParaRPr>
          </a:p>
        </p:txBody>
      </p:sp>
      <p:pic>
        <p:nvPicPr>
          <p:cNvPr id="4098" name="Picture 2" descr="Boy and girls speak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0" y="2552700"/>
            <a:ext cx="5572125" cy="5962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11</a:t>
            </a:r>
          </a:p>
        </p:txBody>
      </p:sp>
      <p:sp>
        <p:nvSpPr>
          <p:cNvPr id="7" name="TextBox 7"/>
          <p:cNvSpPr txBox="1"/>
          <p:nvPr/>
        </p:nvSpPr>
        <p:spPr>
          <a:xfrm>
            <a:off x="2667000" y="1943100"/>
            <a:ext cx="13496286" cy="957358"/>
          </a:xfrm>
          <a:prstGeom prst="rect">
            <a:avLst/>
          </a:prstGeom>
        </p:spPr>
        <p:txBody>
          <a:bodyPr lIns="50800" tIns="50800" rIns="50800" bIns="50800" rtlCol="0" anchor="ctr"/>
          <a:lstStyle/>
          <a:p>
            <a:pPr>
              <a:lnSpc>
                <a:spcPts val="5040"/>
              </a:lnSpc>
            </a:pPr>
            <a:r>
              <a:rPr lang="tr-TR" sz="3600" b="1" dirty="0" smtClean="0">
                <a:solidFill>
                  <a:schemeClr val="accent6">
                    <a:lumMod val="75000"/>
                  </a:schemeClr>
                </a:solidFill>
                <a:sym typeface="Times New Roman"/>
              </a:rPr>
              <a:t>Ergenlik Döneminde Sosyal Becerilerin Gelişimi</a:t>
            </a:r>
            <a:endParaRPr lang="en-US" sz="3600" b="1" dirty="0">
              <a:solidFill>
                <a:schemeClr val="accent6">
                  <a:lumMod val="75000"/>
                </a:schemeClr>
              </a:solidFill>
              <a:sym typeface="Times New Roman"/>
            </a:endParaRPr>
          </a:p>
        </p:txBody>
      </p:sp>
      <p:sp>
        <p:nvSpPr>
          <p:cNvPr id="2" name="Metin kutusu 1"/>
          <p:cNvSpPr txBox="1"/>
          <p:nvPr/>
        </p:nvSpPr>
        <p:spPr>
          <a:xfrm>
            <a:off x="609600" y="3390900"/>
            <a:ext cx="10439400" cy="4693593"/>
          </a:xfrm>
          <a:prstGeom prst="rect">
            <a:avLst/>
          </a:prstGeom>
          <a:noFill/>
        </p:spPr>
        <p:txBody>
          <a:bodyPr wrap="square" rtlCol="0">
            <a:spAutoFit/>
          </a:bodyPr>
          <a:lstStyle/>
          <a:p>
            <a:endParaRPr lang="tr-TR" sz="2300" dirty="0"/>
          </a:p>
          <a:p>
            <a:pPr marL="342900" indent="-342900">
              <a:buFont typeface="Arial" panose="020B0604020202020204" pitchFamily="34" charset="0"/>
              <a:buChar char="•"/>
            </a:pPr>
            <a:r>
              <a:rPr lang="tr-TR" sz="2300" b="1" dirty="0"/>
              <a:t>	Arkadaşlık İlişkileri: </a:t>
            </a:r>
            <a:r>
              <a:rPr lang="tr-TR" sz="2300" dirty="0"/>
              <a:t>Ergenler, arkadaşlık ilişkileri kurarak sosyal kimliklerini şekillendirir. Bu ilişkiler, gençlerin sosyal becerilerini geliştirmeleri için önemli bir platform sağlar. Arkadaşlarla yapılan etkileşimler, empati, iş birliği ve çatışma çözme gibi becerilerin pekiştirilmesine yardımcı olur. </a:t>
            </a:r>
          </a:p>
          <a:p>
            <a:pPr marL="342900" indent="-342900">
              <a:buFont typeface="Arial" panose="020B0604020202020204" pitchFamily="34" charset="0"/>
              <a:buChar char="•"/>
            </a:pPr>
            <a:r>
              <a:rPr lang="tr-TR" sz="2300" dirty="0"/>
              <a:t>	</a:t>
            </a:r>
            <a:r>
              <a:rPr lang="tr-TR" sz="2300" b="1" dirty="0"/>
              <a:t>İletişim Becerileri: </a:t>
            </a:r>
            <a:r>
              <a:rPr lang="tr-TR" sz="2300" dirty="0"/>
              <a:t>Ergenlik döneminde etkili iletişim becerileri geliştirmek, gençlerin kendilerini ifade etme yeteneklerini artırır. Dinleme becerileri, beden dili ve açık iletişim gibi unsurlar, sağlıklı sosyal ilişkilerin temel taşlarıdır.</a:t>
            </a:r>
          </a:p>
          <a:p>
            <a:r>
              <a:rPr lang="tr-TR" sz="2300" dirty="0"/>
              <a:t>	</a:t>
            </a:r>
            <a:r>
              <a:rPr lang="tr-TR" sz="2300" b="1" dirty="0"/>
              <a:t>Çatışma Çözme: </a:t>
            </a:r>
            <a:r>
              <a:rPr lang="tr-TR" sz="2300" dirty="0"/>
              <a:t>Sosyal ortamda karşılaşılan sorunların yapıcı bir şekilde ele alınması, ergenlerin sosyal becerilerinin gelişiminde kritik bir öneme sahiptir. Bu becerilerin kazanılması, ergenlerin sosyal durumları yönetme yeteneklerini artırır.</a:t>
            </a:r>
          </a:p>
        </p:txBody>
      </p:sp>
      <p:pic>
        <p:nvPicPr>
          <p:cNvPr id="5" name="Resi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01400" y="3611788"/>
            <a:ext cx="6377723" cy="425181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1201400" y="3022641"/>
            <a:ext cx="6536948" cy="4919053"/>
          </a:xfrm>
          <a:custGeom>
            <a:avLst/>
            <a:gdLst/>
            <a:ahLst/>
            <a:cxnLst/>
            <a:rect l="l" t="t" r="r" b="b"/>
            <a:pathLst>
              <a:path w="4251514" h="3199264">
                <a:moveTo>
                  <a:pt x="0" y="0"/>
                </a:moveTo>
                <a:lnTo>
                  <a:pt x="4251514" y="0"/>
                </a:lnTo>
                <a:lnTo>
                  <a:pt x="4251514" y="3199265"/>
                </a:lnTo>
                <a:lnTo>
                  <a:pt x="0" y="3199265"/>
                </a:lnTo>
                <a:lnTo>
                  <a:pt x="0" y="0"/>
                </a:lnTo>
                <a:close/>
              </a:path>
            </a:pathLst>
          </a:custGeom>
          <a:blipFill>
            <a:blip r:embed="rId2"/>
            <a:stretch>
              <a:fillRect/>
            </a:stretch>
          </a:blipFill>
        </p:spPr>
        <p:txBody>
          <a:bodyPr/>
          <a:lstStyle/>
          <a:p>
            <a:endParaRPr lang="tr-TR"/>
          </a:p>
        </p:txBody>
      </p:sp>
      <p:sp>
        <p:nvSpPr>
          <p:cNvPr id="4" name="TextBox 4"/>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12</a:t>
            </a:r>
          </a:p>
        </p:txBody>
      </p:sp>
      <p:sp>
        <p:nvSpPr>
          <p:cNvPr id="9" name="Metin kutusu 8">
            <a:extLst>
              <a:ext uri="{FF2B5EF4-FFF2-40B4-BE49-F238E27FC236}">
                <a16:creationId xmlns:a16="http://schemas.microsoft.com/office/drawing/2014/main" id="{DE8D967F-01F9-109F-E012-503F70810019}"/>
              </a:ext>
            </a:extLst>
          </p:cNvPr>
          <p:cNvSpPr txBox="1"/>
          <p:nvPr/>
        </p:nvSpPr>
        <p:spPr>
          <a:xfrm>
            <a:off x="2743200" y="2171700"/>
            <a:ext cx="9144000" cy="695127"/>
          </a:xfrm>
          <a:prstGeom prst="rect">
            <a:avLst/>
          </a:prstGeom>
          <a:noFill/>
        </p:spPr>
        <p:txBody>
          <a:bodyPr wrap="square">
            <a:spAutoFit/>
          </a:bodyPr>
          <a:lstStyle/>
          <a:p>
            <a:pPr>
              <a:lnSpc>
                <a:spcPts val="5040"/>
              </a:lnSpc>
            </a:pPr>
            <a:r>
              <a:rPr lang="tr-TR" sz="3600" b="1" dirty="0" smtClean="0">
                <a:solidFill>
                  <a:schemeClr val="accent6">
                    <a:lumMod val="75000"/>
                  </a:schemeClr>
                </a:solidFill>
                <a:sym typeface="Times New Roman"/>
              </a:rPr>
              <a:t>Ailenin Rolü</a:t>
            </a:r>
            <a:endParaRPr lang="en-US" sz="3600" b="1" dirty="0">
              <a:solidFill>
                <a:schemeClr val="accent6">
                  <a:lumMod val="75000"/>
                </a:schemeClr>
              </a:solidFill>
              <a:sym typeface="Times New Roman"/>
            </a:endParaRPr>
          </a:p>
        </p:txBody>
      </p:sp>
      <p:sp>
        <p:nvSpPr>
          <p:cNvPr id="2" name="Metin kutusu 1"/>
          <p:cNvSpPr txBox="1"/>
          <p:nvPr/>
        </p:nvSpPr>
        <p:spPr>
          <a:xfrm>
            <a:off x="808212" y="4076700"/>
            <a:ext cx="1401588" cy="685800"/>
          </a:xfrm>
          <a:prstGeom prst="rect">
            <a:avLst/>
          </a:prstGeom>
          <a:noFill/>
        </p:spPr>
        <p:txBody>
          <a:bodyPr wrap="square" rtlCol="0">
            <a:spAutoFit/>
          </a:bodyPr>
          <a:lstStyle/>
          <a:p>
            <a:endParaRPr lang="tr-TR" dirty="0"/>
          </a:p>
        </p:txBody>
      </p:sp>
      <p:sp>
        <p:nvSpPr>
          <p:cNvPr id="6" name="Metin kutusu 5"/>
          <p:cNvSpPr txBox="1"/>
          <p:nvPr/>
        </p:nvSpPr>
        <p:spPr>
          <a:xfrm>
            <a:off x="457200" y="3067764"/>
            <a:ext cx="9620549" cy="5047536"/>
          </a:xfrm>
          <a:prstGeom prst="rect">
            <a:avLst/>
          </a:prstGeom>
          <a:noFill/>
        </p:spPr>
        <p:txBody>
          <a:bodyPr wrap="square" rtlCol="0">
            <a:spAutoFit/>
          </a:bodyPr>
          <a:lstStyle/>
          <a:p>
            <a:r>
              <a:rPr lang="tr-TR" sz="2300" dirty="0" smtClean="0"/>
              <a:t>Aile</a:t>
            </a:r>
            <a:r>
              <a:rPr lang="tr-TR" sz="2300" dirty="0"/>
              <a:t>, ergenlerin sosyal becerilerini geliştirmesinde en önemli destekleyici faktördür. Ailelerin rolü şu başlıklar altında özetlenebilir:</a:t>
            </a:r>
          </a:p>
          <a:p>
            <a:endParaRPr lang="tr-TR" sz="2300" b="1" dirty="0" smtClean="0"/>
          </a:p>
          <a:p>
            <a:pPr marL="342900" indent="-342900">
              <a:buFont typeface="Arial" panose="020B0604020202020204" pitchFamily="34" charset="0"/>
              <a:buChar char="•"/>
            </a:pPr>
            <a:r>
              <a:rPr lang="tr-TR" sz="2300" b="1" dirty="0" smtClean="0"/>
              <a:t>Destekleyici </a:t>
            </a:r>
            <a:r>
              <a:rPr lang="tr-TR" sz="2300" b="1" dirty="0"/>
              <a:t>Ortam Sağlama: </a:t>
            </a:r>
            <a:r>
              <a:rPr lang="tr-TR" sz="2300" dirty="0"/>
              <a:t>Aile, çocuklarının güvenli ve destekleyici bir ortamda büyümelerine yardımcı olmalıdır. Bu tür bir ortam, ergenlerin sosyal becerilerini özgürce denemeleri ve geliştirmeleri için gerekli zemini hazırlar.</a:t>
            </a:r>
          </a:p>
          <a:p>
            <a:pPr marL="342900" indent="-342900">
              <a:buFont typeface="Arial" panose="020B0604020202020204" pitchFamily="34" charset="0"/>
              <a:buChar char="•"/>
            </a:pPr>
            <a:r>
              <a:rPr lang="tr-TR" sz="2300" b="1" dirty="0" smtClean="0"/>
              <a:t>Açık </a:t>
            </a:r>
            <a:r>
              <a:rPr lang="tr-TR" sz="2300" b="1" dirty="0"/>
              <a:t>İletişim: </a:t>
            </a:r>
            <a:r>
              <a:rPr lang="tr-TR" sz="2300" dirty="0"/>
              <a:t>Aile üyeleri arasında açık ve dürüst bir iletişim, ergenlerin duygu ve düşüncelerini rahatça ifade edebilmelerine olanak tanır. Ebeveynler, çocuklarına duygularını ifade etmeleri için bir alan sunmalı ve onları dinlemelidir</a:t>
            </a:r>
            <a:r>
              <a:rPr lang="tr-TR" sz="2300" dirty="0" smtClean="0"/>
              <a:t>.</a:t>
            </a:r>
          </a:p>
          <a:p>
            <a:pPr marL="342900" indent="-342900">
              <a:buFont typeface="Arial" panose="020B0604020202020204" pitchFamily="34" charset="0"/>
              <a:buChar char="•"/>
            </a:pPr>
            <a:r>
              <a:rPr lang="tr-TR" sz="2300" b="1" dirty="0" smtClean="0"/>
              <a:t>Cesaretlendirme: </a:t>
            </a:r>
            <a:r>
              <a:rPr lang="tr-TR" sz="2300" dirty="0" smtClean="0"/>
              <a:t>Ebeveynler çocuklarının sosyal beceriler sergileyeceği davranışlar konusunda cesaretlendirmeli sosyal becerilerin sağlayacağı kazanımlar konusunda motive etmelidirler.</a:t>
            </a:r>
            <a:endParaRPr lang="tr-TR" sz="23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0515600" y="3771900"/>
            <a:ext cx="6374591" cy="4038600"/>
          </a:xfrm>
          <a:custGeom>
            <a:avLst/>
            <a:gdLst/>
            <a:ahLst/>
            <a:cxnLst/>
            <a:rect l="l" t="t" r="r" b="b"/>
            <a:pathLst>
              <a:path w="6374591" h="3147454">
                <a:moveTo>
                  <a:pt x="0" y="0"/>
                </a:moveTo>
                <a:lnTo>
                  <a:pt x="6374591" y="0"/>
                </a:lnTo>
                <a:lnTo>
                  <a:pt x="6374591" y="3147455"/>
                </a:lnTo>
                <a:lnTo>
                  <a:pt x="0" y="3147455"/>
                </a:lnTo>
                <a:lnTo>
                  <a:pt x="0" y="0"/>
                </a:lnTo>
                <a:close/>
              </a:path>
            </a:pathLst>
          </a:custGeom>
          <a:blipFill>
            <a:blip r:embed="rId2"/>
            <a:stretch>
              <a:fillRect/>
            </a:stretch>
          </a:blipFill>
        </p:spPr>
        <p:txBody>
          <a:bodyPr/>
          <a:lstStyle/>
          <a:p>
            <a:endParaRPr lang="tr-TR"/>
          </a:p>
        </p:txBody>
      </p:sp>
      <p:sp>
        <p:nvSpPr>
          <p:cNvPr id="5" name="TextBox 5"/>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13</a:t>
            </a:r>
          </a:p>
        </p:txBody>
      </p:sp>
      <p:sp>
        <p:nvSpPr>
          <p:cNvPr id="2" name="Metin kutusu 1">
            <a:extLst>
              <a:ext uri="{FF2B5EF4-FFF2-40B4-BE49-F238E27FC236}">
                <a16:creationId xmlns:a16="http://schemas.microsoft.com/office/drawing/2014/main" id="{7201B3B9-466C-ACD9-65FB-51A252C35D3A}"/>
              </a:ext>
            </a:extLst>
          </p:cNvPr>
          <p:cNvSpPr txBox="1"/>
          <p:nvPr/>
        </p:nvSpPr>
        <p:spPr>
          <a:xfrm>
            <a:off x="2590800" y="2324100"/>
            <a:ext cx="9144000" cy="695127"/>
          </a:xfrm>
          <a:prstGeom prst="rect">
            <a:avLst/>
          </a:prstGeom>
          <a:noFill/>
        </p:spPr>
        <p:txBody>
          <a:bodyPr wrap="square">
            <a:spAutoFit/>
          </a:bodyPr>
          <a:lstStyle/>
          <a:p>
            <a:pPr>
              <a:lnSpc>
                <a:spcPts val="5040"/>
              </a:lnSpc>
            </a:pPr>
            <a:r>
              <a:rPr lang="tr-TR" sz="3600" b="1" dirty="0" smtClean="0">
                <a:solidFill>
                  <a:schemeClr val="accent6">
                    <a:lumMod val="75000"/>
                  </a:schemeClr>
                </a:solidFill>
                <a:sym typeface="Times New Roman"/>
              </a:rPr>
              <a:t>Ailenin Rolü</a:t>
            </a:r>
            <a:endParaRPr lang="en-US" sz="3600" b="1" dirty="0">
              <a:solidFill>
                <a:schemeClr val="accent6">
                  <a:lumMod val="75000"/>
                </a:schemeClr>
              </a:solidFill>
              <a:sym typeface="Times New Roman"/>
            </a:endParaRPr>
          </a:p>
        </p:txBody>
      </p:sp>
      <p:sp>
        <p:nvSpPr>
          <p:cNvPr id="6" name="Metin kutusu 5"/>
          <p:cNvSpPr txBox="1"/>
          <p:nvPr/>
        </p:nvSpPr>
        <p:spPr>
          <a:xfrm>
            <a:off x="1295400" y="3162300"/>
            <a:ext cx="8610600" cy="4693593"/>
          </a:xfrm>
          <a:prstGeom prst="rect">
            <a:avLst/>
          </a:prstGeom>
          <a:noFill/>
        </p:spPr>
        <p:txBody>
          <a:bodyPr wrap="square" rtlCol="0">
            <a:spAutoFit/>
          </a:bodyPr>
          <a:lstStyle/>
          <a:p>
            <a:pPr marL="342900" indent="-342900">
              <a:buFont typeface="Arial" panose="020B0604020202020204" pitchFamily="34" charset="0"/>
              <a:buChar char="•"/>
            </a:pPr>
            <a:r>
              <a:rPr lang="tr-TR" sz="2300" dirty="0"/>
              <a:t>	</a:t>
            </a:r>
            <a:r>
              <a:rPr lang="tr-TR" sz="2300" b="1" dirty="0"/>
              <a:t>Model Olma: </a:t>
            </a:r>
            <a:r>
              <a:rPr lang="tr-TR" sz="2300" dirty="0"/>
              <a:t>Ebeveynlerin sosyal becerileri, çocuklarına örnek teşkil eder. Sağlıklı sosyal ilişkiler kuran ve çatışmaları yapıcı bir şekilde çözen ebeveynler, çocuklarının bu becerileri geliştirmelerine yardımcı olur.</a:t>
            </a:r>
          </a:p>
          <a:p>
            <a:pPr marL="342900" indent="-342900">
              <a:buFont typeface="Arial" panose="020B0604020202020204" pitchFamily="34" charset="0"/>
              <a:buChar char="•"/>
            </a:pPr>
            <a:r>
              <a:rPr lang="tr-TR" sz="2300" dirty="0"/>
              <a:t>	</a:t>
            </a:r>
            <a:r>
              <a:rPr lang="tr-TR" sz="2300" b="1" dirty="0"/>
              <a:t>Sosyal Etkinliklere Katılım: </a:t>
            </a:r>
            <a:r>
              <a:rPr lang="tr-TR" sz="2300" dirty="0"/>
              <a:t>Aile, sosyal etkinliklere katılarak çocuklarının sosyal becerilerini pekiştirebilir. Aile aktiviteleri, çocukların sosyal etkileşimde bulunmaları için fırsatlar sunar.</a:t>
            </a:r>
          </a:p>
          <a:p>
            <a:pPr marL="342900" indent="-342900">
              <a:buFont typeface="Arial" panose="020B0604020202020204" pitchFamily="34" charset="0"/>
              <a:buChar char="•"/>
            </a:pPr>
            <a:r>
              <a:rPr lang="tr-TR" sz="2300" dirty="0"/>
              <a:t>	</a:t>
            </a:r>
            <a:r>
              <a:rPr lang="tr-TR" sz="2300" b="1" dirty="0"/>
              <a:t>Olumlu Geri </a:t>
            </a:r>
            <a:r>
              <a:rPr lang="tr-TR" sz="2300" b="1" dirty="0" smtClean="0"/>
              <a:t>Bildirim</a:t>
            </a:r>
            <a:r>
              <a:rPr lang="tr-TR" sz="2300" dirty="0" smtClean="0"/>
              <a:t>: </a:t>
            </a:r>
            <a:r>
              <a:rPr lang="tr-TR" sz="2300" dirty="0"/>
              <a:t>Ebeveynler, çocuklarının sosyal başarılarını takdir etmeli ve olumlu geri bildirimde bulunmalıdır. Bu, ergenlerin </a:t>
            </a:r>
            <a:r>
              <a:rPr lang="tr-TR" sz="2300" dirty="0" smtClean="0"/>
              <a:t>öz güvenlerini </a:t>
            </a:r>
            <a:r>
              <a:rPr lang="tr-TR" sz="2300" dirty="0"/>
              <a:t>artırır ve sosyal becerilerini geliştirmeye teşvik eder</a:t>
            </a:r>
            <a:r>
              <a:rPr lang="tr-TR" sz="2300" dirty="0" smtClean="0"/>
              <a:t>.</a:t>
            </a:r>
          </a:p>
          <a:p>
            <a:pPr marL="342900" indent="-342900">
              <a:buFont typeface="Arial" panose="020B0604020202020204" pitchFamily="34" charset="0"/>
              <a:buChar char="•"/>
            </a:pPr>
            <a:endParaRPr lang="tr-TR" sz="23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060831" y="2933700"/>
            <a:ext cx="10446774" cy="6093976"/>
          </a:xfrm>
          <a:prstGeom prst="rect">
            <a:avLst/>
          </a:prstGeom>
        </p:spPr>
        <p:txBody>
          <a:bodyPr wrap="square" lIns="0" tIns="0" rIns="0" bIns="0" rtlCol="0" anchor="t">
            <a:spAutoFit/>
          </a:bodyPr>
          <a:lstStyle/>
          <a:p>
            <a:pPr algn="just">
              <a:lnSpc>
                <a:spcPct val="150000"/>
              </a:lnSpc>
            </a:pPr>
            <a:r>
              <a:rPr lang="tr-TR" sz="2200" dirty="0" smtClean="0">
                <a:sym typeface="Times New Roman"/>
              </a:rPr>
              <a:t>   Ergenlik döneminde birey öz güvenini ve sosyal becerilerini geliştirirken bazı zorluklarla karşı karşıya  kalabilmektedir. Bunlar; grup baskısı, sosyal onay gereksinimi, bedenindeki değişimleri kabul, kimlik karmaşası gibi temel konulardır.</a:t>
            </a:r>
          </a:p>
          <a:p>
            <a:pPr marL="342900" indent="-342900" algn="just">
              <a:lnSpc>
                <a:spcPct val="150000"/>
              </a:lnSpc>
              <a:buFont typeface="Arial" panose="020B0604020202020204" pitchFamily="34" charset="0"/>
              <a:buChar char="•"/>
            </a:pPr>
            <a:r>
              <a:rPr lang="tr-TR" sz="2200" b="1" dirty="0">
                <a:sym typeface="Times New Roman Bold"/>
              </a:rPr>
              <a:t>	</a:t>
            </a:r>
            <a:r>
              <a:rPr lang="en-US" sz="2200" b="1" dirty="0">
                <a:sym typeface="Times New Roman Bold"/>
              </a:rPr>
              <a:t>Sosyal Kaygı</a:t>
            </a:r>
            <a:r>
              <a:rPr lang="en-US" sz="2200" b="1" dirty="0">
                <a:sym typeface="Times New Roman"/>
              </a:rPr>
              <a:t>: </a:t>
            </a:r>
            <a:r>
              <a:rPr lang="tr-TR" sz="2200" dirty="0" smtClean="0">
                <a:sym typeface="Times New Roman"/>
              </a:rPr>
              <a:t>Ergenlikteki benlik algısının değişimiyle beraber ergenler düşük öz saygıyla birlikte sosyal ortamlarda kendilerini göstermekten kaçınmakta ve bu kaçınma sosyal kaygıyı oluşturabilmektedir. Aileler bu konuda çocukları desteklemeli, cesaretlendirmeli ve kaygı verici durumlarla başa çıkabilmesi için fırsatlar yaratmalıdır. </a:t>
            </a:r>
            <a:endParaRPr lang="en-US" sz="2200" dirty="0">
              <a:sym typeface="Times New Roman"/>
            </a:endParaRPr>
          </a:p>
          <a:p>
            <a:pPr marL="342900" indent="-342900" algn="just">
              <a:lnSpc>
                <a:spcPct val="150000"/>
              </a:lnSpc>
              <a:buFont typeface="Arial" panose="020B0604020202020204" pitchFamily="34" charset="0"/>
              <a:buChar char="•"/>
            </a:pPr>
            <a:r>
              <a:rPr lang="tr-TR" sz="2200" b="1" dirty="0">
                <a:sym typeface="Times New Roman Bold"/>
              </a:rPr>
              <a:t>	</a:t>
            </a:r>
            <a:r>
              <a:rPr lang="en-US" sz="2200" b="1" dirty="0">
                <a:sym typeface="Times New Roman Bold"/>
              </a:rPr>
              <a:t>Grup Baskısı</a:t>
            </a:r>
            <a:r>
              <a:rPr lang="en-US" sz="2200" b="1" dirty="0">
                <a:sym typeface="Times New Roman"/>
              </a:rPr>
              <a:t>: </a:t>
            </a:r>
            <a:r>
              <a:rPr lang="en-US" sz="2200" dirty="0">
                <a:sym typeface="Times New Roman"/>
              </a:rPr>
              <a:t>Ebeveynler, </a:t>
            </a:r>
            <a:r>
              <a:rPr lang="tr-TR" sz="2200" dirty="0" smtClean="0">
                <a:sym typeface="Times New Roman"/>
              </a:rPr>
              <a:t>çocuklarının </a:t>
            </a:r>
            <a:r>
              <a:rPr lang="en-US" sz="2200" dirty="0" smtClean="0">
                <a:sym typeface="Times New Roman"/>
              </a:rPr>
              <a:t>grup </a:t>
            </a:r>
            <a:r>
              <a:rPr lang="en-US" sz="2200" dirty="0">
                <a:sym typeface="Times New Roman"/>
              </a:rPr>
              <a:t>baskısı altında nasıl davranmaları gerektiği konusunda bilgilendirilmelerine yardımcı olmalıdır. Kendi kimliklerini bulmalarını teşvik eden </a:t>
            </a:r>
            <a:r>
              <a:rPr lang="tr-TR" sz="2200" dirty="0" smtClean="0">
                <a:sym typeface="Times New Roman"/>
              </a:rPr>
              <a:t>ortamlar oluşturulmalıdır.</a:t>
            </a:r>
          </a:p>
          <a:p>
            <a:pPr algn="just">
              <a:lnSpc>
                <a:spcPct val="150000"/>
              </a:lnSpc>
            </a:pPr>
            <a:r>
              <a:rPr lang="tr-TR" sz="2200" dirty="0">
                <a:sym typeface="Times New Roman"/>
              </a:rPr>
              <a:t>	</a:t>
            </a:r>
          </a:p>
        </p:txBody>
      </p:sp>
      <p:sp>
        <p:nvSpPr>
          <p:cNvPr id="4" name="Freeform 4"/>
          <p:cNvSpPr/>
          <p:nvPr/>
        </p:nvSpPr>
        <p:spPr>
          <a:xfrm>
            <a:off x="10668000" y="2671858"/>
            <a:ext cx="7315200" cy="6036421"/>
          </a:xfrm>
          <a:custGeom>
            <a:avLst/>
            <a:gdLst/>
            <a:ahLst/>
            <a:cxnLst/>
            <a:rect l="l" t="t" r="r" b="b"/>
            <a:pathLst>
              <a:path w="5012724" h="3803404">
                <a:moveTo>
                  <a:pt x="0" y="0"/>
                </a:moveTo>
                <a:lnTo>
                  <a:pt x="5012724" y="0"/>
                </a:lnTo>
                <a:lnTo>
                  <a:pt x="5012724" y="3803404"/>
                </a:lnTo>
                <a:lnTo>
                  <a:pt x="0" y="3803404"/>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tr-TR"/>
          </a:p>
        </p:txBody>
      </p:sp>
      <p:sp>
        <p:nvSpPr>
          <p:cNvPr id="5" name="TextBox 5"/>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14</a:t>
            </a:r>
          </a:p>
        </p:txBody>
      </p:sp>
      <p:sp>
        <p:nvSpPr>
          <p:cNvPr id="2" name="TextBox 8"/>
          <p:cNvSpPr txBox="1"/>
          <p:nvPr/>
        </p:nvSpPr>
        <p:spPr>
          <a:xfrm>
            <a:off x="1752600" y="1976342"/>
            <a:ext cx="6420200" cy="957358"/>
          </a:xfrm>
          <a:prstGeom prst="rect">
            <a:avLst/>
          </a:prstGeom>
        </p:spPr>
        <p:txBody>
          <a:bodyPr lIns="50800" tIns="50800" rIns="50800" bIns="50800" rtlCol="0" anchor="ctr"/>
          <a:lstStyle/>
          <a:p>
            <a:pPr>
              <a:lnSpc>
                <a:spcPts val="5040"/>
              </a:lnSpc>
            </a:pPr>
            <a:r>
              <a:rPr lang="tr-TR" sz="3600" b="1" dirty="0" smtClean="0">
                <a:solidFill>
                  <a:schemeClr val="accent6">
                    <a:lumMod val="75000"/>
                  </a:schemeClr>
                </a:solidFill>
                <a:sym typeface="Times New Roman"/>
              </a:rPr>
              <a:t>Zorluklar ve Çözüm Önerileri</a:t>
            </a:r>
            <a:endParaRPr lang="en-US" sz="3600" b="1" dirty="0">
              <a:solidFill>
                <a:schemeClr val="accent6">
                  <a:lumMod val="75000"/>
                </a:schemeClr>
              </a:solidFill>
              <a:sym typeface="Times New Roman"/>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219200" y="2632364"/>
            <a:ext cx="8382000" cy="5424562"/>
          </a:xfrm>
          <a:prstGeom prst="rect">
            <a:avLst/>
          </a:prstGeom>
          <a:noFill/>
        </p:spPr>
        <p:txBody>
          <a:bodyPr wrap="square" rtlCol="0">
            <a:spAutoFit/>
          </a:bodyPr>
          <a:lstStyle/>
          <a:p>
            <a:pPr algn="just">
              <a:lnSpc>
                <a:spcPct val="150000"/>
              </a:lnSpc>
            </a:pPr>
            <a:r>
              <a:rPr lang="tr-TR" sz="2100" b="1" dirty="0">
                <a:sym typeface="Times New Roman"/>
              </a:rPr>
              <a:t>Sosyal Onay </a:t>
            </a:r>
            <a:r>
              <a:rPr lang="tr-TR" sz="2100" b="1" dirty="0" smtClean="0">
                <a:sym typeface="Times New Roman"/>
              </a:rPr>
              <a:t>Gereksiniminin Karşılanamaması</a:t>
            </a:r>
            <a:r>
              <a:rPr lang="tr-TR" sz="2100" dirty="0" smtClean="0">
                <a:sym typeface="Times New Roman"/>
              </a:rPr>
              <a:t>: Ergenlerin akranları tarafından belirli oranda kabulü öz güveni  açısından önemlidir. Bu bağlamda ilgi ve yetenekli olduğu alanlara yönlendirilmeli ve gelişimi desteklenmelidir.  </a:t>
            </a:r>
          </a:p>
          <a:p>
            <a:pPr algn="just">
              <a:lnSpc>
                <a:spcPct val="150000"/>
              </a:lnSpc>
            </a:pPr>
            <a:r>
              <a:rPr lang="tr-TR" sz="2100" b="1" dirty="0" smtClean="0">
                <a:sym typeface="Times New Roman"/>
              </a:rPr>
              <a:t>Bedensel </a:t>
            </a:r>
            <a:r>
              <a:rPr lang="tr-TR" sz="2100" b="1" dirty="0">
                <a:sym typeface="Times New Roman"/>
              </a:rPr>
              <a:t>Değişimler</a:t>
            </a:r>
            <a:r>
              <a:rPr lang="tr-TR" sz="2100" dirty="0" smtClean="0">
                <a:sym typeface="Times New Roman"/>
              </a:rPr>
              <a:t>: Hızlı değişen bedeni ergenin kendini algılayış biçimini değiştirip öz güveninde kırılmalar yaşatabilir. Özellikle fiziksel görünümündeki değişimler konusunda kendini kabul konusunda zorluk yaşayan gence, ergenlikte bir dizi değişimin normal olduğunu bunlar yetişkin olma sürecinde vücudun kendisini hazırladığı bir süreç olduğu ifade edilmelidir. Bedenine yönelik gelişim olumlu karşılanmalı, eleştirilmemelidir.</a:t>
            </a:r>
            <a:endParaRPr lang="tr-TR" sz="2100" dirty="0">
              <a:sym typeface="Times New Roman"/>
            </a:endParaRPr>
          </a:p>
        </p:txBody>
      </p:sp>
      <p:pic>
        <p:nvPicPr>
          <p:cNvPr id="5124" name="Picture 4" descr="Low self-esteem illust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15600" y="2525245"/>
            <a:ext cx="5638800" cy="5638800"/>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p:cNvSpPr txBox="1"/>
          <p:nvPr/>
        </p:nvSpPr>
        <p:spPr>
          <a:xfrm>
            <a:off x="152400" y="9639300"/>
            <a:ext cx="685800" cy="584775"/>
          </a:xfrm>
          <a:prstGeom prst="rect">
            <a:avLst/>
          </a:prstGeom>
          <a:noFill/>
        </p:spPr>
        <p:txBody>
          <a:bodyPr wrap="square" rtlCol="0">
            <a:spAutoFit/>
          </a:bodyPr>
          <a:lstStyle/>
          <a:p>
            <a:r>
              <a:rPr lang="tr-TR" sz="3200" dirty="0" smtClean="0">
                <a:solidFill>
                  <a:schemeClr val="bg2"/>
                </a:solidFill>
              </a:rPr>
              <a:t>15</a:t>
            </a:r>
            <a:endParaRPr lang="tr-TR" sz="3200" dirty="0">
              <a:solidFill>
                <a:schemeClr val="bg2"/>
              </a:solidFill>
            </a:endParaRPr>
          </a:p>
        </p:txBody>
      </p:sp>
    </p:spTree>
    <p:extLst>
      <p:ext uri="{BB962C8B-B14F-4D97-AF65-F5344CB8AC3E}">
        <p14:creationId xmlns:p14="http://schemas.microsoft.com/office/powerpoint/2010/main" val="33961819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524000" y="2781300"/>
            <a:ext cx="8153400" cy="6186309"/>
          </a:xfrm>
          <a:prstGeom prst="rect">
            <a:avLst/>
          </a:prstGeom>
          <a:noFill/>
        </p:spPr>
        <p:txBody>
          <a:bodyPr wrap="square" rtlCol="0">
            <a:spAutoFit/>
          </a:bodyPr>
          <a:lstStyle/>
          <a:p>
            <a:pPr algn="just">
              <a:lnSpc>
                <a:spcPct val="150000"/>
              </a:lnSpc>
            </a:pPr>
            <a:r>
              <a:rPr lang="tr-TR" sz="2400" b="1" dirty="0">
                <a:sym typeface="Times New Roman"/>
              </a:rPr>
              <a:t>Kimlik Karmaşası</a:t>
            </a:r>
            <a:r>
              <a:rPr lang="tr-TR" sz="2400" dirty="0">
                <a:sym typeface="Times New Roman"/>
              </a:rPr>
              <a:t>: </a:t>
            </a:r>
            <a:r>
              <a:rPr lang="tr-TR" sz="2400" dirty="0" smtClean="0">
                <a:sym typeface="Times New Roman"/>
              </a:rPr>
              <a:t>Ergen bu dönemde </a:t>
            </a:r>
            <a:r>
              <a:rPr lang="tr-TR" sz="2400" dirty="0">
                <a:sym typeface="Times New Roman"/>
              </a:rPr>
              <a:t>kim olduğuna yanıtlar aramaya </a:t>
            </a:r>
            <a:r>
              <a:rPr lang="tr-TR" sz="2400" dirty="0" smtClean="0">
                <a:sym typeface="Times New Roman"/>
              </a:rPr>
              <a:t>başlar; ancak </a:t>
            </a:r>
            <a:r>
              <a:rPr lang="tr-TR" sz="2400" dirty="0">
                <a:sym typeface="Times New Roman"/>
              </a:rPr>
              <a:t>doğru </a:t>
            </a:r>
            <a:r>
              <a:rPr lang="tr-TR" sz="2400" dirty="0" smtClean="0">
                <a:sym typeface="Times New Roman"/>
              </a:rPr>
              <a:t>yönlendirilmediğinde ve </a:t>
            </a:r>
            <a:r>
              <a:rPr lang="tr-TR" sz="2400" dirty="0">
                <a:sym typeface="Times New Roman"/>
              </a:rPr>
              <a:t>çevrenin </a:t>
            </a:r>
            <a:r>
              <a:rPr lang="tr-TR" sz="2400" dirty="0" smtClean="0">
                <a:sym typeface="Times New Roman"/>
              </a:rPr>
              <a:t>(son yıllarda özellikle de </a:t>
            </a:r>
            <a:r>
              <a:rPr lang="tr-TR" sz="2400" dirty="0">
                <a:sym typeface="Times New Roman"/>
              </a:rPr>
              <a:t>sosyal </a:t>
            </a:r>
            <a:r>
              <a:rPr lang="tr-TR" sz="2400" dirty="0" smtClean="0">
                <a:sym typeface="Times New Roman"/>
              </a:rPr>
              <a:t>medyanın) </a:t>
            </a:r>
            <a:r>
              <a:rPr lang="tr-TR" sz="2400" dirty="0">
                <a:sym typeface="Times New Roman"/>
              </a:rPr>
              <a:t>zararlı etkilerine maruz kalırsa kendini anlamlandırmakta zorluk yaşar. Bu sebeple ergenin kendi kültürünü bulacağı ortamlar oluşturulmalı, kendi varoluşuyla toplumsal değerlerin sentezini oluşturabileceği aktiviteler desteklenmelidir. Sosyal medya ve olumsuz akran gruplarının tehlikeleri fark edilmeli bu durumun önüne geçilmelidir.</a:t>
            </a:r>
          </a:p>
          <a:p>
            <a:pPr algn="just">
              <a:lnSpc>
                <a:spcPct val="150000"/>
              </a:lnSpc>
            </a:pPr>
            <a:endParaRPr lang="tr-TR" sz="2400" dirty="0"/>
          </a:p>
        </p:txBody>
      </p:sp>
      <p:pic>
        <p:nvPicPr>
          <p:cNvPr id="3" name="Picture 2" descr="Portrait of young sad student being bullied in schoo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0" y="3009900"/>
            <a:ext cx="7355036" cy="4899441"/>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p:cNvSpPr txBox="1"/>
          <p:nvPr/>
        </p:nvSpPr>
        <p:spPr>
          <a:xfrm>
            <a:off x="152400" y="9563100"/>
            <a:ext cx="762000" cy="584775"/>
          </a:xfrm>
          <a:prstGeom prst="rect">
            <a:avLst/>
          </a:prstGeom>
          <a:noFill/>
        </p:spPr>
        <p:txBody>
          <a:bodyPr wrap="square" rtlCol="0">
            <a:spAutoFit/>
          </a:bodyPr>
          <a:lstStyle/>
          <a:p>
            <a:r>
              <a:rPr lang="tr-TR" sz="3200" dirty="0" smtClean="0">
                <a:solidFill>
                  <a:schemeClr val="bg2"/>
                </a:solidFill>
              </a:rPr>
              <a:t>16</a:t>
            </a:r>
            <a:endParaRPr lang="tr-TR" sz="3200" dirty="0">
              <a:solidFill>
                <a:schemeClr val="bg2"/>
              </a:solidFill>
            </a:endParaRPr>
          </a:p>
        </p:txBody>
      </p:sp>
    </p:spTree>
    <p:extLst>
      <p:ext uri="{BB962C8B-B14F-4D97-AF65-F5344CB8AC3E}">
        <p14:creationId xmlns:p14="http://schemas.microsoft.com/office/powerpoint/2010/main" val="36818151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219200" y="3619500"/>
            <a:ext cx="15925800" cy="2308324"/>
          </a:xfrm>
          <a:prstGeom prst="rect">
            <a:avLst/>
          </a:prstGeom>
        </p:spPr>
        <p:txBody>
          <a:bodyPr wrap="square">
            <a:spAutoFit/>
          </a:bodyPr>
          <a:lstStyle/>
          <a:p>
            <a:pPr marL="342900" indent="-342900">
              <a:lnSpc>
                <a:spcPct val="150000"/>
              </a:lnSpc>
              <a:buFont typeface="Wingdings" panose="05000000000000000000" pitchFamily="2" charset="2"/>
              <a:buChar char="v"/>
            </a:pPr>
            <a:r>
              <a:rPr lang="tr-TR" sz="2400" dirty="0"/>
              <a:t>Milli Eğitim Bakanlığı, “ Özel Eğitim ve Rehberlik Hizmetleri Genel Müdürlüğü”, </a:t>
            </a:r>
            <a:r>
              <a:rPr lang="tr-TR" sz="2400" dirty="0">
                <a:hlinkClick r:id="rId2"/>
              </a:rPr>
              <a:t>https://</a:t>
            </a:r>
            <a:r>
              <a:rPr lang="tr-TR" sz="2400" dirty="0" smtClean="0">
                <a:hlinkClick r:id="rId2"/>
              </a:rPr>
              <a:t>orgm.meb.gov.tr/meb_iys_dosyalar/2024_09/16234549_ortaokulvelisunumu.pdf</a:t>
            </a:r>
            <a:endParaRPr lang="tr-TR" sz="2400" dirty="0" smtClean="0"/>
          </a:p>
          <a:p>
            <a:pPr marL="342900" indent="-342900">
              <a:lnSpc>
                <a:spcPct val="150000"/>
              </a:lnSpc>
              <a:buFont typeface="Wingdings" panose="05000000000000000000" pitchFamily="2" charset="2"/>
              <a:buChar char="v"/>
            </a:pPr>
            <a:r>
              <a:rPr lang="tr-TR" sz="2400" dirty="0"/>
              <a:t>https://www.freepik.com/</a:t>
            </a:r>
          </a:p>
          <a:p>
            <a:pPr>
              <a:lnSpc>
                <a:spcPct val="150000"/>
              </a:lnSpc>
            </a:pPr>
            <a:endParaRPr lang="tr-TR" sz="2400" dirty="0"/>
          </a:p>
        </p:txBody>
      </p:sp>
      <p:sp>
        <p:nvSpPr>
          <p:cNvPr id="7" name="TextBox 3"/>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en-US" sz="2700" spc="-12" dirty="0" smtClean="0">
                <a:solidFill>
                  <a:srgbClr val="FFFFFF"/>
                </a:solidFill>
                <a:latin typeface="Evolventa"/>
                <a:ea typeface="Evolventa"/>
                <a:cs typeface="Evolventa"/>
                <a:sym typeface="Evolventa"/>
              </a:rPr>
              <a:t>1</a:t>
            </a:r>
            <a:r>
              <a:rPr lang="tr-TR" sz="2700" spc="-12" dirty="0">
                <a:solidFill>
                  <a:srgbClr val="FFFFFF"/>
                </a:solidFill>
                <a:latin typeface="Evolventa"/>
                <a:ea typeface="Evolventa"/>
                <a:cs typeface="Evolventa"/>
                <a:sym typeface="Evolventa"/>
              </a:rPr>
              <a:t>7</a:t>
            </a:r>
            <a:endParaRPr lang="en-US" sz="2700" spc="-12" dirty="0">
              <a:solidFill>
                <a:srgbClr val="FFFFFF"/>
              </a:solidFill>
              <a:latin typeface="Evolventa"/>
              <a:ea typeface="Evolventa"/>
              <a:cs typeface="Evolventa"/>
              <a:sym typeface="Evolventa"/>
            </a:endParaRPr>
          </a:p>
        </p:txBody>
      </p:sp>
      <p:sp>
        <p:nvSpPr>
          <p:cNvPr id="2" name="TextBox 5"/>
          <p:cNvSpPr txBox="1"/>
          <p:nvPr/>
        </p:nvSpPr>
        <p:spPr>
          <a:xfrm>
            <a:off x="808212" y="2247900"/>
            <a:ext cx="5638800" cy="902494"/>
          </a:xfrm>
          <a:prstGeom prst="rect">
            <a:avLst/>
          </a:prstGeom>
        </p:spPr>
        <p:txBody>
          <a:bodyPr lIns="50800" tIns="50800" rIns="50800" bIns="50800" rtlCol="0" anchor="ctr"/>
          <a:lstStyle/>
          <a:p>
            <a:pPr>
              <a:lnSpc>
                <a:spcPts val="5040"/>
              </a:lnSpc>
            </a:pPr>
            <a:r>
              <a:rPr lang="tr-TR" sz="3600" b="1">
                <a:solidFill>
                  <a:schemeClr val="accent6">
                    <a:lumMod val="75000"/>
                  </a:schemeClr>
                </a:solidFill>
                <a:sym typeface="Times New Roman"/>
              </a:rPr>
              <a:t>KAYNAKÇA</a:t>
            </a:r>
            <a:endParaRPr lang="en-US" sz="3600" b="1" dirty="0">
              <a:solidFill>
                <a:schemeClr val="accent6">
                  <a:lumMod val="75000"/>
                </a:schemeClr>
              </a:solidFill>
              <a:sym typeface="Times New Roman"/>
            </a:endParaRPr>
          </a:p>
        </p:txBody>
      </p:sp>
    </p:spTree>
    <p:extLst>
      <p:ext uri="{BB962C8B-B14F-4D97-AF65-F5344CB8AC3E}">
        <p14:creationId xmlns:p14="http://schemas.microsoft.com/office/powerpoint/2010/main" val="10109800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id="{725DB34E-8BA7-409C-B80E-82F4B5997733}"/>
              </a:ext>
            </a:extLst>
          </p:cNvPr>
          <p:cNvSpPr txBox="1"/>
          <p:nvPr/>
        </p:nvSpPr>
        <p:spPr>
          <a:xfrm>
            <a:off x="0" y="9556955"/>
            <a:ext cx="899652" cy="507831"/>
          </a:xfrm>
          <a:prstGeom prst="rect">
            <a:avLst/>
          </a:prstGeom>
          <a:noFill/>
        </p:spPr>
        <p:txBody>
          <a:bodyPr wrap="square" rtlCol="0">
            <a:spAutoFit/>
          </a:bodyPr>
          <a:lstStyle/>
          <a:p>
            <a:pPr algn="ctr"/>
            <a:fld id="{60935E08-5067-4A99-82C4-E2D8E43D42D8}" type="slidenum">
              <a:rPr lang="tr-TR" sz="2700">
                <a:solidFill>
                  <a:schemeClr val="bg1"/>
                </a:solidFill>
                <a:latin typeface="Century Gothic" panose="020B0502020202020204" pitchFamily="34" charset="0"/>
              </a:rPr>
              <a:pPr algn="ctr"/>
              <a:t>18</a:t>
            </a:fld>
            <a:endParaRPr lang="tr-TR" sz="2700" dirty="0">
              <a:solidFill>
                <a:schemeClr val="bg1"/>
              </a:solidFill>
              <a:latin typeface="Century Gothic" panose="020B0502020202020204" pitchFamily="34" charset="0"/>
            </a:endParaRPr>
          </a:p>
        </p:txBody>
      </p:sp>
      <p:pic>
        <p:nvPicPr>
          <p:cNvPr id="3" name="Resim 2">
            <a:extLst>
              <a:ext uri="{FF2B5EF4-FFF2-40B4-BE49-F238E27FC236}">
                <a16:creationId xmlns:a16="http://schemas.microsoft.com/office/drawing/2014/main" id="{B5D1D25C-C30B-42F0-B1F8-ABE55B7A2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0739" y="3708386"/>
            <a:ext cx="6446520" cy="6446520"/>
          </a:xfrm>
          <a:prstGeom prst="rect">
            <a:avLst/>
          </a:prstGeom>
          <a:effectLst>
            <a:softEdge rad="63500"/>
          </a:effectLst>
        </p:spPr>
      </p:pic>
      <p:sp>
        <p:nvSpPr>
          <p:cNvPr id="5" name="Metin kutusu 4">
            <a:extLst>
              <a:ext uri="{FF2B5EF4-FFF2-40B4-BE49-F238E27FC236}">
                <a16:creationId xmlns:a16="http://schemas.microsoft.com/office/drawing/2014/main" id="{9994A7DD-D2A6-43AA-8ABA-F879014A11D6}"/>
              </a:ext>
            </a:extLst>
          </p:cNvPr>
          <p:cNvSpPr txBox="1"/>
          <p:nvPr/>
        </p:nvSpPr>
        <p:spPr>
          <a:xfrm>
            <a:off x="1040220" y="9733002"/>
            <a:ext cx="6453960" cy="553998"/>
          </a:xfrm>
          <a:prstGeom prst="rect">
            <a:avLst/>
          </a:prstGeom>
          <a:no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tr-TR" sz="2100" dirty="0">
                <a:solidFill>
                  <a:schemeClr val="tx1"/>
                </a:solidFill>
                <a:latin typeface="Times New Roman" panose="02020603050405020304" pitchFamily="18" charset="0"/>
                <a:cs typeface="Times New Roman" panose="02020603050405020304" pitchFamily="18" charset="0"/>
              </a:rPr>
              <a:t>Kaynakça: https://designer.microsoft.com/image-creator</a:t>
            </a:r>
          </a:p>
        </p:txBody>
      </p:sp>
      <p:sp>
        <p:nvSpPr>
          <p:cNvPr id="2" name="Metin kutusu 1">
            <a:extLst>
              <a:ext uri="{FF2B5EF4-FFF2-40B4-BE49-F238E27FC236}">
                <a16:creationId xmlns:a16="http://schemas.microsoft.com/office/drawing/2014/main" id="{FA14F531-9301-CC43-2C49-C0B10E51C545}"/>
              </a:ext>
            </a:extLst>
          </p:cNvPr>
          <p:cNvSpPr txBox="1"/>
          <p:nvPr/>
        </p:nvSpPr>
        <p:spPr>
          <a:xfrm>
            <a:off x="899652" y="1880414"/>
            <a:ext cx="14330823" cy="923330"/>
          </a:xfrm>
          <a:prstGeom prst="rect">
            <a:avLst/>
          </a:prstGeom>
          <a:noFill/>
        </p:spPr>
        <p:txBody>
          <a:bodyPr wrap="square">
            <a:spAutoFit/>
          </a:bodyPr>
          <a:lstStyle/>
          <a:p>
            <a:r>
              <a:rPr lang="tr-TR" sz="5400" b="1" dirty="0">
                <a:solidFill>
                  <a:srgbClr val="FF9933"/>
                </a:solidFill>
              </a:rPr>
              <a:t>Katılımınız için teşekkür </a:t>
            </a:r>
            <a:r>
              <a:rPr lang="tr-TR" sz="5400" b="1" dirty="0">
                <a:solidFill>
                  <a:srgbClr val="FF9933"/>
                </a:solidFill>
              </a:rPr>
              <a:t>ederiz.</a:t>
            </a:r>
            <a:endParaRPr lang="tr-TR" sz="5400" b="1" dirty="0">
              <a:solidFill>
                <a:srgbClr val="FF9933"/>
              </a:solidFill>
            </a:endParaRPr>
          </a:p>
        </p:txBody>
      </p:sp>
    </p:spTree>
    <p:extLst>
      <p:ext uri="{BB962C8B-B14F-4D97-AF65-F5344CB8AC3E}">
        <p14:creationId xmlns:p14="http://schemas.microsoft.com/office/powerpoint/2010/main" val="15313774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C9134-091B-DC65-6862-F0A84E86D2E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63F11F02-B457-9036-22DC-EB1A9D833646}"/>
              </a:ext>
            </a:extLst>
          </p:cNvPr>
          <p:cNvSpPr txBox="1"/>
          <p:nvPr/>
        </p:nvSpPr>
        <p:spPr>
          <a:xfrm>
            <a:off x="91440" y="9563100"/>
            <a:ext cx="716772" cy="410369"/>
          </a:xfrm>
          <a:prstGeom prst="rect">
            <a:avLst/>
          </a:prstGeom>
        </p:spPr>
        <p:txBody>
          <a:bodyPr lIns="0" tIns="0" rIns="0" bIns="0" rtlCol="0" anchor="t">
            <a:spAutoFit/>
          </a:bodyPr>
          <a:lstStyle/>
          <a:p>
            <a:pPr algn="ctr">
              <a:lnSpc>
                <a:spcPts val="3240"/>
              </a:lnSpc>
            </a:pPr>
            <a:r>
              <a:rPr lang="en-US" sz="3200" spc="-12" dirty="0" smtClean="0">
                <a:solidFill>
                  <a:srgbClr val="FFFFFF"/>
                </a:solidFill>
                <a:latin typeface="Times New Roman" panose="02020603050405020304" pitchFamily="18" charset="0"/>
                <a:ea typeface="Evolventa"/>
                <a:cs typeface="Times New Roman" panose="02020603050405020304" pitchFamily="18" charset="0"/>
                <a:sym typeface="Evolventa"/>
              </a:rPr>
              <a:t>1</a:t>
            </a:r>
            <a:r>
              <a:rPr lang="tr-TR" sz="3200" spc="-12" dirty="0">
                <a:solidFill>
                  <a:srgbClr val="FFFFFF"/>
                </a:solidFill>
                <a:latin typeface="Times New Roman" panose="02020603050405020304" pitchFamily="18" charset="0"/>
                <a:ea typeface="Evolventa"/>
                <a:cs typeface="Times New Roman" panose="02020603050405020304" pitchFamily="18" charset="0"/>
                <a:sym typeface="Evolventa"/>
              </a:rPr>
              <a:t>9</a:t>
            </a:r>
            <a:endParaRPr lang="en-US" sz="3200" spc="-12" dirty="0">
              <a:solidFill>
                <a:srgbClr val="FFFFFF"/>
              </a:solidFill>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a16="http://schemas.microsoft.com/office/drawing/2014/main" id="{71D24AEA-877C-C1E7-8608-9C8A76419EBC}"/>
              </a:ext>
            </a:extLst>
          </p:cNvPr>
          <p:cNvSpPr txBox="1"/>
          <p:nvPr/>
        </p:nvSpPr>
        <p:spPr>
          <a:xfrm>
            <a:off x="0" y="2109878"/>
            <a:ext cx="18288000" cy="602794"/>
          </a:xfrm>
          <a:prstGeom prst="rect">
            <a:avLst/>
          </a:prstGeom>
        </p:spPr>
        <p:txBody>
          <a:bodyPr wrap="square" lIns="0" tIns="0" rIns="0" bIns="0" rtlCol="0" anchor="t">
            <a:spAutoFit/>
          </a:bodyPr>
          <a:lstStyle/>
          <a:p>
            <a:pPr algn="ctr">
              <a:lnSpc>
                <a:spcPts val="5040"/>
              </a:lnSpc>
            </a:pPr>
            <a:r>
              <a:rPr lang="en-US" sz="3600" b="1" dirty="0">
                <a:solidFill>
                  <a:schemeClr val="accent6">
                    <a:lumMod val="75000"/>
                  </a:schemeClr>
                </a:solidFill>
                <a:sym typeface="Evolventa"/>
              </a:rPr>
              <a:t>SOSYAL MEDYA HESAPLARIMIZ</a:t>
            </a:r>
          </a:p>
        </p:txBody>
      </p:sp>
      <p:grpSp>
        <p:nvGrpSpPr>
          <p:cNvPr id="20" name="Grup 19">
            <a:extLst>
              <a:ext uri="{FF2B5EF4-FFF2-40B4-BE49-F238E27FC236}">
                <a16:creationId xmlns:a16="http://schemas.microsoft.com/office/drawing/2014/main" id="{41233521-0295-DA9F-8706-4AA30AD697CA}"/>
              </a:ext>
            </a:extLst>
          </p:cNvPr>
          <p:cNvGrpSpPr/>
          <p:nvPr/>
        </p:nvGrpSpPr>
        <p:grpSpPr>
          <a:xfrm>
            <a:off x="1981200" y="3848100"/>
            <a:ext cx="4965312" cy="1688830"/>
            <a:chOff x="609601" y="2845071"/>
            <a:chExt cx="4965312" cy="1688830"/>
          </a:xfrm>
        </p:grpSpPr>
        <p:sp>
          <p:nvSpPr>
            <p:cNvPr id="12" name="TextBox 12">
              <a:extLst>
                <a:ext uri="{FF2B5EF4-FFF2-40B4-BE49-F238E27FC236}">
                  <a16:creationId xmlns:a16="http://schemas.microsoft.com/office/drawing/2014/main" id="{BEDAC84B-18D4-A86F-BC85-699E061D99CC}"/>
                </a:ext>
              </a:extLst>
            </p:cNvPr>
            <p:cNvSpPr txBox="1"/>
            <p:nvPr/>
          </p:nvSpPr>
          <p:spPr>
            <a:xfrm>
              <a:off x="2667000" y="3475741"/>
              <a:ext cx="2907913" cy="441018"/>
            </a:xfrm>
            <a:prstGeom prst="rect">
              <a:avLst/>
            </a:prstGeom>
          </p:spPr>
          <p:txBody>
            <a:bodyPr lIns="0" tIns="0" rIns="0" bIns="0" rtlCol="0" anchor="t">
              <a:spAutoFit/>
            </a:bodyPr>
            <a:lstStyle/>
            <a:p>
              <a:pPr algn="l">
                <a:lnSpc>
                  <a:spcPts val="3600"/>
                </a:lnSpc>
              </a:pPr>
              <a:r>
                <a:rPr lang="en-US" sz="2800" b="1" dirty="0" err="1">
                  <a:sym typeface="Arial"/>
                </a:rPr>
                <a:t>gaziantep.ilmem</a:t>
              </a:r>
              <a:endParaRPr lang="en-US" sz="2800" b="1" dirty="0">
                <a:sym typeface="Arial"/>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id="{7CB43D33-C049-09DB-9330-9E9C392C9E65}"/>
              </a:ext>
            </a:extLst>
          </p:cNvPr>
          <p:cNvGrpSpPr/>
          <p:nvPr/>
        </p:nvGrpSpPr>
        <p:grpSpPr>
          <a:xfrm>
            <a:off x="11848782" y="3848100"/>
            <a:ext cx="4730438" cy="164838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id="{FE8AB288-81B8-6A17-97AD-D3CCFB00C089}"/>
                </a:ext>
              </a:extLst>
            </p:cNvPr>
            <p:cNvSpPr txBox="1"/>
            <p:nvPr/>
          </p:nvSpPr>
          <p:spPr>
            <a:xfrm>
              <a:off x="2312802" y="5626069"/>
              <a:ext cx="2907913" cy="441018"/>
            </a:xfrm>
            <a:prstGeom prst="rect">
              <a:avLst/>
            </a:prstGeom>
          </p:spPr>
          <p:txBody>
            <a:bodyPr lIns="0" tIns="0" rIns="0" bIns="0" rtlCol="0" anchor="t">
              <a:spAutoFit/>
            </a:bodyPr>
            <a:lstStyle/>
            <a:p>
              <a:pPr algn="l">
                <a:lnSpc>
                  <a:spcPts val="3600"/>
                </a:lnSpc>
              </a:pPr>
              <a:r>
                <a:rPr lang="en-US" sz="2800" b="1" dirty="0">
                  <a:sym typeface="Arial"/>
                </a:rPr>
                <a:t>Gaziantep</a:t>
              </a:r>
              <a:r>
                <a:rPr lang="tr-TR" sz="2800" b="1" dirty="0">
                  <a:sym typeface="Arial"/>
                </a:rPr>
                <a:t>_</a:t>
              </a:r>
              <a:r>
                <a:rPr lang="tr-TR" sz="2800" b="1" dirty="0" err="1">
                  <a:sym typeface="Arial"/>
                </a:rPr>
                <a:t>İl_mem</a:t>
              </a:r>
              <a:endParaRPr lang="en-US" sz="2800" b="1" dirty="0">
                <a:sym typeface="Arial"/>
              </a:endParaRPr>
            </a:p>
          </p:txBody>
        </p:sp>
      </p:grpSp>
      <p:grpSp>
        <p:nvGrpSpPr>
          <p:cNvPr id="21" name="Grup 20">
            <a:extLst>
              <a:ext uri="{FF2B5EF4-FFF2-40B4-BE49-F238E27FC236}">
                <a16:creationId xmlns:a16="http://schemas.microsoft.com/office/drawing/2014/main" id="{CDFD7E7F-CA15-5237-1E2C-1AA0D28D5B6F}"/>
              </a:ext>
            </a:extLst>
          </p:cNvPr>
          <p:cNvGrpSpPr/>
          <p:nvPr/>
        </p:nvGrpSpPr>
        <p:grpSpPr>
          <a:xfrm>
            <a:off x="6229293" y="6528064"/>
            <a:ext cx="5792939" cy="2375441"/>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id="{71DA8E6D-C296-242C-5D7B-F3238A43A93B}"/>
                </a:ext>
              </a:extLst>
            </p:cNvPr>
            <p:cNvSpPr txBox="1"/>
            <p:nvPr/>
          </p:nvSpPr>
          <p:spPr>
            <a:xfrm>
              <a:off x="2666999" y="7674716"/>
              <a:ext cx="2907913" cy="441018"/>
            </a:xfrm>
            <a:prstGeom prst="rect">
              <a:avLst/>
            </a:prstGeom>
          </p:spPr>
          <p:txBody>
            <a:bodyPr lIns="0" tIns="0" rIns="0" bIns="0" rtlCol="0" anchor="t">
              <a:spAutoFit/>
            </a:bodyPr>
            <a:lstStyle/>
            <a:p>
              <a:pPr algn="l">
                <a:lnSpc>
                  <a:spcPts val="3600"/>
                </a:lnSpc>
              </a:pPr>
              <a:r>
                <a:rPr lang="tr-TR" sz="2800" b="1" dirty="0" err="1">
                  <a:sym typeface="Arial"/>
                </a:rPr>
                <a:t>Gaziantep_MEM</a:t>
              </a:r>
              <a:endParaRPr lang="en-US" sz="2800" b="1" dirty="0">
                <a:sym typeface="Arial"/>
              </a:endParaRPr>
            </a:p>
          </p:txBody>
        </p:sp>
      </p:grpSp>
      <p:cxnSp>
        <p:nvCxnSpPr>
          <p:cNvPr id="23" name="Düz Bağlayıcı 22">
            <a:extLst>
              <a:ext uri="{FF2B5EF4-FFF2-40B4-BE49-F238E27FC236}">
                <a16:creationId xmlns:a16="http://schemas.microsoft.com/office/drawing/2014/main" id="{13613062-4365-A501-5933-AF1B64DE8A16}"/>
              </a:ext>
            </a:extLst>
          </p:cNvPr>
          <p:cNvCxnSpPr/>
          <p:nvPr/>
        </p:nvCxnSpPr>
        <p:spPr>
          <a:xfrm>
            <a:off x="91440" y="2714486"/>
            <a:ext cx="185166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2</a:t>
            </a:r>
          </a:p>
        </p:txBody>
      </p:sp>
      <p:sp>
        <p:nvSpPr>
          <p:cNvPr id="6" name="TextBox 6"/>
          <p:cNvSpPr txBox="1"/>
          <p:nvPr/>
        </p:nvSpPr>
        <p:spPr>
          <a:xfrm>
            <a:off x="2199790" y="3740789"/>
            <a:ext cx="13888418" cy="1756672"/>
          </a:xfrm>
          <a:prstGeom prst="rect">
            <a:avLst/>
          </a:prstGeom>
        </p:spPr>
        <p:txBody>
          <a:bodyPr lIns="50800" tIns="50800" rIns="50800" bIns="50800" rtlCol="0" anchor="ctr"/>
          <a:lstStyle/>
          <a:p>
            <a:pPr algn="ctr">
              <a:lnSpc>
                <a:spcPts val="5040"/>
              </a:lnSpc>
            </a:pPr>
            <a:endParaRPr lang="en-US" sz="4200" dirty="0">
              <a:solidFill>
                <a:srgbClr val="FFFFFF"/>
              </a:solidFill>
              <a:latin typeface="Times New Roman"/>
              <a:ea typeface="Times New Roman"/>
              <a:cs typeface="Times New Roman"/>
              <a:sym typeface="Times New Roman"/>
            </a:endParaRPr>
          </a:p>
        </p:txBody>
      </p:sp>
      <p:sp>
        <p:nvSpPr>
          <p:cNvPr id="2" name="TextBox 7">
            <a:extLst>
              <a:ext uri="{FF2B5EF4-FFF2-40B4-BE49-F238E27FC236}">
                <a16:creationId xmlns:a16="http://schemas.microsoft.com/office/drawing/2014/main" id="{2E6C1F54-49DF-EA42-CA33-A99BCCD73EEE}"/>
              </a:ext>
            </a:extLst>
          </p:cNvPr>
          <p:cNvSpPr txBox="1"/>
          <p:nvPr/>
        </p:nvSpPr>
        <p:spPr>
          <a:xfrm>
            <a:off x="1143000" y="2931961"/>
            <a:ext cx="12837020" cy="4524315"/>
          </a:xfrm>
          <a:prstGeom prst="rect">
            <a:avLst/>
          </a:prstGeom>
        </p:spPr>
        <p:txBody>
          <a:bodyPr lIns="0" tIns="0" rIns="0" bIns="0" rtlCol="0" anchor="t">
            <a:spAutoFit/>
          </a:bodyPr>
          <a:lstStyle/>
          <a:p>
            <a:pPr marL="457200" indent="-457200" algn="l">
              <a:lnSpc>
                <a:spcPct val="150000"/>
              </a:lnSpc>
              <a:buFont typeface="Arial" panose="020B0604020202020204" pitchFamily="34" charset="0"/>
              <a:buChar char="•"/>
            </a:pPr>
            <a:r>
              <a:rPr lang="tr-TR" sz="2800" dirty="0" smtClean="0">
                <a:sym typeface="Times New Roman Bold"/>
              </a:rPr>
              <a:t> Sosyal Beceri Nedir ve Önemi</a:t>
            </a:r>
          </a:p>
          <a:p>
            <a:pPr marL="457200" indent="-457200" algn="l">
              <a:lnSpc>
                <a:spcPct val="150000"/>
              </a:lnSpc>
              <a:buFont typeface="Arial" panose="020B0604020202020204" pitchFamily="34" charset="0"/>
              <a:buChar char="•"/>
            </a:pPr>
            <a:r>
              <a:rPr lang="tr-TR" sz="2800" dirty="0" smtClean="0">
                <a:sym typeface="Times New Roman Bold"/>
              </a:rPr>
              <a:t>Temel Sosyal Beceriler</a:t>
            </a:r>
          </a:p>
          <a:p>
            <a:pPr marL="457200" indent="-457200" algn="l">
              <a:lnSpc>
                <a:spcPct val="150000"/>
              </a:lnSpc>
              <a:buFont typeface="Arial" panose="020B0604020202020204" pitchFamily="34" charset="0"/>
              <a:buChar char="•"/>
            </a:pPr>
            <a:r>
              <a:rPr lang="tr-TR" sz="2800" dirty="0">
                <a:sym typeface="Times New Roman Bold"/>
              </a:rPr>
              <a:t>Ö</a:t>
            </a:r>
            <a:r>
              <a:rPr lang="tr-TR" sz="2800" dirty="0" smtClean="0">
                <a:sym typeface="Times New Roman Bold"/>
              </a:rPr>
              <a:t>z güven Nedir ve Önemi</a:t>
            </a:r>
          </a:p>
          <a:p>
            <a:pPr marL="457200" indent="-457200" algn="l">
              <a:lnSpc>
                <a:spcPct val="150000"/>
              </a:lnSpc>
              <a:buFont typeface="Arial" panose="020B0604020202020204" pitchFamily="34" charset="0"/>
              <a:buChar char="•"/>
            </a:pPr>
            <a:r>
              <a:rPr lang="tr-TR" sz="2800" dirty="0">
                <a:sym typeface="Times New Roman Bold"/>
              </a:rPr>
              <a:t>Ö</a:t>
            </a:r>
            <a:r>
              <a:rPr lang="tr-TR" sz="2800" dirty="0" smtClean="0">
                <a:sym typeface="Times New Roman Bold"/>
              </a:rPr>
              <a:t>z güvenin Temel Unsurları</a:t>
            </a:r>
          </a:p>
          <a:p>
            <a:pPr marL="457200" indent="-457200" algn="l">
              <a:lnSpc>
                <a:spcPct val="150000"/>
              </a:lnSpc>
              <a:buFont typeface="Arial" panose="020B0604020202020204" pitchFamily="34" charset="0"/>
              <a:buChar char="•"/>
            </a:pPr>
            <a:r>
              <a:rPr lang="tr-TR" sz="2800" dirty="0" smtClean="0">
                <a:sym typeface="Times New Roman Bold"/>
              </a:rPr>
              <a:t>Ergenlik Dönemi Sosyal Beceriler ve öz güvenin Önemi</a:t>
            </a:r>
          </a:p>
          <a:p>
            <a:pPr marL="457200" indent="-457200" algn="l">
              <a:lnSpc>
                <a:spcPct val="150000"/>
              </a:lnSpc>
              <a:buFont typeface="Arial" panose="020B0604020202020204" pitchFamily="34" charset="0"/>
              <a:buChar char="•"/>
            </a:pPr>
            <a:r>
              <a:rPr lang="tr-TR" sz="2800" dirty="0" smtClean="0">
                <a:sym typeface="Times New Roman Bold"/>
              </a:rPr>
              <a:t>Ergenlik Döneminde Sosyal Becerilerin Gelişimi</a:t>
            </a:r>
          </a:p>
          <a:p>
            <a:pPr marL="457200" indent="-457200" algn="l">
              <a:lnSpc>
                <a:spcPct val="150000"/>
              </a:lnSpc>
              <a:buFont typeface="Arial" panose="020B0604020202020204" pitchFamily="34" charset="0"/>
              <a:buChar char="•"/>
            </a:pPr>
            <a:r>
              <a:rPr lang="tr-TR" sz="2800" dirty="0" smtClean="0">
                <a:sym typeface="Times New Roman Bold"/>
              </a:rPr>
              <a:t>Çocuğunuzun Sosyal Hayatına Destek olma</a:t>
            </a:r>
            <a:endParaRPr lang="en-US" sz="2800" dirty="0">
              <a:sym typeface="Times New Roman Bold"/>
            </a:endParaRPr>
          </a:p>
        </p:txBody>
      </p:sp>
      <p:sp>
        <p:nvSpPr>
          <p:cNvPr id="8" name="Metin kutusu 7">
            <a:extLst>
              <a:ext uri="{FF2B5EF4-FFF2-40B4-BE49-F238E27FC236}">
                <a16:creationId xmlns:a16="http://schemas.microsoft.com/office/drawing/2014/main" id="{B6523778-F2F7-5DAB-70DD-3D63FC5ADC44}"/>
              </a:ext>
            </a:extLst>
          </p:cNvPr>
          <p:cNvSpPr txBox="1"/>
          <p:nvPr/>
        </p:nvSpPr>
        <p:spPr>
          <a:xfrm>
            <a:off x="1028700" y="2230386"/>
            <a:ext cx="9144000" cy="733534"/>
          </a:xfrm>
          <a:prstGeom prst="rect">
            <a:avLst/>
          </a:prstGeom>
          <a:noFill/>
        </p:spPr>
        <p:txBody>
          <a:bodyPr wrap="square">
            <a:spAutoFit/>
          </a:bodyPr>
          <a:lstStyle/>
          <a:p>
            <a:pPr>
              <a:lnSpc>
                <a:spcPts val="5040"/>
              </a:lnSpc>
            </a:pPr>
            <a:r>
              <a:rPr lang="en-US" sz="3600" b="1" dirty="0">
                <a:solidFill>
                  <a:schemeClr val="accent6">
                    <a:lumMod val="75000"/>
                  </a:schemeClr>
                </a:solidFill>
                <a:sym typeface="Times New Roman"/>
              </a:rPr>
              <a:t>SOSYAL BECERİ VE </a:t>
            </a:r>
            <a:r>
              <a:rPr lang="en-US" sz="3600" b="1" dirty="0" smtClean="0">
                <a:solidFill>
                  <a:schemeClr val="accent6">
                    <a:lumMod val="75000"/>
                  </a:schemeClr>
                </a:solidFill>
                <a:sym typeface="Times New Roman"/>
              </a:rPr>
              <a:t>ÖZ</a:t>
            </a:r>
            <a:r>
              <a:rPr lang="tr-TR" sz="3600" b="1" dirty="0" smtClean="0">
                <a:solidFill>
                  <a:schemeClr val="accent6">
                    <a:lumMod val="75000"/>
                  </a:schemeClr>
                </a:solidFill>
                <a:sym typeface="Times New Roman"/>
              </a:rPr>
              <a:t> </a:t>
            </a:r>
            <a:r>
              <a:rPr lang="en-US" sz="3600" b="1" dirty="0" smtClean="0">
                <a:solidFill>
                  <a:schemeClr val="accent6">
                    <a:lumMod val="75000"/>
                  </a:schemeClr>
                </a:solidFill>
                <a:sym typeface="Times New Roman"/>
              </a:rPr>
              <a:t>GÜVEN</a:t>
            </a:r>
            <a:endParaRPr lang="en-US" sz="3600" b="1" dirty="0">
              <a:solidFill>
                <a:schemeClr val="accent6">
                  <a:lumMod val="75000"/>
                </a:schemeClr>
              </a:solidFill>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1430000" y="3034429"/>
            <a:ext cx="4317196" cy="4450718"/>
          </a:xfrm>
          <a:custGeom>
            <a:avLst/>
            <a:gdLst/>
            <a:ahLst/>
            <a:cxnLst/>
            <a:rect l="l" t="t" r="r" b="b"/>
            <a:pathLst>
              <a:path w="4317196" h="4450718">
                <a:moveTo>
                  <a:pt x="0" y="0"/>
                </a:moveTo>
                <a:lnTo>
                  <a:pt x="4317196" y="0"/>
                </a:lnTo>
                <a:lnTo>
                  <a:pt x="4317196" y="4450718"/>
                </a:lnTo>
                <a:lnTo>
                  <a:pt x="0" y="4450718"/>
                </a:lnTo>
                <a:lnTo>
                  <a:pt x="0" y="0"/>
                </a:lnTo>
                <a:close/>
              </a:path>
            </a:pathLst>
          </a:custGeom>
          <a:blipFill>
            <a:blip r:embed="rId2">
              <a:extLst>
                <a:ext uri="{96DAC541-7B7A-43D3-8B79-37D633B846F1}">
                  <asvg:svgBlip xmlns:asvg="http://schemas.microsoft.com/office/drawing/2016/SVG/main" xmlns="" r:embed="rId3"/>
                </a:ext>
              </a:extLst>
            </a:blip>
            <a:stretch>
              <a:fillRect/>
            </a:stretch>
          </a:blipFill>
        </p:spPr>
        <p:txBody>
          <a:bodyPr/>
          <a:lstStyle/>
          <a:p>
            <a:endParaRPr lang="tr-TR"/>
          </a:p>
        </p:txBody>
      </p:sp>
      <p:sp>
        <p:nvSpPr>
          <p:cNvPr id="4" name="TextBox 4"/>
          <p:cNvSpPr txBox="1"/>
          <p:nvPr/>
        </p:nvSpPr>
        <p:spPr>
          <a:xfrm>
            <a:off x="1118501" y="3619500"/>
            <a:ext cx="8558899" cy="2215991"/>
          </a:xfrm>
          <a:prstGeom prst="rect">
            <a:avLst/>
          </a:prstGeom>
        </p:spPr>
        <p:txBody>
          <a:bodyPr wrap="square" lIns="0" tIns="0" rIns="0" bIns="0" rtlCol="0" anchor="t">
            <a:spAutoFit/>
          </a:bodyPr>
          <a:lstStyle/>
          <a:p>
            <a:pPr algn="just">
              <a:lnSpc>
                <a:spcPct val="150000"/>
              </a:lnSpc>
            </a:pPr>
            <a:r>
              <a:rPr lang="tr-TR" sz="2400" dirty="0" smtClean="0"/>
              <a:t>Sosyal Beceriler, bireylerin başkalarıyla etkili bir şekilde iletişim kurma ve sosyal durumları yönetme yetenekleridir. Bir başka ifadeyle sosyal beceriler, </a:t>
            </a:r>
            <a:r>
              <a:rPr lang="tr-TR" sz="2400" dirty="0"/>
              <a:t>bireyin toplum içerisinde diğerleriyle olumlu etkileşim kurmasını sağlayan </a:t>
            </a:r>
            <a:r>
              <a:rPr lang="tr-TR" sz="2400" dirty="0" smtClean="0"/>
              <a:t>davranışlardır.</a:t>
            </a:r>
            <a:endParaRPr lang="en-US" sz="2400" dirty="0">
              <a:sym typeface="Times New Roman"/>
            </a:endParaRPr>
          </a:p>
        </p:txBody>
      </p:sp>
      <p:sp>
        <p:nvSpPr>
          <p:cNvPr id="5" name="TextBox 5"/>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3</a:t>
            </a:r>
            <a:endParaRPr lang="en-US" sz="2700" spc="-12" dirty="0">
              <a:solidFill>
                <a:srgbClr val="FFFFFF"/>
              </a:solidFill>
              <a:latin typeface="Evolventa"/>
              <a:ea typeface="Evolventa"/>
              <a:cs typeface="Evolventa"/>
              <a:sym typeface="Evolventa"/>
            </a:endParaRPr>
          </a:p>
        </p:txBody>
      </p:sp>
      <p:sp>
        <p:nvSpPr>
          <p:cNvPr id="8" name="TextBox 8"/>
          <p:cNvSpPr txBox="1"/>
          <p:nvPr/>
        </p:nvSpPr>
        <p:spPr>
          <a:xfrm>
            <a:off x="1447800" y="2662142"/>
            <a:ext cx="6144216" cy="957358"/>
          </a:xfrm>
          <a:prstGeom prst="rect">
            <a:avLst/>
          </a:prstGeom>
        </p:spPr>
        <p:txBody>
          <a:bodyPr lIns="50800" tIns="50800" rIns="50800" bIns="50800" rtlCol="0" anchor="ctr"/>
          <a:lstStyle/>
          <a:p>
            <a:pPr>
              <a:lnSpc>
                <a:spcPts val="5040"/>
              </a:lnSpc>
            </a:pPr>
            <a:r>
              <a:rPr lang="tr-TR" sz="3600" b="1" dirty="0" smtClean="0">
                <a:solidFill>
                  <a:schemeClr val="accent6">
                    <a:lumMod val="75000"/>
                  </a:schemeClr>
                </a:solidFill>
                <a:sym typeface="Times New Roman"/>
              </a:rPr>
              <a:t>Sosyal Beceri Nedir?</a:t>
            </a:r>
            <a:endParaRPr lang="en-US" sz="3600" b="1" dirty="0">
              <a:solidFill>
                <a:schemeClr val="accent6">
                  <a:lumMod val="75000"/>
                </a:schemeClr>
              </a:solidFill>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365858" y="2811196"/>
            <a:ext cx="8997341" cy="4985980"/>
          </a:xfrm>
          <a:prstGeom prst="rect">
            <a:avLst/>
          </a:prstGeom>
        </p:spPr>
        <p:txBody>
          <a:bodyPr wrap="square" lIns="0" tIns="0" rIns="0" bIns="0" rtlCol="0" anchor="t">
            <a:spAutoFit/>
          </a:bodyPr>
          <a:lstStyle/>
          <a:p>
            <a:pPr algn="l">
              <a:lnSpc>
                <a:spcPct val="150000"/>
              </a:lnSpc>
            </a:pPr>
            <a:r>
              <a:rPr lang="tr-TR" sz="2400" dirty="0" smtClean="0">
                <a:sym typeface="Times New Roman"/>
              </a:rPr>
              <a:t>Yaşamın ilk yıllarından itibaren ortaya çıkan ve ergenlik</a:t>
            </a:r>
            <a:r>
              <a:rPr lang="en-US" sz="2400" dirty="0" smtClean="0">
                <a:sym typeface="Times New Roman"/>
              </a:rPr>
              <a:t> </a:t>
            </a:r>
            <a:r>
              <a:rPr lang="tr-TR" sz="2400" dirty="0" smtClean="0">
                <a:sym typeface="Times New Roman"/>
              </a:rPr>
              <a:t>döneminde gelişen sosyal beceriler gençlerin;</a:t>
            </a:r>
          </a:p>
          <a:p>
            <a:pPr marL="342900" indent="-342900" algn="l">
              <a:lnSpc>
                <a:spcPct val="150000"/>
              </a:lnSpc>
              <a:buFont typeface="Arial" panose="020B0604020202020204" pitchFamily="34" charset="0"/>
              <a:buChar char="•"/>
            </a:pPr>
            <a:r>
              <a:rPr lang="tr-TR" sz="2400" dirty="0" smtClean="0">
                <a:sym typeface="Times New Roman"/>
              </a:rPr>
              <a:t>Sağ</a:t>
            </a:r>
            <a:r>
              <a:rPr lang="en-US" sz="2400" dirty="0" smtClean="0">
                <a:sym typeface="Times New Roman"/>
              </a:rPr>
              <a:t>l</a:t>
            </a:r>
            <a:r>
              <a:rPr lang="tr-TR" sz="2400" dirty="0" err="1" smtClean="0">
                <a:sym typeface="Times New Roman"/>
              </a:rPr>
              <a:t>ıklı</a:t>
            </a:r>
            <a:r>
              <a:rPr lang="en-US" sz="2400" dirty="0" smtClean="0">
                <a:sym typeface="Times New Roman"/>
              </a:rPr>
              <a:t> </a:t>
            </a:r>
            <a:r>
              <a:rPr lang="tr-TR" sz="2400" dirty="0" smtClean="0">
                <a:sym typeface="Times New Roman"/>
              </a:rPr>
              <a:t>arkadaşlıklar </a:t>
            </a:r>
            <a:r>
              <a:rPr lang="en-US" sz="2400" dirty="0" smtClean="0">
                <a:sym typeface="Times New Roman"/>
              </a:rPr>
              <a:t> </a:t>
            </a:r>
            <a:r>
              <a:rPr lang="tr-TR" sz="2400" dirty="0" smtClean="0">
                <a:sym typeface="Times New Roman"/>
              </a:rPr>
              <a:t>kurmasına</a:t>
            </a:r>
            <a:r>
              <a:rPr lang="en-US" sz="2400" dirty="0" smtClean="0">
                <a:sym typeface="Times New Roman"/>
              </a:rPr>
              <a:t>,</a:t>
            </a:r>
            <a:endParaRPr lang="tr-TR" sz="2400" dirty="0">
              <a:sym typeface="Times New Roman"/>
            </a:endParaRPr>
          </a:p>
          <a:p>
            <a:pPr marL="342900" indent="-342900" algn="l">
              <a:lnSpc>
                <a:spcPct val="150000"/>
              </a:lnSpc>
              <a:buFont typeface="Arial" panose="020B0604020202020204" pitchFamily="34" charset="0"/>
              <a:buChar char="•"/>
            </a:pPr>
            <a:r>
              <a:rPr lang="tr-TR" sz="2400" dirty="0" smtClean="0">
                <a:sym typeface="Times New Roman"/>
              </a:rPr>
              <a:t>Kendine güven duymasına</a:t>
            </a:r>
            <a:endParaRPr lang="tr-TR" sz="2400" dirty="0">
              <a:sym typeface="Times New Roman"/>
            </a:endParaRPr>
          </a:p>
          <a:p>
            <a:pPr marL="342900" indent="-342900" algn="l">
              <a:lnSpc>
                <a:spcPct val="150000"/>
              </a:lnSpc>
              <a:buFont typeface="Arial" panose="020B0604020202020204" pitchFamily="34" charset="0"/>
              <a:buChar char="•"/>
            </a:pPr>
            <a:r>
              <a:rPr lang="tr-TR" sz="2400" dirty="0" smtClean="0">
                <a:sym typeface="Times New Roman"/>
              </a:rPr>
              <a:t>Stresini yönetebilmesine</a:t>
            </a:r>
            <a:endParaRPr lang="tr-TR" sz="2400" dirty="0">
              <a:sym typeface="Times New Roman"/>
            </a:endParaRPr>
          </a:p>
          <a:p>
            <a:pPr marL="342900" indent="-342900" algn="l">
              <a:lnSpc>
                <a:spcPct val="150000"/>
              </a:lnSpc>
              <a:buFont typeface="Arial" panose="020B0604020202020204" pitchFamily="34" charset="0"/>
              <a:buChar char="•"/>
            </a:pPr>
            <a:r>
              <a:rPr lang="tr-TR" sz="2400" dirty="0" smtClean="0">
                <a:sym typeface="Times New Roman"/>
              </a:rPr>
              <a:t>Karşılaştığı sosyal problemleri çözebilmesine yardımcı olur.</a:t>
            </a:r>
          </a:p>
          <a:p>
            <a:pPr algn="l">
              <a:lnSpc>
                <a:spcPct val="150000"/>
              </a:lnSpc>
            </a:pPr>
            <a:r>
              <a:rPr lang="tr-TR" sz="2400" dirty="0" smtClean="0">
                <a:sym typeface="Times New Roman"/>
              </a:rPr>
              <a:t>Sosyal becerilerin gelişimi sadece bireysel uyum için değil toplumsal uyum ve huzurun sağlanması açısından da oldukça önemlidir.</a:t>
            </a:r>
            <a:endParaRPr lang="en-US" sz="2400" dirty="0">
              <a:sym typeface="Times New Roman"/>
            </a:endParaRPr>
          </a:p>
        </p:txBody>
      </p:sp>
      <p:sp>
        <p:nvSpPr>
          <p:cNvPr id="4" name="Freeform 4"/>
          <p:cNvSpPr/>
          <p:nvPr/>
        </p:nvSpPr>
        <p:spPr>
          <a:xfrm>
            <a:off x="11008087" y="2456301"/>
            <a:ext cx="5914055" cy="5374398"/>
          </a:xfrm>
          <a:custGeom>
            <a:avLst/>
            <a:gdLst/>
            <a:ahLst/>
            <a:cxnLst/>
            <a:rect l="l" t="t" r="r" b="b"/>
            <a:pathLst>
              <a:path w="3754172" h="3411604">
                <a:moveTo>
                  <a:pt x="0" y="0"/>
                </a:moveTo>
                <a:lnTo>
                  <a:pt x="3754173" y="0"/>
                </a:lnTo>
                <a:lnTo>
                  <a:pt x="3754173" y="3411603"/>
                </a:lnTo>
                <a:lnTo>
                  <a:pt x="0" y="341160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txBody>
          <a:bodyPr/>
          <a:lstStyle/>
          <a:p>
            <a:endParaRPr lang="tr-TR"/>
          </a:p>
        </p:txBody>
      </p:sp>
      <p:sp>
        <p:nvSpPr>
          <p:cNvPr id="5" name="TextBox 5"/>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4</a:t>
            </a:r>
            <a:endParaRPr lang="en-US" sz="2700" spc="-12" dirty="0">
              <a:solidFill>
                <a:srgbClr val="FFFFFF"/>
              </a:solidFill>
              <a:latin typeface="Evolventa"/>
              <a:ea typeface="Evolventa"/>
              <a:cs typeface="Evolventa"/>
              <a:sym typeface="Evolventa"/>
            </a:endParaRPr>
          </a:p>
        </p:txBody>
      </p:sp>
      <p:sp>
        <p:nvSpPr>
          <p:cNvPr id="2" name="TextBox 8"/>
          <p:cNvSpPr txBox="1"/>
          <p:nvPr/>
        </p:nvSpPr>
        <p:spPr>
          <a:xfrm>
            <a:off x="1524000" y="1853838"/>
            <a:ext cx="8153400" cy="957358"/>
          </a:xfrm>
          <a:prstGeom prst="rect">
            <a:avLst/>
          </a:prstGeom>
        </p:spPr>
        <p:txBody>
          <a:bodyPr lIns="50800" tIns="50800" rIns="50800" bIns="50800" rtlCol="0" anchor="ctr"/>
          <a:lstStyle/>
          <a:p>
            <a:pPr>
              <a:lnSpc>
                <a:spcPts val="5040"/>
              </a:lnSpc>
            </a:pPr>
            <a:r>
              <a:rPr lang="tr-TR" sz="3600" b="1" dirty="0" smtClean="0">
                <a:solidFill>
                  <a:schemeClr val="accent6">
                    <a:lumMod val="75000"/>
                  </a:schemeClr>
                </a:solidFill>
                <a:sym typeface="Times New Roman"/>
              </a:rPr>
              <a:t>Sosyal Becerilerin Önemi</a:t>
            </a:r>
            <a:endParaRPr lang="en-US" sz="3600" b="1" dirty="0">
              <a:solidFill>
                <a:schemeClr val="accent6">
                  <a:lumMod val="75000"/>
                </a:schemeClr>
              </a:solidFill>
              <a:sym typeface="Times New Roman"/>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1600200" y="2313709"/>
            <a:ext cx="7696200" cy="5539978"/>
          </a:xfrm>
          <a:prstGeom prst="rect">
            <a:avLst/>
          </a:prstGeom>
        </p:spPr>
        <p:txBody>
          <a:bodyPr wrap="square" lIns="0" tIns="0" rIns="0" bIns="0" rtlCol="0" anchor="t">
            <a:spAutoFit/>
          </a:bodyPr>
          <a:lstStyle/>
          <a:p>
            <a:pPr marL="614363" lvl="1" indent="-342900" algn="just">
              <a:lnSpc>
                <a:spcPct val="150000"/>
              </a:lnSpc>
              <a:buFont typeface="Arial" panose="020B0604020202020204" pitchFamily="34" charset="0"/>
              <a:buChar char="•"/>
            </a:pPr>
            <a:r>
              <a:rPr lang="tr-TR" sz="2400" b="1" dirty="0" smtClean="0">
                <a:sym typeface="Times New Roman Bold"/>
              </a:rPr>
              <a:t>İletişim Becerileri:</a:t>
            </a:r>
            <a:endParaRPr lang="tr-TR" sz="2400" b="1" dirty="0" smtClean="0">
              <a:sym typeface="Times New Roman"/>
            </a:endParaRPr>
          </a:p>
          <a:p>
            <a:pPr marL="271463" lvl="1" algn="just">
              <a:lnSpc>
                <a:spcPct val="150000"/>
              </a:lnSpc>
            </a:pPr>
            <a:r>
              <a:rPr lang="tr-TR" sz="2400" dirty="0" smtClean="0">
                <a:sym typeface="Times New Roman"/>
              </a:rPr>
              <a:t>Selamlaşma</a:t>
            </a:r>
          </a:p>
          <a:p>
            <a:pPr marL="271463" lvl="1" algn="just">
              <a:lnSpc>
                <a:spcPct val="150000"/>
              </a:lnSpc>
            </a:pPr>
            <a:r>
              <a:rPr lang="tr-TR" sz="2400" dirty="0" smtClean="0">
                <a:sym typeface="Times New Roman"/>
              </a:rPr>
              <a:t>Konuşmayı Sürdürme</a:t>
            </a:r>
          </a:p>
          <a:p>
            <a:pPr marL="271463" lvl="1" algn="just">
              <a:lnSpc>
                <a:spcPct val="150000"/>
              </a:lnSpc>
            </a:pPr>
            <a:r>
              <a:rPr lang="tr-TR" sz="2400" dirty="0" smtClean="0">
                <a:sym typeface="Times New Roman"/>
              </a:rPr>
              <a:t>Soru Sorma</a:t>
            </a:r>
          </a:p>
          <a:p>
            <a:pPr marL="271463" lvl="1" algn="just">
              <a:lnSpc>
                <a:spcPct val="150000"/>
              </a:lnSpc>
            </a:pPr>
            <a:r>
              <a:rPr lang="tr-TR" sz="2400" dirty="0" smtClean="0">
                <a:sym typeface="Times New Roman"/>
              </a:rPr>
              <a:t>Kendini Tanıtma</a:t>
            </a:r>
          </a:p>
          <a:p>
            <a:pPr marL="271463" lvl="1" algn="just">
              <a:lnSpc>
                <a:spcPct val="150000"/>
              </a:lnSpc>
            </a:pPr>
            <a:r>
              <a:rPr lang="tr-TR" sz="2400" dirty="0" smtClean="0">
                <a:sym typeface="Times New Roman"/>
              </a:rPr>
              <a:t>Nezaket sözcüklerini Kullanma</a:t>
            </a:r>
            <a:endParaRPr lang="tr-TR" sz="2400" dirty="0">
              <a:sym typeface="Times New Roman"/>
            </a:endParaRPr>
          </a:p>
          <a:p>
            <a:pPr marL="271463" lvl="1" algn="just">
              <a:lnSpc>
                <a:spcPct val="150000"/>
              </a:lnSpc>
            </a:pPr>
            <a:r>
              <a:rPr lang="tr-TR" sz="2400" dirty="0" smtClean="0">
                <a:sym typeface="Times New Roman Bold"/>
              </a:rPr>
              <a:t>Dinleme</a:t>
            </a:r>
            <a:endParaRPr lang="tr-TR" sz="2400" dirty="0">
              <a:sym typeface="Times New Roman"/>
            </a:endParaRPr>
          </a:p>
          <a:p>
            <a:pPr marL="614363" lvl="1" indent="-342900" algn="just">
              <a:lnSpc>
                <a:spcPct val="150000"/>
              </a:lnSpc>
              <a:buFont typeface="Arial" panose="020B0604020202020204" pitchFamily="34" charset="0"/>
              <a:buChar char="•"/>
            </a:pPr>
            <a:r>
              <a:rPr lang="en-US" sz="2400" b="1" dirty="0" smtClean="0">
                <a:sym typeface="Times New Roman Bold"/>
              </a:rPr>
              <a:t>Empati</a:t>
            </a:r>
            <a:r>
              <a:rPr lang="en-US" sz="2400" b="1" dirty="0">
                <a:sym typeface="Times New Roman"/>
              </a:rPr>
              <a:t>:</a:t>
            </a:r>
          </a:p>
          <a:p>
            <a:pPr marL="85725" indent="-271462" algn="just">
              <a:lnSpc>
                <a:spcPct val="150000"/>
              </a:lnSpc>
            </a:pPr>
            <a:r>
              <a:rPr lang="tr-TR" sz="2400" dirty="0" smtClean="0">
                <a:sym typeface="Times New Roman"/>
              </a:rPr>
              <a:t>Başkalarının duygularını anlama, onlara saygı duyma ve bunları iletme becerisi</a:t>
            </a:r>
            <a:endParaRPr lang="en-US" sz="2400" dirty="0">
              <a:sym typeface="Times New Roman"/>
            </a:endParaRPr>
          </a:p>
        </p:txBody>
      </p:sp>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5</a:t>
            </a:r>
            <a:endParaRPr lang="en-US" sz="2700" spc="-12" dirty="0">
              <a:solidFill>
                <a:srgbClr val="FFFFFF"/>
              </a:solidFill>
              <a:latin typeface="Evolventa"/>
              <a:ea typeface="Evolventa"/>
              <a:cs typeface="Evolventa"/>
              <a:sym typeface="Evolventa"/>
            </a:endParaRPr>
          </a:p>
        </p:txBody>
      </p:sp>
      <p:sp>
        <p:nvSpPr>
          <p:cNvPr id="7" name="TextBox 7"/>
          <p:cNvSpPr txBox="1"/>
          <p:nvPr/>
        </p:nvSpPr>
        <p:spPr>
          <a:xfrm>
            <a:off x="1981200" y="1356351"/>
            <a:ext cx="6324600" cy="957358"/>
          </a:xfrm>
          <a:prstGeom prst="rect">
            <a:avLst/>
          </a:prstGeom>
        </p:spPr>
        <p:txBody>
          <a:bodyPr lIns="50800" tIns="50800" rIns="50800" bIns="50800" rtlCol="0" anchor="ctr"/>
          <a:lstStyle/>
          <a:p>
            <a:pPr>
              <a:lnSpc>
                <a:spcPts val="5040"/>
              </a:lnSpc>
            </a:pPr>
            <a:r>
              <a:rPr lang="tr-TR" sz="4000" b="1" dirty="0" smtClean="0">
                <a:solidFill>
                  <a:schemeClr val="accent6">
                    <a:lumMod val="75000"/>
                  </a:schemeClr>
                </a:solidFill>
                <a:sym typeface="Times New Roman"/>
              </a:rPr>
              <a:t>Temel</a:t>
            </a:r>
            <a:r>
              <a:rPr lang="en-US" sz="4000" b="1" dirty="0" smtClean="0">
                <a:solidFill>
                  <a:schemeClr val="accent6">
                    <a:lumMod val="75000"/>
                  </a:schemeClr>
                </a:solidFill>
                <a:sym typeface="Times New Roman"/>
              </a:rPr>
              <a:t> </a:t>
            </a:r>
            <a:r>
              <a:rPr lang="tr-TR" sz="4000" b="1" smtClean="0">
                <a:solidFill>
                  <a:schemeClr val="accent6">
                    <a:lumMod val="75000"/>
                  </a:schemeClr>
                </a:solidFill>
                <a:sym typeface="Times New Roman"/>
              </a:rPr>
              <a:t>Sosyal Beceriler</a:t>
            </a:r>
            <a:endParaRPr lang="en-US" sz="4000" b="1" dirty="0">
              <a:solidFill>
                <a:schemeClr val="accent6">
                  <a:lumMod val="75000"/>
                </a:schemeClr>
              </a:solidFill>
              <a:sym typeface="Times New Roman"/>
            </a:endParaRPr>
          </a:p>
        </p:txBody>
      </p:sp>
      <p:pic>
        <p:nvPicPr>
          <p:cNvPr id="1026" name="Picture 2" descr="People playing with their pe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0" y="2331027"/>
            <a:ext cx="7467600" cy="49744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9601200" y="3040501"/>
            <a:ext cx="7543800" cy="4091698"/>
          </a:xfrm>
          <a:prstGeom prst="rect">
            <a:avLst/>
          </a:prstGeom>
          <a:noFill/>
        </p:spPr>
        <p:txBody>
          <a:bodyPr wrap="square" rtlCol="0">
            <a:spAutoFit/>
          </a:bodyPr>
          <a:lstStyle/>
          <a:p>
            <a:pPr>
              <a:lnSpc>
                <a:spcPct val="150000"/>
              </a:lnSpc>
            </a:pPr>
            <a:r>
              <a:rPr lang="tr-TR" sz="2200" b="1" dirty="0"/>
              <a:t>İş </a:t>
            </a:r>
            <a:r>
              <a:rPr lang="tr-TR" sz="2200" b="1" dirty="0" smtClean="0"/>
              <a:t>Birliği</a:t>
            </a:r>
            <a:r>
              <a:rPr lang="tr-TR" sz="2200" dirty="0" smtClean="0"/>
              <a:t>: Takım </a:t>
            </a:r>
            <a:r>
              <a:rPr lang="tr-TR" sz="2200" dirty="0"/>
              <a:t>çalışmalarında etkili bir şekilde çalışabilme ve grup dinamiklerine uyum sağlama.</a:t>
            </a:r>
          </a:p>
          <a:p>
            <a:pPr>
              <a:lnSpc>
                <a:spcPct val="150000"/>
              </a:lnSpc>
            </a:pPr>
            <a:r>
              <a:rPr lang="tr-TR" sz="2200" dirty="0"/>
              <a:t>Çatışma </a:t>
            </a:r>
            <a:r>
              <a:rPr lang="tr-TR" sz="2200" dirty="0" smtClean="0"/>
              <a:t>Çözme: Sosyal </a:t>
            </a:r>
            <a:r>
              <a:rPr lang="tr-TR" sz="2200" dirty="0"/>
              <a:t>ortamlarda ortaya çıkan anlaşmazlıkları yapıcı bir şekilde ele alabilme yeteneği.</a:t>
            </a:r>
          </a:p>
          <a:p>
            <a:pPr>
              <a:lnSpc>
                <a:spcPct val="150000"/>
              </a:lnSpc>
            </a:pPr>
            <a:r>
              <a:rPr lang="tr-TR" sz="2200" b="1" dirty="0"/>
              <a:t>Beden </a:t>
            </a:r>
            <a:r>
              <a:rPr lang="tr-TR" sz="2200" b="1" dirty="0" smtClean="0"/>
              <a:t>Dili: </a:t>
            </a:r>
            <a:r>
              <a:rPr lang="tr-TR" sz="2200" dirty="0" smtClean="0"/>
              <a:t>Kendi </a:t>
            </a:r>
            <a:r>
              <a:rPr lang="tr-TR" sz="2200" dirty="0"/>
              <a:t>beden dilini kullanma ve başkalarının beden dilini anlama becerisi.</a:t>
            </a:r>
          </a:p>
          <a:p>
            <a:pPr>
              <a:lnSpc>
                <a:spcPct val="150000"/>
              </a:lnSpc>
            </a:pPr>
            <a:r>
              <a:rPr lang="tr-TR" sz="2200" b="1" dirty="0"/>
              <a:t>Sosyal </a:t>
            </a:r>
            <a:r>
              <a:rPr lang="tr-TR" sz="2200" b="1" dirty="0" smtClean="0"/>
              <a:t>Farkındalık</a:t>
            </a:r>
            <a:r>
              <a:rPr lang="tr-TR" sz="2200" dirty="0" smtClean="0"/>
              <a:t>: Sosyal </a:t>
            </a:r>
            <a:r>
              <a:rPr lang="tr-TR" sz="2200" dirty="0"/>
              <a:t>durumların ve çevresel dinamiklerin farkında olma yeteneği.</a:t>
            </a:r>
          </a:p>
        </p:txBody>
      </p:sp>
      <p:pic>
        <p:nvPicPr>
          <p:cNvPr id="3" name="Resim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2825750"/>
            <a:ext cx="6781800" cy="4521200"/>
          </a:xfrm>
          <a:prstGeom prst="rect">
            <a:avLst/>
          </a:prstGeom>
        </p:spPr>
      </p:pic>
      <p:sp>
        <p:nvSpPr>
          <p:cNvPr id="4" name="Metin kutusu 3"/>
          <p:cNvSpPr txBox="1"/>
          <p:nvPr/>
        </p:nvSpPr>
        <p:spPr>
          <a:xfrm>
            <a:off x="152400" y="9563100"/>
            <a:ext cx="685800" cy="584775"/>
          </a:xfrm>
          <a:prstGeom prst="rect">
            <a:avLst/>
          </a:prstGeom>
          <a:noFill/>
        </p:spPr>
        <p:txBody>
          <a:bodyPr wrap="square" rtlCol="0">
            <a:spAutoFit/>
          </a:bodyPr>
          <a:lstStyle/>
          <a:p>
            <a:r>
              <a:rPr lang="tr-TR" sz="3200" dirty="0" smtClean="0">
                <a:solidFill>
                  <a:schemeClr val="bg2"/>
                </a:solidFill>
              </a:rPr>
              <a:t>6</a:t>
            </a:r>
            <a:endParaRPr lang="tr-TR" sz="3200" dirty="0">
              <a:solidFill>
                <a:schemeClr val="bg2"/>
              </a:solidFill>
            </a:endParaRPr>
          </a:p>
        </p:txBody>
      </p:sp>
    </p:spTree>
    <p:extLst>
      <p:ext uri="{BB962C8B-B14F-4D97-AF65-F5344CB8AC3E}">
        <p14:creationId xmlns:p14="http://schemas.microsoft.com/office/powerpoint/2010/main" val="23752981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1227676" y="3721076"/>
            <a:ext cx="8075651" cy="3323987"/>
          </a:xfrm>
          <a:prstGeom prst="rect">
            <a:avLst/>
          </a:prstGeom>
        </p:spPr>
        <p:txBody>
          <a:bodyPr wrap="square" lIns="0" tIns="0" rIns="0" bIns="0" rtlCol="0" anchor="t">
            <a:spAutoFit/>
          </a:bodyPr>
          <a:lstStyle/>
          <a:p>
            <a:pPr algn="l">
              <a:lnSpc>
                <a:spcPct val="150000"/>
              </a:lnSpc>
            </a:pPr>
            <a:r>
              <a:rPr lang="tr-TR" sz="2400" dirty="0"/>
              <a:t>Ö</a:t>
            </a:r>
            <a:r>
              <a:rPr lang="tr-TR" sz="2400" dirty="0" smtClean="0"/>
              <a:t>z güven, bir bireyin kendi yeteneklerine, değerlerine ve becerilerine ait güven duygusudur. Kişinin kendine olan inancı hem duygusal hem de sosyal yaşamda önemli bir rol oynar. </a:t>
            </a:r>
            <a:r>
              <a:rPr lang="tr-TR" sz="2400" dirty="0"/>
              <a:t>Ö</a:t>
            </a:r>
            <a:r>
              <a:rPr lang="tr-TR" sz="2400" dirty="0" smtClean="0"/>
              <a:t>z güven, bireyin kendi potansiyelini gerçekleştirmesine, hedeflerine ulaşmasına ve zorluklarla başa çıkabilmesine yardımcı olur.</a:t>
            </a:r>
            <a:endParaRPr lang="en-US" sz="2400" dirty="0">
              <a:sym typeface="Times New Roman"/>
            </a:endParaRPr>
          </a:p>
        </p:txBody>
      </p:sp>
      <p:sp>
        <p:nvSpPr>
          <p:cNvPr id="5" name="TextBox 5"/>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7</a:t>
            </a:r>
          </a:p>
        </p:txBody>
      </p:sp>
      <p:sp>
        <p:nvSpPr>
          <p:cNvPr id="8" name="TextBox 8"/>
          <p:cNvSpPr txBox="1"/>
          <p:nvPr/>
        </p:nvSpPr>
        <p:spPr>
          <a:xfrm>
            <a:off x="1220749" y="2384427"/>
            <a:ext cx="4160485" cy="957358"/>
          </a:xfrm>
          <a:prstGeom prst="rect">
            <a:avLst/>
          </a:prstGeom>
        </p:spPr>
        <p:txBody>
          <a:bodyPr lIns="50800" tIns="50800" rIns="50800" bIns="50800" rtlCol="0" anchor="ctr"/>
          <a:lstStyle/>
          <a:p>
            <a:pPr>
              <a:lnSpc>
                <a:spcPts val="5040"/>
              </a:lnSpc>
            </a:pPr>
            <a:r>
              <a:rPr lang="tr-TR" sz="3600" b="1" dirty="0" smtClean="0">
                <a:solidFill>
                  <a:schemeClr val="accent6">
                    <a:lumMod val="75000"/>
                  </a:schemeClr>
                </a:solidFill>
                <a:sym typeface="Times New Roman"/>
              </a:rPr>
              <a:t>Öz güven nedir?</a:t>
            </a:r>
            <a:endParaRPr lang="en-US" sz="3600" b="1" dirty="0">
              <a:solidFill>
                <a:schemeClr val="accent6">
                  <a:lumMod val="75000"/>
                </a:schemeClr>
              </a:solidFill>
              <a:sym typeface="Times New Roman"/>
            </a:endParaRPr>
          </a:p>
        </p:txBody>
      </p:sp>
      <p:pic>
        <p:nvPicPr>
          <p:cNvPr id="2050" name="Picture 2" descr="3D illustration of a young man jumping with his arms outstretch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58400" y="2401745"/>
            <a:ext cx="5962650" cy="5962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0744200" y="2980542"/>
            <a:ext cx="6869242" cy="5134758"/>
          </a:xfrm>
          <a:custGeom>
            <a:avLst/>
            <a:gdLst/>
            <a:ahLst/>
            <a:cxnLst/>
            <a:rect l="l" t="t" r="r" b="b"/>
            <a:pathLst>
              <a:path w="5469409" h="4088383">
                <a:moveTo>
                  <a:pt x="0" y="0"/>
                </a:moveTo>
                <a:lnTo>
                  <a:pt x="5469409" y="0"/>
                </a:lnTo>
                <a:lnTo>
                  <a:pt x="5469409" y="4088382"/>
                </a:lnTo>
                <a:lnTo>
                  <a:pt x="0" y="4088382"/>
                </a:lnTo>
                <a:lnTo>
                  <a:pt x="0" y="0"/>
                </a:lnTo>
                <a:close/>
              </a:path>
            </a:pathLst>
          </a:custGeom>
          <a:blipFill>
            <a:blip r:embed="rId2"/>
            <a:stretch>
              <a:fillRect/>
            </a:stretch>
          </a:blipFill>
        </p:spPr>
        <p:txBody>
          <a:bodyPr/>
          <a:lstStyle/>
          <a:p>
            <a:endParaRPr lang="tr-TR"/>
          </a:p>
        </p:txBody>
      </p:sp>
      <p:sp>
        <p:nvSpPr>
          <p:cNvPr id="4" name="TextBox 4"/>
          <p:cNvSpPr txBox="1"/>
          <p:nvPr/>
        </p:nvSpPr>
        <p:spPr>
          <a:xfrm>
            <a:off x="1524000" y="2599567"/>
            <a:ext cx="9105900" cy="5539978"/>
          </a:xfrm>
          <a:prstGeom prst="rect">
            <a:avLst/>
          </a:prstGeom>
        </p:spPr>
        <p:txBody>
          <a:bodyPr wrap="square" lIns="0" tIns="0" rIns="0" bIns="0" rtlCol="0" anchor="t">
            <a:spAutoFit/>
          </a:bodyPr>
          <a:lstStyle/>
          <a:p>
            <a:pPr marL="342900" indent="-342900" algn="just">
              <a:lnSpc>
                <a:spcPct val="150000"/>
              </a:lnSpc>
              <a:buFont typeface="Wingdings" panose="05000000000000000000" pitchFamily="2" charset="2"/>
              <a:buChar char="v"/>
            </a:pPr>
            <a:endParaRPr sz="2400" dirty="0"/>
          </a:p>
          <a:p>
            <a:pPr marL="342900" indent="-342900" algn="just">
              <a:lnSpc>
                <a:spcPct val="150000"/>
              </a:lnSpc>
              <a:buFont typeface="Wingdings" panose="05000000000000000000" pitchFamily="2" charset="2"/>
              <a:buChar char="v"/>
            </a:pPr>
            <a:endParaRPr sz="2400" dirty="0"/>
          </a:p>
          <a:p>
            <a:pPr marL="614363" lvl="1" indent="-342900" algn="just">
              <a:lnSpc>
                <a:spcPct val="150000"/>
              </a:lnSpc>
              <a:buFont typeface="Arial" panose="020B0604020202020204" pitchFamily="34" charset="0"/>
              <a:buChar char="•"/>
            </a:pPr>
            <a:r>
              <a:rPr lang="en-US" sz="2400" b="1" dirty="0" smtClean="0">
                <a:sym typeface="Times New Roman Bold"/>
              </a:rPr>
              <a:t>K</a:t>
            </a:r>
            <a:r>
              <a:rPr lang="tr-TR" sz="2400" b="1" dirty="0" smtClean="0">
                <a:sym typeface="Times New Roman Bold"/>
              </a:rPr>
              <a:t>arar</a:t>
            </a:r>
            <a:r>
              <a:rPr lang="en-US" sz="2400" b="1" dirty="0" smtClean="0">
                <a:sym typeface="Times New Roman Bold"/>
              </a:rPr>
              <a:t> </a:t>
            </a:r>
            <a:r>
              <a:rPr lang="en-US" sz="2400" b="1" dirty="0">
                <a:sym typeface="Times New Roman Bold"/>
              </a:rPr>
              <a:t>Verme</a:t>
            </a:r>
            <a:r>
              <a:rPr lang="en-US" sz="2400" b="1" dirty="0">
                <a:sym typeface="Times New Roman"/>
              </a:rPr>
              <a:t>: </a:t>
            </a:r>
            <a:r>
              <a:rPr lang="tr-TR" sz="2400" dirty="0">
                <a:sym typeface="Times New Roman"/>
              </a:rPr>
              <a:t>Ö</a:t>
            </a:r>
            <a:r>
              <a:rPr lang="tr-TR" sz="2400" dirty="0" smtClean="0">
                <a:sym typeface="Times New Roman"/>
              </a:rPr>
              <a:t>z güven sahibi kişiler</a:t>
            </a:r>
            <a:r>
              <a:rPr lang="en-US" sz="2400" dirty="0" smtClean="0">
                <a:sym typeface="Times New Roman"/>
              </a:rPr>
              <a:t>, </a:t>
            </a:r>
            <a:r>
              <a:rPr lang="tr-TR" sz="2400" dirty="0" smtClean="0">
                <a:sym typeface="Times New Roman"/>
              </a:rPr>
              <a:t>etkili kararlar almakta ve aldığı kararların sorumluluğunu almakta </a:t>
            </a:r>
            <a:endParaRPr lang="en-US" sz="2400" dirty="0">
              <a:sym typeface="Times New Roman"/>
            </a:endParaRPr>
          </a:p>
          <a:p>
            <a:pPr marL="614363" lvl="1" indent="-342900" algn="just">
              <a:lnSpc>
                <a:spcPct val="150000"/>
              </a:lnSpc>
              <a:buFont typeface="Arial" panose="020B0604020202020204" pitchFamily="34" charset="0"/>
              <a:buChar char="•"/>
            </a:pPr>
            <a:r>
              <a:rPr lang="tr-TR" sz="2400" b="1" dirty="0" smtClean="0">
                <a:sym typeface="Times New Roman Bold"/>
              </a:rPr>
              <a:t>Stresle Başa Çıkma</a:t>
            </a:r>
            <a:r>
              <a:rPr lang="en-US" sz="2400" b="1" dirty="0" smtClean="0">
                <a:sym typeface="Times New Roman"/>
              </a:rPr>
              <a:t>: </a:t>
            </a:r>
            <a:r>
              <a:rPr lang="tr-TR" sz="2400" dirty="0" smtClean="0">
                <a:sym typeface="Times New Roman"/>
              </a:rPr>
              <a:t>Kendine güvenen bireyler zorluklar karşısında başa çıkmada daha iyidirler</a:t>
            </a:r>
            <a:r>
              <a:rPr lang="en-US" sz="2400" dirty="0" smtClean="0">
                <a:sym typeface="Times New Roman"/>
              </a:rPr>
              <a:t>.</a:t>
            </a:r>
            <a:endParaRPr lang="en-US" sz="2400" dirty="0">
              <a:sym typeface="Times New Roman"/>
            </a:endParaRPr>
          </a:p>
          <a:p>
            <a:pPr marL="614363" lvl="1" indent="-342900" algn="just">
              <a:lnSpc>
                <a:spcPct val="150000"/>
              </a:lnSpc>
              <a:buFont typeface="Arial" panose="020B0604020202020204" pitchFamily="34" charset="0"/>
              <a:buChar char="•"/>
            </a:pPr>
            <a:r>
              <a:rPr lang="tr-TR" sz="2400" b="1" dirty="0" smtClean="0">
                <a:sym typeface="Times New Roman Bold"/>
              </a:rPr>
              <a:t>Sosyal İlişkiler:</a:t>
            </a:r>
            <a:r>
              <a:rPr lang="tr-TR" sz="2400" dirty="0">
                <a:sym typeface="Times New Roman"/>
              </a:rPr>
              <a:t> </a:t>
            </a:r>
            <a:r>
              <a:rPr lang="tr-TR" sz="2400" dirty="0" smtClean="0">
                <a:sym typeface="Times New Roman"/>
              </a:rPr>
              <a:t>Kendine güvenen bireyler sosyal ilişkilerin başlatılması ve sürdürül atılgan bir tutum sergilerler.</a:t>
            </a:r>
            <a:endParaRPr lang="en-US" sz="2400" dirty="0">
              <a:sym typeface="Times New Roman"/>
            </a:endParaRPr>
          </a:p>
          <a:p>
            <a:pPr marL="614363" lvl="1" indent="-342900" algn="just">
              <a:lnSpc>
                <a:spcPct val="150000"/>
              </a:lnSpc>
              <a:buFont typeface="Arial" panose="020B0604020202020204" pitchFamily="34" charset="0"/>
              <a:buChar char="•"/>
            </a:pPr>
            <a:r>
              <a:rPr lang="tr-TR" sz="2400" b="1" dirty="0" smtClean="0">
                <a:sym typeface="Times New Roman Bold"/>
              </a:rPr>
              <a:t>Kişisel Gelişim</a:t>
            </a:r>
            <a:r>
              <a:rPr lang="en-US" sz="2400" b="1" dirty="0" smtClean="0">
                <a:sym typeface="Times New Roman"/>
              </a:rPr>
              <a:t>: </a:t>
            </a:r>
            <a:r>
              <a:rPr lang="tr-TR" sz="2400" dirty="0" smtClean="0">
                <a:sym typeface="Times New Roman"/>
              </a:rPr>
              <a:t>Kendi potansiyelini fark etme ve kendini gerçekleştirmeyi sağlar.</a:t>
            </a:r>
            <a:endParaRPr lang="en-US" sz="2400" dirty="0">
              <a:sym typeface="Times New Roman"/>
            </a:endParaRPr>
          </a:p>
        </p:txBody>
      </p:sp>
      <p:sp>
        <p:nvSpPr>
          <p:cNvPr id="5" name="TextBox 5"/>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8</a:t>
            </a:r>
          </a:p>
        </p:txBody>
      </p:sp>
      <p:sp>
        <p:nvSpPr>
          <p:cNvPr id="2" name="TextBox 8"/>
          <p:cNvSpPr txBox="1"/>
          <p:nvPr/>
        </p:nvSpPr>
        <p:spPr>
          <a:xfrm>
            <a:off x="1371600" y="2599567"/>
            <a:ext cx="12350439" cy="957358"/>
          </a:xfrm>
          <a:prstGeom prst="rect">
            <a:avLst/>
          </a:prstGeom>
        </p:spPr>
        <p:txBody>
          <a:bodyPr lIns="50800" tIns="50800" rIns="50800" bIns="50800" rtlCol="0" anchor="ctr"/>
          <a:lstStyle/>
          <a:p>
            <a:pPr>
              <a:lnSpc>
                <a:spcPts val="5040"/>
              </a:lnSpc>
            </a:pPr>
            <a:r>
              <a:rPr lang="tr-TR" sz="3600" b="1" dirty="0" smtClean="0">
                <a:solidFill>
                  <a:schemeClr val="accent6">
                    <a:lumMod val="75000"/>
                  </a:schemeClr>
                </a:solidFill>
                <a:sym typeface="Times New Roman"/>
              </a:rPr>
              <a:t>Öz Güven Sahibi Olmanın</a:t>
            </a:r>
            <a:r>
              <a:rPr lang="en-US" sz="3600" b="1" dirty="0" smtClean="0">
                <a:solidFill>
                  <a:schemeClr val="accent6">
                    <a:lumMod val="75000"/>
                  </a:schemeClr>
                </a:solidFill>
                <a:sym typeface="Times New Roman"/>
              </a:rPr>
              <a:t> </a:t>
            </a:r>
            <a:r>
              <a:rPr lang="tr-TR" sz="3600" b="1" dirty="0" smtClean="0">
                <a:solidFill>
                  <a:schemeClr val="accent6">
                    <a:lumMod val="75000"/>
                  </a:schemeClr>
                </a:solidFill>
                <a:sym typeface="Times New Roman"/>
              </a:rPr>
              <a:t>Bireyde Oluşturduğu Etkiler</a:t>
            </a:r>
            <a:endParaRPr lang="en-US" sz="3600" b="1" dirty="0">
              <a:solidFill>
                <a:schemeClr val="accent6">
                  <a:lumMod val="75000"/>
                </a:schemeClr>
              </a:solidFill>
              <a:sym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9</a:t>
            </a:r>
          </a:p>
        </p:txBody>
      </p:sp>
      <p:sp>
        <p:nvSpPr>
          <p:cNvPr id="8" name="TextBox 8"/>
          <p:cNvSpPr txBox="1"/>
          <p:nvPr/>
        </p:nvSpPr>
        <p:spPr>
          <a:xfrm>
            <a:off x="1752600" y="2400300"/>
            <a:ext cx="6523156" cy="957358"/>
          </a:xfrm>
          <a:prstGeom prst="rect">
            <a:avLst/>
          </a:prstGeom>
        </p:spPr>
        <p:txBody>
          <a:bodyPr lIns="50800" tIns="50800" rIns="50800" bIns="50800" rtlCol="0" anchor="ctr"/>
          <a:lstStyle/>
          <a:p>
            <a:pPr>
              <a:lnSpc>
                <a:spcPts val="5040"/>
              </a:lnSpc>
            </a:pPr>
            <a:r>
              <a:rPr lang="tr-TR" sz="3600" b="1" dirty="0">
                <a:solidFill>
                  <a:schemeClr val="accent6">
                    <a:lumMod val="75000"/>
                  </a:schemeClr>
                </a:solidFill>
                <a:sym typeface="Times New Roman"/>
              </a:rPr>
              <a:t>Ö</a:t>
            </a:r>
            <a:r>
              <a:rPr lang="tr-TR" sz="3600" b="1" dirty="0" smtClean="0">
                <a:solidFill>
                  <a:schemeClr val="accent6">
                    <a:lumMod val="75000"/>
                  </a:schemeClr>
                </a:solidFill>
                <a:sym typeface="Times New Roman"/>
              </a:rPr>
              <a:t>z güvenin Temel Unsurları</a:t>
            </a:r>
            <a:endParaRPr lang="en-US" sz="3600" b="1" dirty="0">
              <a:solidFill>
                <a:schemeClr val="accent6">
                  <a:lumMod val="75000"/>
                </a:schemeClr>
              </a:solidFill>
              <a:sym typeface="Times New Roman"/>
            </a:endParaRPr>
          </a:p>
        </p:txBody>
      </p:sp>
      <p:sp>
        <p:nvSpPr>
          <p:cNvPr id="2" name="Metin kutusu 1"/>
          <p:cNvSpPr txBox="1"/>
          <p:nvPr/>
        </p:nvSpPr>
        <p:spPr>
          <a:xfrm>
            <a:off x="1245817" y="3695700"/>
            <a:ext cx="8736383" cy="3970318"/>
          </a:xfrm>
          <a:prstGeom prst="rect">
            <a:avLst/>
          </a:prstGeom>
          <a:noFill/>
        </p:spPr>
        <p:txBody>
          <a:bodyPr wrap="square" rtlCol="0">
            <a:spAutoFit/>
          </a:bodyPr>
          <a:lstStyle/>
          <a:p>
            <a:pPr marL="285750" indent="-285750">
              <a:buFont typeface="Arial" panose="020B0604020202020204" pitchFamily="34" charset="0"/>
              <a:buChar char="•"/>
            </a:pPr>
            <a:r>
              <a:rPr lang="tr-TR" sz="2800" b="1" dirty="0"/>
              <a:t>Kendine Saygı: </a:t>
            </a:r>
            <a:r>
              <a:rPr lang="tr-TR" sz="2800" dirty="0"/>
              <a:t>Kişinin kendini değerli ve önemli hissetmesi.</a:t>
            </a:r>
          </a:p>
          <a:p>
            <a:pPr marL="285750" indent="-285750">
              <a:buFont typeface="Arial" panose="020B0604020202020204" pitchFamily="34" charset="0"/>
              <a:buChar char="•"/>
            </a:pPr>
            <a:r>
              <a:rPr lang="tr-TR" sz="2800" b="1" dirty="0"/>
              <a:t>Yeteneklerin</a:t>
            </a:r>
            <a:r>
              <a:rPr lang="tr-TR" sz="2800" b="1" i="1" dirty="0"/>
              <a:t> Farkında Olma: </a:t>
            </a:r>
            <a:r>
              <a:rPr lang="tr-TR" sz="2800" dirty="0"/>
              <a:t>Bireyin güçlü ve zayıf yönlerini tanıması, yeteneklerini değerlendirmesi.</a:t>
            </a:r>
          </a:p>
          <a:p>
            <a:pPr marL="285750" indent="-285750">
              <a:buFont typeface="Arial" panose="020B0604020202020204" pitchFamily="34" charset="0"/>
              <a:buChar char="•"/>
            </a:pPr>
            <a:r>
              <a:rPr lang="tr-TR" sz="2800" b="1" dirty="0"/>
              <a:t>Hedef Belirleme: </a:t>
            </a:r>
            <a:r>
              <a:rPr lang="tr-TR" sz="2800" dirty="0"/>
              <a:t>Ulaşılabilir ve anlamlı hedefler koyarak bunlara ulaşma konusunda kararlılık.</a:t>
            </a:r>
          </a:p>
          <a:p>
            <a:pPr marL="285750" indent="-285750">
              <a:buFont typeface="Arial" panose="020B0604020202020204" pitchFamily="34" charset="0"/>
              <a:buChar char="•"/>
            </a:pPr>
            <a:r>
              <a:rPr lang="tr-TR" sz="2800" b="1" dirty="0"/>
              <a:t>Kendini İfade Etme: </a:t>
            </a:r>
            <a:r>
              <a:rPr lang="tr-TR" sz="2800" dirty="0"/>
              <a:t>Duygu ve düşüncelerini açık bir şekilde ifade edebilme yeteneği.</a:t>
            </a:r>
          </a:p>
          <a:p>
            <a:pPr marL="285750" indent="-285750">
              <a:buFont typeface="Arial" panose="020B0604020202020204" pitchFamily="34" charset="0"/>
              <a:buChar char="•"/>
            </a:pPr>
            <a:endParaRPr lang="tr-TR" sz="2800" dirty="0"/>
          </a:p>
        </p:txBody>
      </p:sp>
      <p:pic>
        <p:nvPicPr>
          <p:cNvPr id="3074" name="Picture 2" descr="Cartoon character sticker with a girl dance balle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25200" y="2781300"/>
            <a:ext cx="5019675" cy="5962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Özel 1">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TotalTime>
  <Words>1110</Words>
  <Application>Microsoft Office PowerPoint</Application>
  <PresentationFormat>Özel</PresentationFormat>
  <Paragraphs>100</Paragraphs>
  <Slides>19</Slides>
  <Notes>1</Notes>
  <HiddenSlides>0</HiddenSlides>
  <MMClips>0</MMClips>
  <ScaleCrop>false</ScaleCrop>
  <HeadingPairs>
    <vt:vector size="6" baseType="variant">
      <vt:variant>
        <vt:lpstr>Kullanılan Yazı Tipleri</vt:lpstr>
      </vt:variant>
      <vt:variant>
        <vt:i4>8</vt:i4>
      </vt:variant>
      <vt:variant>
        <vt:lpstr>Tema</vt:lpstr>
      </vt:variant>
      <vt:variant>
        <vt:i4>1</vt:i4>
      </vt:variant>
      <vt:variant>
        <vt:lpstr>Slayt Başlıkları</vt:lpstr>
      </vt:variant>
      <vt:variant>
        <vt:i4>19</vt:i4>
      </vt:variant>
    </vt:vector>
  </HeadingPairs>
  <TitlesOfParts>
    <vt:vector size="28" baseType="lpstr">
      <vt:lpstr>Arial Nova</vt:lpstr>
      <vt:lpstr>Times New Roman Bold</vt:lpstr>
      <vt:lpstr>Times New Roman</vt:lpstr>
      <vt:lpstr>Wingdings</vt:lpstr>
      <vt:lpstr>Arial</vt:lpstr>
      <vt:lpstr>Evolventa</vt:lpstr>
      <vt:lpstr>Century Gothic</vt:lpstr>
      <vt:lpstr>Calibri</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sosyal beceri ve özgüven veli akademisi.pptx</dc:title>
  <dc:creator>Win10</dc:creator>
  <cp:lastModifiedBy>Barış Akkuş</cp:lastModifiedBy>
  <cp:revision>46</cp:revision>
  <dcterms:created xsi:type="dcterms:W3CDTF">2006-08-16T00:00:00Z</dcterms:created>
  <dcterms:modified xsi:type="dcterms:W3CDTF">2024-11-30T18:07:50Z</dcterms:modified>
  <dc:identifier>DAGUSDmcqy0</dc:identifier>
</cp:coreProperties>
</file>