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4"/>
  </p:notesMasterIdLst>
  <p:sldIdLst>
    <p:sldId id="256" r:id="rId2"/>
    <p:sldId id="257" r:id="rId3"/>
    <p:sldId id="284" r:id="rId4"/>
    <p:sldId id="285" r:id="rId5"/>
    <p:sldId id="286" r:id="rId6"/>
    <p:sldId id="287" r:id="rId7"/>
    <p:sldId id="289" r:id="rId8"/>
    <p:sldId id="290" r:id="rId9"/>
    <p:sldId id="288" r:id="rId10"/>
    <p:sldId id="291" r:id="rId11"/>
    <p:sldId id="292" r:id="rId12"/>
    <p:sldId id="293" r:id="rId13"/>
    <p:sldId id="294" r:id="rId14"/>
    <p:sldId id="295" r:id="rId15"/>
    <p:sldId id="296" r:id="rId16"/>
    <p:sldId id="298" r:id="rId17"/>
    <p:sldId id="299" r:id="rId18"/>
    <p:sldId id="300" r:id="rId19"/>
    <p:sldId id="301" r:id="rId20"/>
    <p:sldId id="273" r:id="rId21"/>
    <p:sldId id="302" r:id="rId22"/>
    <p:sldId id="283" r:id="rId23"/>
  </p:sldIdLst>
  <p:sldSz cx="18288000" cy="10287000"/>
  <p:notesSz cx="6858000" cy="9144000"/>
  <p:embeddedFontLst>
    <p:embeddedFont>
      <p:font typeface="Arial Nova" panose="020B0504020202020204" pitchFamily="34" charset="0"/>
      <p:regular r:id="rId25"/>
      <p:bold r:id="rId26"/>
      <p:italic r:id="rId27"/>
      <p:boldItalic r:id="rId28"/>
    </p:embeddedFont>
    <p:embeddedFont>
      <p:font typeface="Times New Roman Bold" panose="020B0604020202020204" charset="-94"/>
      <p:regular r:id="rId29"/>
    </p:embeddedFont>
    <p:embeddedFont>
      <p:font typeface="Evolventa" panose="020B0604020202020204" charset="0"/>
      <p:regular r:id="rId30"/>
    </p:embeddedFont>
    <p:embeddedFont>
      <p:font typeface="Century Gothic" panose="020B0502020202020204" pitchFamily="34" charset="0"/>
      <p:regular r:id="rId31"/>
      <p:bold r:id="rId32"/>
      <p:italic r:id="rId33"/>
      <p:boldItalic r:id="rId34"/>
    </p:embeddedFont>
    <p:embeddedFont>
      <p:font typeface="Calibri" panose="020F0502020204030204" pitchFamily="34" charset="0"/>
      <p:regular r:id="rId35"/>
      <p:bold r:id="rId36"/>
      <p:italic r:id="rId37"/>
      <p:boldItalic r:id="rId3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55" d="100"/>
          <a:sy n="55" d="100"/>
        </p:scale>
        <p:origin x="658" y="43"/>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font" Target="fonts/font10.fntdata"/><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5.fntdata"/><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font" Target="fonts/font13.fntdata"/><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4.fntdata"/><Relationship Id="rId36" Type="http://schemas.openxmlformats.org/officeDocument/2006/relationships/font" Target="fonts/font12.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font" Target="fonts/font14.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30.11.2024</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11/30/2024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11/30/2024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11/30/2024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11/30/2024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a:extLst>
              <a:ext uri="{FF2B5EF4-FFF2-40B4-BE49-F238E27FC236}">
                <a16:creationId xmlns:a16="http://schemas.microsoft.com/office/drawing/2014/main" id="{291804FC-F447-4E35-8349-8B8D5AC6811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49826" y="3238500"/>
            <a:ext cx="11056374" cy="3046988"/>
          </a:xfrm>
          <a:prstGeom prst="rect">
            <a:avLst/>
          </a:prstGeom>
        </p:spPr>
        <p:txBody>
          <a:bodyPr wrap="square">
            <a:spAutoFit/>
          </a:bodyPr>
          <a:lstStyle/>
          <a:p>
            <a:r>
              <a:rPr lang="tr-TR" sz="2400" dirty="0" smtClean="0"/>
              <a:t>• </a:t>
            </a:r>
            <a:r>
              <a:rPr lang="tr-TR" sz="2400" dirty="0"/>
              <a:t>Rehberliğin de temel vurgusu olan kendisini tanıma, potansiyelini fark etme ve potansiyelini gerçekleştirmeye dönük motivasyon oluşturmayı ve harekete geçmeyi işaret eder. </a:t>
            </a:r>
            <a:endParaRPr lang="tr-TR" sz="2400" dirty="0" smtClean="0"/>
          </a:p>
          <a:p>
            <a:r>
              <a:rPr lang="tr-TR" sz="2400" dirty="0" smtClean="0"/>
              <a:t>• </a:t>
            </a:r>
            <a:r>
              <a:rPr lang="tr-TR" sz="2400" dirty="0"/>
              <a:t>Birey kendisini sorgulamalı, ben kimim, ne istiyorum, neler yapabilirim şeklinde öz değerlendirme yapabilmelidir. Yol haritasının belirlenmesi ve gerçekçi amaçlar belirlenmesi için gerekli bir adımdır</a:t>
            </a:r>
            <a:r>
              <a:rPr lang="tr-TR" sz="2400" dirty="0" smtClean="0"/>
              <a:t>. Ergenlik dönemi içerisinde bu soruların sıkça sorulduğu bir dönem olduğu düşünüldüğünde ergen bu konuda sıkça yetişkin rehberliğine ihtiyaç duyar.</a:t>
            </a:r>
            <a:endParaRPr lang="tr-TR" sz="2400" dirty="0"/>
          </a:p>
        </p:txBody>
      </p:sp>
      <p:sp>
        <p:nvSpPr>
          <p:cNvPr id="3" name="Metin kutusu 2"/>
          <p:cNvSpPr txBox="1"/>
          <p:nvPr/>
        </p:nvSpPr>
        <p:spPr>
          <a:xfrm>
            <a:off x="808212" y="2776835"/>
            <a:ext cx="2743200" cy="492443"/>
          </a:xfrm>
          <a:prstGeom prst="rect">
            <a:avLst/>
          </a:prstGeom>
          <a:noFill/>
        </p:spPr>
        <p:txBody>
          <a:bodyPr wrap="square" rtlCol="0">
            <a:spAutoFit/>
          </a:bodyPr>
          <a:lstStyle/>
          <a:p>
            <a:r>
              <a:rPr lang="tr-TR" sz="2600" b="1" dirty="0" smtClean="0"/>
              <a:t>Kendini Tanıma</a:t>
            </a:r>
            <a:endParaRPr lang="tr-TR" sz="2600" b="1" dirty="0"/>
          </a:p>
        </p:txBody>
      </p:sp>
      <p:sp>
        <p:nvSpPr>
          <p:cNvPr id="4" name="TextBox 3"/>
          <p:cNvSpPr txBox="1"/>
          <p:nvPr/>
        </p:nvSpPr>
        <p:spPr>
          <a:xfrm>
            <a:off x="91440" y="9516949"/>
            <a:ext cx="716772" cy="410369"/>
          </a:xfrm>
          <a:prstGeom prst="rect">
            <a:avLst/>
          </a:prstGeom>
        </p:spPr>
        <p:txBody>
          <a:bodyPr lIns="0" tIns="0" rIns="0" bIns="0" rtlCol="0" anchor="t">
            <a:spAutoFit/>
          </a:bodyPr>
          <a:lstStyle/>
          <a:p>
            <a:pPr algn="ctr">
              <a:lnSpc>
                <a:spcPts val="3240"/>
              </a:lnSpc>
            </a:pPr>
            <a:r>
              <a:rPr lang="tr-TR" sz="2700" spc="-12" dirty="0" smtClean="0">
                <a:solidFill>
                  <a:srgbClr val="FFFFFF"/>
                </a:solidFill>
                <a:latin typeface="Evolventa"/>
                <a:ea typeface="Evolventa"/>
                <a:cs typeface="Evolventa"/>
                <a:sym typeface="Evolventa"/>
              </a:rPr>
              <a:t>10</a:t>
            </a:r>
            <a:endParaRPr lang="en-US" sz="2700" spc="-12" dirty="0">
              <a:solidFill>
                <a:srgbClr val="FFFFFF"/>
              </a:solidFill>
              <a:latin typeface="Evolventa"/>
              <a:ea typeface="Evolventa"/>
              <a:cs typeface="Evolventa"/>
              <a:sym typeface="Evolventa"/>
            </a:endParaRPr>
          </a:p>
        </p:txBody>
      </p:sp>
      <p:pic>
        <p:nvPicPr>
          <p:cNvPr id="6146" name="Picture 2" descr="happy little boy standing in front of mirror looking his reflection with new cloth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87200" y="2248111"/>
            <a:ext cx="5305425" cy="5962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355155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371600" y="2247900"/>
            <a:ext cx="9448800" cy="6340197"/>
          </a:xfrm>
          <a:prstGeom prst="rect">
            <a:avLst/>
          </a:prstGeom>
        </p:spPr>
        <p:txBody>
          <a:bodyPr wrap="square">
            <a:spAutoFit/>
          </a:bodyPr>
          <a:lstStyle/>
          <a:p>
            <a:pPr algn="just"/>
            <a:r>
              <a:rPr lang="tr-TR" sz="2400" b="1" dirty="0" smtClean="0"/>
              <a:t> </a:t>
            </a:r>
            <a:r>
              <a:rPr lang="tr-TR" sz="2400" b="1" dirty="0"/>
              <a:t>Hedef Belirleme </a:t>
            </a:r>
            <a:r>
              <a:rPr lang="tr-TR" sz="2400" b="1" dirty="0" smtClean="0"/>
              <a:t> ve Motivasyon</a:t>
            </a:r>
          </a:p>
          <a:p>
            <a:pPr algn="just"/>
            <a:r>
              <a:rPr lang="tr-TR" sz="2100" dirty="0" smtClean="0"/>
              <a:t>Akademik başarı ve motivasyon için hedef belirleme oldukça önemlidir.</a:t>
            </a:r>
          </a:p>
          <a:p>
            <a:pPr algn="just"/>
            <a:r>
              <a:rPr lang="tr-TR" sz="2100" dirty="0" smtClean="0"/>
              <a:t>Belirlenen hedef, çalışmak için gerekli motivasyonu sağlamaktadır. </a:t>
            </a:r>
          </a:p>
          <a:p>
            <a:pPr algn="just"/>
            <a:r>
              <a:rPr lang="tr-TR" sz="2100" dirty="0" smtClean="0"/>
              <a:t>Bir birey ancak yeterince motive olmuş ise akademik başarı için gerekli gayreti göstermektedir.</a:t>
            </a:r>
            <a:endParaRPr lang="tr-TR" sz="2100" dirty="0"/>
          </a:p>
          <a:p>
            <a:pPr algn="just"/>
            <a:endParaRPr lang="tr-TR" sz="2100" dirty="0" smtClean="0"/>
          </a:p>
          <a:p>
            <a:pPr algn="just"/>
            <a:r>
              <a:rPr lang="tr-TR" sz="2100" dirty="0" smtClean="0"/>
              <a:t>Hedef </a:t>
            </a:r>
            <a:r>
              <a:rPr lang="tr-TR" sz="2100" dirty="0"/>
              <a:t>belirlenirken ailelere bazı tavsiyeler; </a:t>
            </a:r>
            <a:endParaRPr lang="tr-TR" sz="2100" dirty="0" smtClean="0"/>
          </a:p>
          <a:p>
            <a:pPr marL="285750" indent="-285750" algn="just">
              <a:buFont typeface="Arial" panose="020B0604020202020204" pitchFamily="34" charset="0"/>
              <a:buChar char="•"/>
            </a:pPr>
            <a:r>
              <a:rPr lang="tr-TR" sz="2100" dirty="0" smtClean="0"/>
              <a:t> Çocuğunuzu </a:t>
            </a:r>
            <a:r>
              <a:rPr lang="tr-TR" sz="2100" dirty="0"/>
              <a:t>yaşına, ilgi ve yeteneklerine uygun hedef belirlemesi konusunda </a:t>
            </a:r>
            <a:r>
              <a:rPr lang="tr-TR" sz="2100" dirty="0" smtClean="0"/>
              <a:t>  destekleyin.</a:t>
            </a:r>
          </a:p>
          <a:p>
            <a:pPr marL="285750" indent="-285750" algn="just">
              <a:buFont typeface="Arial" panose="020B0604020202020204" pitchFamily="34" charset="0"/>
              <a:buChar char="•"/>
            </a:pPr>
            <a:r>
              <a:rPr lang="tr-TR" sz="2100" dirty="0" smtClean="0"/>
              <a:t> Belirlenen </a:t>
            </a:r>
            <a:r>
              <a:rPr lang="tr-TR" sz="2100" dirty="0"/>
              <a:t>hedefin çocuğun kendi hedefi olduğundan emin olun</a:t>
            </a:r>
            <a:r>
              <a:rPr lang="tr-TR" sz="2100" dirty="0" smtClean="0"/>
              <a:t>.</a:t>
            </a:r>
          </a:p>
          <a:p>
            <a:pPr marL="285750" indent="-285750" algn="just">
              <a:buFont typeface="Arial" panose="020B0604020202020204" pitchFamily="34" charset="0"/>
              <a:buChar char="•"/>
            </a:pPr>
            <a:r>
              <a:rPr lang="tr-TR" sz="2100" dirty="0" smtClean="0"/>
              <a:t>Belirlenen </a:t>
            </a:r>
            <a:r>
              <a:rPr lang="tr-TR" sz="2100" dirty="0"/>
              <a:t>hedefin gerçekçi ve ulaşılabilir olduğundan emin </a:t>
            </a:r>
            <a:r>
              <a:rPr lang="tr-TR" sz="2100" dirty="0" smtClean="0"/>
              <a:t>olun.</a:t>
            </a:r>
          </a:p>
          <a:p>
            <a:pPr marL="285750" indent="-285750" algn="just">
              <a:buFont typeface="Arial" panose="020B0604020202020204" pitchFamily="34" charset="0"/>
              <a:buChar char="•"/>
            </a:pPr>
            <a:r>
              <a:rPr lang="tr-TR" sz="2100" dirty="0" smtClean="0"/>
              <a:t>Hedefler </a:t>
            </a:r>
            <a:r>
              <a:rPr lang="tr-TR" sz="2100" dirty="0"/>
              <a:t>kısa, orta ve uzun vadeli olarak planlanmalıdır</a:t>
            </a:r>
            <a:r>
              <a:rPr lang="tr-TR" sz="2100" dirty="0" smtClean="0"/>
              <a:t>.</a:t>
            </a:r>
            <a:endParaRPr lang="tr-TR" sz="2100" dirty="0"/>
          </a:p>
          <a:p>
            <a:pPr algn="just"/>
            <a:endParaRPr lang="tr-TR" sz="2100" dirty="0" smtClean="0"/>
          </a:p>
          <a:p>
            <a:pPr algn="just"/>
            <a:r>
              <a:rPr lang="tr-TR" sz="2100" dirty="0" smtClean="0"/>
              <a:t>Motivasyon </a:t>
            </a:r>
            <a:r>
              <a:rPr lang="tr-TR" sz="2100" dirty="0"/>
              <a:t>hakkında ailelere bazı </a:t>
            </a:r>
            <a:r>
              <a:rPr lang="tr-TR" sz="2100" dirty="0" smtClean="0"/>
              <a:t>tavsiyeler</a:t>
            </a:r>
          </a:p>
          <a:p>
            <a:pPr algn="just"/>
            <a:r>
              <a:rPr lang="tr-TR" sz="2100" dirty="0" smtClean="0"/>
              <a:t> </a:t>
            </a:r>
            <a:r>
              <a:rPr lang="tr-TR" sz="2100" dirty="0"/>
              <a:t>• </a:t>
            </a:r>
            <a:r>
              <a:rPr lang="tr-TR" sz="2100" dirty="0" smtClean="0"/>
              <a:t> Öncelikle </a:t>
            </a:r>
            <a:r>
              <a:rPr lang="tr-TR" sz="2100" dirty="0"/>
              <a:t>çocuk değerli olduğunu hissetmelidir. </a:t>
            </a:r>
            <a:endParaRPr lang="tr-TR" sz="2100" dirty="0" smtClean="0"/>
          </a:p>
          <a:p>
            <a:pPr marL="285750" indent="-285750" algn="just">
              <a:buFont typeface="Arial" panose="020B0604020202020204" pitchFamily="34" charset="0"/>
              <a:buChar char="•"/>
            </a:pPr>
            <a:r>
              <a:rPr lang="tr-TR" sz="2100" dirty="0" smtClean="0"/>
              <a:t>Çocuk, kendisinin değerli </a:t>
            </a:r>
            <a:r>
              <a:rPr lang="tr-TR" sz="2100" dirty="0"/>
              <a:t>görülebilmesi için en önemli kriterin okul veya sınav başarısı olmadığını bilmelidir. </a:t>
            </a:r>
            <a:endParaRPr lang="tr-TR" sz="2100" dirty="0" smtClean="0"/>
          </a:p>
          <a:p>
            <a:pPr algn="just"/>
            <a:r>
              <a:rPr lang="tr-TR" sz="2100" dirty="0" smtClean="0"/>
              <a:t>• Çocuğun başarıları  küçük de olsa takdir edilmeli, başarı takdir edilirken sonuçtan çok sürece ve çabaya vurgu yapılmalıdır.</a:t>
            </a:r>
          </a:p>
        </p:txBody>
      </p:sp>
      <p:sp>
        <p:nvSpPr>
          <p:cNvPr id="3" name="TextBox 3"/>
          <p:cNvSpPr txBox="1"/>
          <p:nvPr/>
        </p:nvSpPr>
        <p:spPr>
          <a:xfrm>
            <a:off x="91440" y="9516949"/>
            <a:ext cx="716772" cy="410369"/>
          </a:xfrm>
          <a:prstGeom prst="rect">
            <a:avLst/>
          </a:prstGeom>
        </p:spPr>
        <p:txBody>
          <a:bodyPr lIns="0" tIns="0" rIns="0" bIns="0" rtlCol="0" anchor="t">
            <a:spAutoFit/>
          </a:bodyPr>
          <a:lstStyle/>
          <a:p>
            <a:pPr algn="ctr">
              <a:lnSpc>
                <a:spcPts val="3240"/>
              </a:lnSpc>
            </a:pPr>
            <a:r>
              <a:rPr lang="tr-TR" sz="2700" spc="-12" dirty="0" smtClean="0">
                <a:solidFill>
                  <a:srgbClr val="FFFFFF"/>
                </a:solidFill>
                <a:latin typeface="Evolventa"/>
                <a:ea typeface="Evolventa"/>
                <a:cs typeface="Evolventa"/>
                <a:sym typeface="Evolventa"/>
              </a:rPr>
              <a:t>11</a:t>
            </a:r>
            <a:endParaRPr lang="en-US" sz="2700" spc="-12" dirty="0">
              <a:solidFill>
                <a:srgbClr val="FFFFFF"/>
              </a:solidFill>
              <a:latin typeface="Evolventa"/>
              <a:ea typeface="Evolventa"/>
              <a:cs typeface="Evolventa"/>
              <a:sym typeface="Evolventa"/>
            </a:endParaRPr>
          </a:p>
        </p:txBody>
      </p:sp>
      <p:pic>
        <p:nvPicPr>
          <p:cNvPr id="7170" name="Picture 2" descr="Casino darts icon rend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734800" y="2705100"/>
            <a:ext cx="5715000" cy="571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50794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52600" y="2476500"/>
            <a:ext cx="14782800" cy="5755422"/>
          </a:xfrm>
          <a:prstGeom prst="rect">
            <a:avLst/>
          </a:prstGeom>
        </p:spPr>
        <p:txBody>
          <a:bodyPr wrap="square">
            <a:spAutoFit/>
          </a:bodyPr>
          <a:lstStyle/>
          <a:p>
            <a:pPr algn="just"/>
            <a:r>
              <a:rPr lang="tr-TR" sz="2400" b="1" dirty="0" smtClean="0"/>
              <a:t>      Sorumluluk</a:t>
            </a:r>
          </a:p>
          <a:p>
            <a:pPr marL="285750" indent="-285750" algn="just">
              <a:buFont typeface="Arial" panose="020B0604020202020204" pitchFamily="34" charset="0"/>
              <a:buChar char="•"/>
            </a:pPr>
            <a:r>
              <a:rPr lang="tr-TR" sz="2400" dirty="0" smtClean="0"/>
              <a:t>Kişinin hakları çerçevesinde kendisinin</a:t>
            </a:r>
            <a:r>
              <a:rPr lang="tr-TR" sz="2400" dirty="0"/>
              <a:t> </a:t>
            </a:r>
            <a:r>
              <a:rPr lang="tr-TR" sz="2400" dirty="0" smtClean="0"/>
              <a:t>ve çevresinin belirlediği gerekleri yerine getirmesidir.</a:t>
            </a:r>
          </a:p>
          <a:p>
            <a:pPr marL="285750" indent="-285750" algn="just">
              <a:buFont typeface="Arial" panose="020B0604020202020204" pitchFamily="34" charset="0"/>
              <a:buChar char="•"/>
            </a:pPr>
            <a:r>
              <a:rPr lang="tr-TR" sz="2400" dirty="0" smtClean="0"/>
              <a:t>Bir çocuğun başarılı olabilmesi sorumluluk bilinciyle hareket etmesiyle mümkündür.</a:t>
            </a:r>
          </a:p>
          <a:p>
            <a:pPr marL="285750" indent="-285750" algn="just">
              <a:buFont typeface="Arial" panose="020B0604020202020204" pitchFamily="34" charset="0"/>
              <a:buChar char="•"/>
            </a:pPr>
            <a:r>
              <a:rPr lang="tr-TR" sz="2400" dirty="0" smtClean="0"/>
              <a:t>Akademik başarı için çocuğun, çalışmanın gereklerini yerine getirme sorumluluğuyla hareket etmesi gerektiği bilinmelidir.</a:t>
            </a:r>
          </a:p>
          <a:p>
            <a:pPr marL="285750" indent="-285750" algn="just">
              <a:buFont typeface="Arial" panose="020B0604020202020204" pitchFamily="34" charset="0"/>
              <a:buChar char="•"/>
            </a:pPr>
            <a:endParaRPr lang="tr-TR" sz="2400" dirty="0"/>
          </a:p>
          <a:p>
            <a:pPr marL="285750" indent="-285750" algn="just">
              <a:buFont typeface="Arial" panose="020B0604020202020204" pitchFamily="34" charset="0"/>
              <a:buChar char="•"/>
            </a:pPr>
            <a:r>
              <a:rPr lang="tr-TR" sz="2400" dirty="0"/>
              <a:t>Sorumluluk Bilinci Nasıl Kazandırılır? </a:t>
            </a:r>
            <a:endParaRPr lang="tr-TR" sz="2400" dirty="0" smtClean="0"/>
          </a:p>
          <a:p>
            <a:pPr marL="285750" indent="-285750" algn="just">
              <a:buFont typeface="Arial" panose="020B0604020202020204" pitchFamily="34" charset="0"/>
              <a:buChar char="•"/>
            </a:pPr>
            <a:r>
              <a:rPr lang="tr-TR" sz="2400" dirty="0" smtClean="0"/>
              <a:t>• </a:t>
            </a:r>
            <a:r>
              <a:rPr lang="tr-TR" sz="2400" dirty="0"/>
              <a:t>Çocuklarını kendi sorumluluklarını yerine getirebilen bireyler olacak şekilde yetiştirmek her anne ve babanın sorumluluğudur. Sorumluluğu öğrenmek de diğer beceriler gibidir. </a:t>
            </a:r>
            <a:r>
              <a:rPr lang="tr-TR" sz="2400" dirty="0" smtClean="0"/>
              <a:t>•</a:t>
            </a:r>
          </a:p>
          <a:p>
            <a:pPr marL="285750" indent="-285750" algn="just">
              <a:buFont typeface="Arial" panose="020B0604020202020204" pitchFamily="34" charset="0"/>
              <a:buChar char="•"/>
            </a:pPr>
            <a:r>
              <a:rPr lang="tr-TR" sz="2400" dirty="0" smtClean="0"/>
              <a:t> </a:t>
            </a:r>
            <a:r>
              <a:rPr lang="tr-TR" sz="2400" dirty="0"/>
              <a:t>Aile ortamında çocuk ne kadar çok deneyim sahibi olursa, bu konuda o kadar başarılı olur. Bunun için de öncelikle çocuğun evde bazı sorumluluklar alması, onun okuldaki sorumluluklarını da üstlenmesine yardımcı olacaktır</a:t>
            </a:r>
            <a:r>
              <a:rPr lang="tr-TR" sz="2400" dirty="0" smtClean="0"/>
              <a:t>.</a:t>
            </a:r>
          </a:p>
          <a:p>
            <a:pPr marL="285750" indent="-285750" algn="just">
              <a:buFont typeface="Arial" panose="020B0604020202020204" pitchFamily="34" charset="0"/>
              <a:buChar char="•"/>
            </a:pPr>
            <a:r>
              <a:rPr lang="tr-TR" sz="2400" dirty="0" smtClean="0"/>
              <a:t> </a:t>
            </a:r>
            <a:r>
              <a:rPr lang="tr-TR" sz="2400" dirty="0"/>
              <a:t>• Ailesi ve çevresi tarafından her ihtiyacı karşılanan, neyi, nerede ve nasıl yapacağı kendisine hatırlatılan, yanlış yaptığında ise azarlanan çocuklar, bağımsız bir kişilik geliştiremez</a:t>
            </a:r>
            <a:endParaRPr lang="tr-TR" sz="2400" dirty="0" smtClean="0"/>
          </a:p>
          <a:p>
            <a:pPr marL="285750" indent="-285750" algn="just">
              <a:buFont typeface="Arial" panose="020B0604020202020204" pitchFamily="34" charset="0"/>
              <a:buChar char="•"/>
            </a:pPr>
            <a:endParaRPr lang="tr-TR" sz="2400" dirty="0"/>
          </a:p>
        </p:txBody>
      </p:sp>
      <p:sp>
        <p:nvSpPr>
          <p:cNvPr id="3" name="TextBox 3"/>
          <p:cNvSpPr txBox="1"/>
          <p:nvPr/>
        </p:nvSpPr>
        <p:spPr>
          <a:xfrm>
            <a:off x="91440" y="9516949"/>
            <a:ext cx="716772" cy="410369"/>
          </a:xfrm>
          <a:prstGeom prst="rect">
            <a:avLst/>
          </a:prstGeom>
        </p:spPr>
        <p:txBody>
          <a:bodyPr lIns="0" tIns="0" rIns="0" bIns="0" rtlCol="0" anchor="t">
            <a:spAutoFit/>
          </a:bodyPr>
          <a:lstStyle/>
          <a:p>
            <a:pPr algn="ctr">
              <a:lnSpc>
                <a:spcPts val="3240"/>
              </a:lnSpc>
            </a:pPr>
            <a:r>
              <a:rPr lang="tr-TR" sz="2700" spc="-12" dirty="0" smtClean="0">
                <a:solidFill>
                  <a:srgbClr val="FFFFFF"/>
                </a:solidFill>
                <a:latin typeface="Evolventa"/>
                <a:ea typeface="Evolventa"/>
                <a:cs typeface="Evolventa"/>
                <a:sym typeface="Evolventa"/>
              </a:rPr>
              <a:t>12</a:t>
            </a:r>
            <a:endParaRPr lang="en-US" sz="2700" spc="-12" dirty="0">
              <a:solidFill>
                <a:srgbClr val="FFFFFF"/>
              </a:solidFill>
              <a:latin typeface="Evolventa"/>
              <a:ea typeface="Evolventa"/>
              <a:cs typeface="Evolventa"/>
              <a:sym typeface="Evolventa"/>
            </a:endParaRPr>
          </a:p>
        </p:txBody>
      </p:sp>
    </p:spTree>
    <p:extLst>
      <p:ext uri="{BB962C8B-B14F-4D97-AF65-F5344CB8AC3E}">
        <p14:creationId xmlns:p14="http://schemas.microsoft.com/office/powerpoint/2010/main" val="28959414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447800" y="3009900"/>
            <a:ext cx="9601200" cy="4893647"/>
          </a:xfrm>
          <a:prstGeom prst="rect">
            <a:avLst/>
          </a:prstGeom>
        </p:spPr>
        <p:txBody>
          <a:bodyPr wrap="square">
            <a:spAutoFit/>
          </a:bodyPr>
          <a:lstStyle/>
          <a:p>
            <a:pPr marL="342900" indent="-342900">
              <a:buFont typeface="Arial" panose="020B0604020202020204" pitchFamily="34" charset="0"/>
              <a:buChar char="•"/>
            </a:pPr>
            <a:r>
              <a:rPr lang="tr-TR" sz="2400" dirty="0" smtClean="0"/>
              <a:t>Bilgilendirme</a:t>
            </a:r>
          </a:p>
          <a:p>
            <a:pPr marL="342900" indent="-342900">
              <a:buFont typeface="Arial" panose="020B0604020202020204" pitchFamily="34" charset="0"/>
              <a:buChar char="•"/>
            </a:pPr>
            <a:r>
              <a:rPr lang="tr-TR" sz="2400" dirty="0" smtClean="0"/>
              <a:t>Takip </a:t>
            </a:r>
          </a:p>
          <a:p>
            <a:pPr marL="342900" indent="-342900">
              <a:buFont typeface="Arial" panose="020B0604020202020204" pitchFamily="34" charset="0"/>
              <a:buChar char="•"/>
            </a:pPr>
            <a:r>
              <a:rPr lang="tr-TR" sz="2400" dirty="0" smtClean="0"/>
              <a:t>Geribildirim </a:t>
            </a:r>
          </a:p>
          <a:p>
            <a:pPr marL="342900" indent="-342900">
              <a:buFont typeface="Arial" panose="020B0604020202020204" pitchFamily="34" charset="0"/>
              <a:buChar char="•"/>
            </a:pPr>
            <a:r>
              <a:rPr lang="tr-TR" sz="2400" dirty="0" smtClean="0"/>
              <a:t>Hatırlatma</a:t>
            </a:r>
          </a:p>
          <a:p>
            <a:endParaRPr lang="tr-TR" sz="2400" dirty="0"/>
          </a:p>
          <a:p>
            <a:r>
              <a:rPr lang="tr-TR" sz="2400" dirty="0"/>
              <a:t>Çocuğunuzda sorumluluk becerisini geliştirirken unutulmaması gereken; sorumluluk bilincinin bir anda oluşmayacağı, uzun bir sürecin sonunda kazanılan bir beceri olduğudur. Bu nedenle çocuğunuzun sorumluluklarını yerine getirebilmesi için ona mümkün olduğunca ortam hazırlamak, sorumluluğunu her yerine getirdiğinde yaptığı davranış için dönüt vermek ve çocuğunuzu bu becerileri devam ettirmesi için teşvik etmek çok önemlidir.</a:t>
            </a:r>
            <a:endParaRPr lang="tr-TR" sz="2400" dirty="0" smtClean="0"/>
          </a:p>
          <a:p>
            <a:endParaRPr lang="tr-TR" sz="2400" dirty="0" smtClean="0"/>
          </a:p>
        </p:txBody>
      </p:sp>
      <p:sp>
        <p:nvSpPr>
          <p:cNvPr id="3" name="Metin kutusu 2"/>
          <p:cNvSpPr txBox="1"/>
          <p:nvPr/>
        </p:nvSpPr>
        <p:spPr>
          <a:xfrm>
            <a:off x="3200400" y="1714500"/>
            <a:ext cx="11887200" cy="892552"/>
          </a:xfrm>
          <a:prstGeom prst="rect">
            <a:avLst/>
          </a:prstGeom>
          <a:noFill/>
        </p:spPr>
        <p:txBody>
          <a:bodyPr wrap="square" rtlCol="0">
            <a:spAutoFit/>
          </a:bodyPr>
          <a:lstStyle/>
          <a:p>
            <a:r>
              <a:rPr lang="tr-TR" sz="2800" b="1" dirty="0"/>
              <a:t>Çocuklara Ebeveyn Yaklaşımlı Sorumluluk Kazandırma Süreci</a:t>
            </a:r>
          </a:p>
          <a:p>
            <a:endParaRPr lang="tr-TR" sz="2400" b="1" dirty="0"/>
          </a:p>
        </p:txBody>
      </p:sp>
      <p:sp>
        <p:nvSpPr>
          <p:cNvPr id="5" name="TextBox 3"/>
          <p:cNvSpPr txBox="1"/>
          <p:nvPr/>
        </p:nvSpPr>
        <p:spPr>
          <a:xfrm>
            <a:off x="91440" y="9516949"/>
            <a:ext cx="716772" cy="410369"/>
          </a:xfrm>
          <a:prstGeom prst="rect">
            <a:avLst/>
          </a:prstGeom>
        </p:spPr>
        <p:txBody>
          <a:bodyPr lIns="0" tIns="0" rIns="0" bIns="0" rtlCol="0" anchor="t">
            <a:spAutoFit/>
          </a:bodyPr>
          <a:lstStyle/>
          <a:p>
            <a:pPr algn="ctr">
              <a:lnSpc>
                <a:spcPts val="3240"/>
              </a:lnSpc>
            </a:pPr>
            <a:r>
              <a:rPr lang="tr-TR" sz="2700" spc="-12" dirty="0" smtClean="0">
                <a:solidFill>
                  <a:srgbClr val="FFFFFF"/>
                </a:solidFill>
                <a:latin typeface="Evolventa"/>
                <a:ea typeface="Evolventa"/>
                <a:cs typeface="Evolventa"/>
                <a:sym typeface="Evolventa"/>
              </a:rPr>
              <a:t>13</a:t>
            </a:r>
            <a:endParaRPr lang="en-US" sz="2700" spc="-12" dirty="0">
              <a:solidFill>
                <a:srgbClr val="FFFFFF"/>
              </a:solidFill>
              <a:latin typeface="Evolventa"/>
              <a:ea typeface="Evolventa"/>
              <a:cs typeface="Evolventa"/>
              <a:sym typeface="Evolventa"/>
            </a:endParaRPr>
          </a:p>
        </p:txBody>
      </p:sp>
      <p:pic>
        <p:nvPicPr>
          <p:cNvPr id="8194" name="Picture 2" descr="Remote education concep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77600" y="3020291"/>
            <a:ext cx="6544447" cy="4191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092181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828800" y="3162300"/>
            <a:ext cx="6934200" cy="3847207"/>
          </a:xfrm>
          <a:prstGeom prst="rect">
            <a:avLst/>
          </a:prstGeom>
        </p:spPr>
        <p:txBody>
          <a:bodyPr wrap="square">
            <a:spAutoFit/>
          </a:bodyPr>
          <a:lstStyle/>
          <a:p>
            <a:pPr algn="just"/>
            <a:r>
              <a:rPr lang="tr-TR" sz="2400" b="1" dirty="0" smtClean="0"/>
              <a:t>Öz Güven</a:t>
            </a:r>
          </a:p>
          <a:p>
            <a:pPr algn="just"/>
            <a:r>
              <a:rPr lang="tr-TR" sz="2400" dirty="0" smtClean="0"/>
              <a:t> •Anne </a:t>
            </a:r>
            <a:r>
              <a:rPr lang="tr-TR" sz="2400" dirty="0"/>
              <a:t>ve babaların </a:t>
            </a:r>
            <a:r>
              <a:rPr lang="tr-TR" sz="2400" dirty="0" smtClean="0"/>
              <a:t>öz güveni </a:t>
            </a:r>
            <a:r>
              <a:rPr lang="tr-TR" sz="2400" dirty="0"/>
              <a:t>geliştirmek için çocuğuna zaman ayırması, çocuğu ile etkili iletişim kurması, yeni </a:t>
            </a:r>
            <a:r>
              <a:rPr lang="tr-TR" sz="2400" dirty="0" smtClean="0"/>
              <a:t>becerileri deneyimlemede </a:t>
            </a:r>
            <a:r>
              <a:rPr lang="tr-TR" sz="2400" dirty="0"/>
              <a:t>fırsatlar sunması gerekmektedir. </a:t>
            </a:r>
            <a:endParaRPr lang="tr-TR" sz="2400" dirty="0" smtClean="0"/>
          </a:p>
          <a:p>
            <a:r>
              <a:rPr lang="tr-TR" sz="2400" dirty="0" smtClean="0"/>
              <a:t>•Öz güvenin </a:t>
            </a:r>
            <a:r>
              <a:rPr lang="tr-TR" sz="2400" dirty="0"/>
              <a:t>doğru ve gerçekçi değerlendirilmesi bireyin hayattaki başarısı için önem arz etmektedir. Yanlış değerlendirilen özgüven de başarısızlık nedeni olabilmekte ve hayal kırıklığı yaşanmasına sebebiyet vermektedir. </a:t>
            </a:r>
          </a:p>
        </p:txBody>
      </p:sp>
      <p:sp>
        <p:nvSpPr>
          <p:cNvPr id="3" name="Dikdörtgen 2"/>
          <p:cNvSpPr/>
          <p:nvPr/>
        </p:nvSpPr>
        <p:spPr>
          <a:xfrm>
            <a:off x="9448800" y="3162300"/>
            <a:ext cx="6629400" cy="3847207"/>
          </a:xfrm>
          <a:prstGeom prst="rect">
            <a:avLst/>
          </a:prstGeom>
        </p:spPr>
        <p:txBody>
          <a:bodyPr wrap="square">
            <a:spAutoFit/>
          </a:bodyPr>
          <a:lstStyle/>
          <a:p>
            <a:pPr algn="just"/>
            <a:r>
              <a:rPr lang="tr-TR" sz="2400" b="1" dirty="0"/>
              <a:t>Okula Uyum ve Okula Devam </a:t>
            </a:r>
            <a:endParaRPr lang="tr-TR" sz="2400" b="1" dirty="0" smtClean="0"/>
          </a:p>
          <a:p>
            <a:pPr algn="just"/>
            <a:r>
              <a:rPr lang="tr-TR" sz="2400" dirty="0" smtClean="0"/>
              <a:t>• </a:t>
            </a:r>
            <a:r>
              <a:rPr lang="tr-TR" sz="2400" dirty="0"/>
              <a:t>Her birey çocukluk yılları ve öğrencilik yılları süresince yeni ortamlarla karşı karşıya kalır ve uyum gerektiren farklı çevresel ortamlara geçiş yapar. Bu geçişler okula ilk kez başlama, yeni bir okula gitme, kademeler arası geçiş, başka bir okula nakil olma gibi durumları içerebilir</a:t>
            </a:r>
            <a:r>
              <a:rPr lang="tr-TR" sz="2400" dirty="0" smtClean="0"/>
              <a:t>. Sürekli okul değişikliği yaşayan bir öğrenci uyum sağlamakta zorlanabilir. Bu durum akademik başarısını düşürebilir.</a:t>
            </a:r>
            <a:endParaRPr lang="tr-TR" sz="2400" dirty="0"/>
          </a:p>
        </p:txBody>
      </p:sp>
      <p:sp>
        <p:nvSpPr>
          <p:cNvPr id="4" name="TextBox 3"/>
          <p:cNvSpPr txBox="1"/>
          <p:nvPr/>
        </p:nvSpPr>
        <p:spPr>
          <a:xfrm>
            <a:off x="91440" y="9516949"/>
            <a:ext cx="716772" cy="410369"/>
          </a:xfrm>
          <a:prstGeom prst="rect">
            <a:avLst/>
          </a:prstGeom>
        </p:spPr>
        <p:txBody>
          <a:bodyPr lIns="0" tIns="0" rIns="0" bIns="0" rtlCol="0" anchor="t">
            <a:spAutoFit/>
          </a:bodyPr>
          <a:lstStyle/>
          <a:p>
            <a:pPr algn="ctr">
              <a:lnSpc>
                <a:spcPts val="3240"/>
              </a:lnSpc>
            </a:pPr>
            <a:r>
              <a:rPr lang="tr-TR" sz="2700" spc="-12" dirty="0" smtClean="0">
                <a:solidFill>
                  <a:srgbClr val="FFFFFF"/>
                </a:solidFill>
                <a:latin typeface="Evolventa"/>
                <a:ea typeface="Evolventa"/>
                <a:cs typeface="Evolventa"/>
                <a:sym typeface="Evolventa"/>
              </a:rPr>
              <a:t>14</a:t>
            </a:r>
            <a:endParaRPr lang="en-US" sz="2700" spc="-12" dirty="0">
              <a:solidFill>
                <a:srgbClr val="FFFFFF"/>
              </a:solidFill>
              <a:latin typeface="Evolventa"/>
              <a:ea typeface="Evolventa"/>
              <a:cs typeface="Evolventa"/>
              <a:sym typeface="Evolventa"/>
            </a:endParaRPr>
          </a:p>
        </p:txBody>
      </p:sp>
    </p:spTree>
    <p:extLst>
      <p:ext uri="{BB962C8B-B14F-4D97-AF65-F5344CB8AC3E}">
        <p14:creationId xmlns:p14="http://schemas.microsoft.com/office/powerpoint/2010/main" val="396285520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1143000" y="1866900"/>
            <a:ext cx="14554200" cy="2000548"/>
          </a:xfrm>
          <a:prstGeom prst="rect">
            <a:avLst/>
          </a:prstGeom>
        </p:spPr>
        <p:txBody>
          <a:bodyPr wrap="square">
            <a:spAutoFit/>
          </a:bodyPr>
          <a:lstStyle/>
          <a:p>
            <a:r>
              <a:rPr lang="tr-TR" sz="2400" b="1" dirty="0"/>
              <a:t>Verimli Ders </a:t>
            </a:r>
            <a:r>
              <a:rPr lang="tr-TR" sz="2400" b="1" dirty="0" smtClean="0"/>
              <a:t>Çalışma</a:t>
            </a:r>
          </a:p>
          <a:p>
            <a:r>
              <a:rPr lang="tr-TR" sz="2400" b="1" dirty="0" smtClean="0"/>
              <a:t> </a:t>
            </a:r>
            <a:r>
              <a:rPr lang="tr-TR" sz="2400" dirty="0" smtClean="0"/>
              <a:t>Bireysel </a:t>
            </a:r>
            <a:r>
              <a:rPr lang="tr-TR" sz="2400" dirty="0"/>
              <a:t>öğrenmenin temelini ders çalışma stratejileri oluşturur. Öğrenmede bireysel farklılıklar olduğu için her öğrencinin kendisine uygun teknikle öğrenmesi mümkün olabilmektedir. Ebeveynler ders çalışma sürelerinde ev içinde gerekli ortamı sağlamalı ve öğrenciyi motive edici ve destekleyici bir yaklaşım benimsemelidir. Kitap okuma gibi konularda ev içinde birlikte hareket etmek öğrenci için faydalı olacaktır.</a:t>
            </a:r>
          </a:p>
        </p:txBody>
      </p:sp>
      <p:sp>
        <p:nvSpPr>
          <p:cNvPr id="4" name="Dikdörtgen 3"/>
          <p:cNvSpPr/>
          <p:nvPr/>
        </p:nvSpPr>
        <p:spPr>
          <a:xfrm>
            <a:off x="1752600" y="4287982"/>
            <a:ext cx="7086600" cy="4154984"/>
          </a:xfrm>
          <a:prstGeom prst="rect">
            <a:avLst/>
          </a:prstGeom>
        </p:spPr>
        <p:txBody>
          <a:bodyPr wrap="square">
            <a:spAutoFit/>
          </a:bodyPr>
          <a:lstStyle/>
          <a:p>
            <a:r>
              <a:rPr lang="tr-TR" sz="2200" dirty="0" smtClean="0"/>
              <a:t>Verimli ders çalışmanın önünde birçok engel mevcuttur. </a:t>
            </a:r>
          </a:p>
          <a:p>
            <a:r>
              <a:rPr lang="tr-TR" sz="2200" dirty="0" smtClean="0"/>
              <a:t>Bunlardan </a:t>
            </a:r>
            <a:r>
              <a:rPr lang="tr-TR" sz="2200" dirty="0"/>
              <a:t>bazıları şu şekilde sıralanabilir; </a:t>
            </a:r>
            <a:endParaRPr lang="tr-TR" sz="2200" dirty="0" smtClean="0"/>
          </a:p>
          <a:p>
            <a:r>
              <a:rPr lang="tr-TR" sz="2200" dirty="0" smtClean="0"/>
              <a:t>• </a:t>
            </a:r>
            <a:r>
              <a:rPr lang="tr-TR" sz="2200" dirty="0"/>
              <a:t>Güdülenme </a:t>
            </a:r>
            <a:r>
              <a:rPr lang="tr-TR" sz="2200" dirty="0" smtClean="0"/>
              <a:t>eksikliği,</a:t>
            </a:r>
          </a:p>
          <a:p>
            <a:r>
              <a:rPr lang="tr-TR" sz="2200" dirty="0" smtClean="0"/>
              <a:t>• </a:t>
            </a:r>
            <a:r>
              <a:rPr lang="tr-TR" sz="2200" dirty="0"/>
              <a:t>Bilgi </a:t>
            </a:r>
            <a:r>
              <a:rPr lang="tr-TR" sz="2200" dirty="0" smtClean="0"/>
              <a:t>eksikliği,</a:t>
            </a:r>
          </a:p>
          <a:p>
            <a:r>
              <a:rPr lang="tr-TR" sz="2200" dirty="0" smtClean="0"/>
              <a:t>• </a:t>
            </a:r>
            <a:r>
              <a:rPr lang="tr-TR" sz="2200" dirty="0"/>
              <a:t>Zamanı </a:t>
            </a:r>
            <a:r>
              <a:rPr lang="tr-TR" sz="2200" dirty="0" smtClean="0"/>
              <a:t>yönetememek,</a:t>
            </a:r>
          </a:p>
          <a:p>
            <a:r>
              <a:rPr lang="tr-TR" sz="2200" dirty="0" smtClean="0"/>
              <a:t>• </a:t>
            </a:r>
            <a:r>
              <a:rPr lang="tr-TR" sz="2200" dirty="0"/>
              <a:t>Planlı ve programlı </a:t>
            </a:r>
            <a:r>
              <a:rPr lang="tr-TR" sz="2200" dirty="0" smtClean="0"/>
              <a:t>çalışmamak,</a:t>
            </a:r>
          </a:p>
          <a:p>
            <a:r>
              <a:rPr lang="tr-TR" sz="2200" dirty="0" smtClean="0"/>
              <a:t>• </a:t>
            </a:r>
            <a:r>
              <a:rPr lang="tr-TR" sz="2200" dirty="0"/>
              <a:t>Yeterli tekrar </a:t>
            </a:r>
            <a:r>
              <a:rPr lang="tr-TR" sz="2200" dirty="0" smtClean="0"/>
              <a:t>yapmamak, </a:t>
            </a:r>
          </a:p>
          <a:p>
            <a:r>
              <a:rPr lang="tr-TR" sz="2200" dirty="0" smtClean="0"/>
              <a:t>• </a:t>
            </a:r>
            <a:r>
              <a:rPr lang="tr-TR" sz="2200" dirty="0"/>
              <a:t>Bilgisayar, telefon, tablet ve televizyon gibi teknolojik aletlerin ders çalışma esnasında </a:t>
            </a:r>
            <a:r>
              <a:rPr lang="tr-TR" sz="2200" dirty="0" smtClean="0"/>
              <a:t>kullanımı,</a:t>
            </a:r>
          </a:p>
          <a:p>
            <a:r>
              <a:rPr lang="tr-TR" sz="2200" dirty="0" smtClean="0"/>
              <a:t> </a:t>
            </a:r>
            <a:r>
              <a:rPr lang="tr-TR" sz="2200" dirty="0"/>
              <a:t>• Gerektiğinde arkadaşlarına hayır </a:t>
            </a:r>
            <a:r>
              <a:rPr lang="tr-TR" sz="2200" dirty="0" smtClean="0"/>
              <a:t>diyememek,</a:t>
            </a:r>
          </a:p>
          <a:p>
            <a:r>
              <a:rPr lang="tr-TR" sz="2200" dirty="0" smtClean="0"/>
              <a:t>• </a:t>
            </a:r>
            <a:r>
              <a:rPr lang="tr-TR" sz="2200" dirty="0"/>
              <a:t>Çalışma için gerekli ortam düzenlemelerini yapmamak (ses, ışık, ısı, çalışma yeri gibi</a:t>
            </a:r>
            <a:r>
              <a:rPr lang="tr-TR" sz="2200" dirty="0" smtClean="0"/>
              <a:t>).</a:t>
            </a:r>
            <a:endParaRPr lang="tr-TR" sz="2200" dirty="0"/>
          </a:p>
        </p:txBody>
      </p:sp>
      <p:sp>
        <p:nvSpPr>
          <p:cNvPr id="5" name="TextBox 3"/>
          <p:cNvSpPr txBox="1"/>
          <p:nvPr/>
        </p:nvSpPr>
        <p:spPr>
          <a:xfrm>
            <a:off x="91440" y="9516949"/>
            <a:ext cx="716772" cy="820738"/>
          </a:xfrm>
          <a:prstGeom prst="rect">
            <a:avLst/>
          </a:prstGeom>
        </p:spPr>
        <p:txBody>
          <a:bodyPr lIns="0" tIns="0" rIns="0" bIns="0" rtlCol="0" anchor="t">
            <a:spAutoFit/>
          </a:bodyPr>
          <a:lstStyle/>
          <a:p>
            <a:pPr algn="ctr">
              <a:lnSpc>
                <a:spcPts val="3240"/>
              </a:lnSpc>
            </a:pPr>
            <a:r>
              <a:rPr lang="tr-TR" sz="2700" spc="-12" dirty="0" smtClean="0">
                <a:solidFill>
                  <a:srgbClr val="FFFFFF"/>
                </a:solidFill>
                <a:latin typeface="Evolventa"/>
                <a:ea typeface="Evolventa"/>
                <a:cs typeface="Evolventa"/>
                <a:sym typeface="Evolventa"/>
              </a:rPr>
              <a:t>15	</a:t>
            </a:r>
            <a:endParaRPr lang="en-US" sz="2700" spc="-12" dirty="0">
              <a:solidFill>
                <a:srgbClr val="FFFFFF"/>
              </a:solidFill>
              <a:latin typeface="Evolventa"/>
              <a:ea typeface="Evolventa"/>
              <a:cs typeface="Evolventa"/>
              <a:sym typeface="Evolventa"/>
            </a:endParaRPr>
          </a:p>
        </p:txBody>
      </p:sp>
      <p:pic>
        <p:nvPicPr>
          <p:cNvPr id="9218" name="Picture 2" descr="3d rendering of student charact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53600" y="4476706"/>
            <a:ext cx="5231719" cy="37775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118451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447800" y="1525018"/>
            <a:ext cx="7543800" cy="8402300"/>
          </a:xfrm>
          <a:prstGeom prst="rect">
            <a:avLst/>
          </a:prstGeom>
        </p:spPr>
        <p:txBody>
          <a:bodyPr wrap="square">
            <a:spAutoFit/>
          </a:bodyPr>
          <a:lstStyle/>
          <a:p>
            <a:r>
              <a:rPr lang="tr-TR" sz="2400" b="1" dirty="0"/>
              <a:t>Zaman Yönetimi </a:t>
            </a:r>
            <a:endParaRPr lang="tr-TR" sz="2400" b="1" dirty="0" smtClean="0"/>
          </a:p>
          <a:p>
            <a:r>
              <a:rPr lang="tr-TR" sz="2400" dirty="0" smtClean="0"/>
              <a:t>• </a:t>
            </a:r>
            <a:r>
              <a:rPr lang="tr-TR" sz="2400" dirty="0"/>
              <a:t>Zaman yönetiminin önündeki en büyük engel ‘erteleme’ davranışıdır. Öğrencilerin zamanı planlamasını ve yönetebilmesini öğrenmede yardımcı olunmalıdır. Örneğin sadece ders çalış demeden öteye, derse ve ders dışı faaliyetlere yeterince zaman ayırması desteklenmelidir. Boş zamanlarını değerlendirmede çocuklara model olunması bu konuda gereklidir. </a:t>
            </a:r>
            <a:endParaRPr lang="tr-TR" sz="2400" dirty="0" smtClean="0"/>
          </a:p>
          <a:p>
            <a:endParaRPr lang="tr-TR" sz="2800" b="1" dirty="0"/>
          </a:p>
          <a:p>
            <a:r>
              <a:rPr lang="tr-TR" sz="2400" b="1" dirty="0"/>
              <a:t>Öğrenme Stilleri </a:t>
            </a:r>
            <a:endParaRPr lang="tr-TR" sz="2400" b="1" dirty="0" smtClean="0"/>
          </a:p>
          <a:p>
            <a:r>
              <a:rPr lang="tr-TR" sz="2400" dirty="0" smtClean="0"/>
              <a:t>• </a:t>
            </a:r>
            <a:r>
              <a:rPr lang="tr-TR" sz="2400" dirty="0"/>
              <a:t>Herkesin birbirinden farklı öğrenme biçimleri vardır. Öğrencilerin söz konusu öğrenme stillerinden hangisi ya da hangilerine daha yatkın olduklarını keşfetmeleri, sahip oldukları öğrenme stilini ders çalışma yöntemi üzerinde uygulamaları önemlidir. Bu konuda ailelerin rehberlik edici bir yaklaşım benimsemesi ve yardım mekanizmaları konusunda bireye yardımcı olması önemlidir.</a:t>
            </a:r>
          </a:p>
          <a:p>
            <a:endParaRPr lang="tr-TR" sz="2400" dirty="0"/>
          </a:p>
          <a:p>
            <a:endParaRPr lang="tr-TR" sz="2400" dirty="0"/>
          </a:p>
          <a:p>
            <a:endParaRPr lang="tr-TR" sz="2400" dirty="0"/>
          </a:p>
        </p:txBody>
      </p:sp>
      <p:sp>
        <p:nvSpPr>
          <p:cNvPr id="4" name="TextBox 3"/>
          <p:cNvSpPr txBox="1"/>
          <p:nvPr/>
        </p:nvSpPr>
        <p:spPr>
          <a:xfrm>
            <a:off x="91440" y="9516949"/>
            <a:ext cx="716772" cy="410369"/>
          </a:xfrm>
          <a:prstGeom prst="rect">
            <a:avLst/>
          </a:prstGeom>
        </p:spPr>
        <p:txBody>
          <a:bodyPr lIns="0" tIns="0" rIns="0" bIns="0" rtlCol="0" anchor="t">
            <a:spAutoFit/>
          </a:bodyPr>
          <a:lstStyle/>
          <a:p>
            <a:pPr algn="ctr">
              <a:lnSpc>
                <a:spcPts val="3240"/>
              </a:lnSpc>
            </a:pPr>
            <a:r>
              <a:rPr lang="tr-TR" sz="2700" spc="-12" dirty="0" smtClean="0">
                <a:solidFill>
                  <a:srgbClr val="FFFFFF"/>
                </a:solidFill>
                <a:latin typeface="Evolventa"/>
                <a:ea typeface="Evolventa"/>
                <a:cs typeface="Evolventa"/>
                <a:sym typeface="Evolventa"/>
              </a:rPr>
              <a:t>16</a:t>
            </a:r>
            <a:endParaRPr lang="en-US" sz="2700" spc="-12" dirty="0">
              <a:solidFill>
                <a:srgbClr val="FFFFFF"/>
              </a:solidFill>
              <a:latin typeface="Evolventa"/>
              <a:ea typeface="Evolventa"/>
              <a:cs typeface="Evolventa"/>
              <a:sym typeface="Evolventa"/>
            </a:endParaRPr>
          </a:p>
        </p:txBody>
      </p:sp>
      <p:pic>
        <p:nvPicPr>
          <p:cNvPr id="10242" name="Picture 2" descr="redhead young man is setting a schedule 3d character illustra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29800" y="2552700"/>
            <a:ext cx="6705600" cy="55829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659683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1066800" y="2476500"/>
            <a:ext cx="9144001" cy="4893647"/>
          </a:xfrm>
          <a:prstGeom prst="rect">
            <a:avLst/>
          </a:prstGeom>
        </p:spPr>
        <p:txBody>
          <a:bodyPr>
            <a:spAutoFit/>
          </a:bodyPr>
          <a:lstStyle/>
          <a:p>
            <a:r>
              <a:rPr lang="tr-TR" sz="2400" b="1" dirty="0"/>
              <a:t> Geleceği Planlama </a:t>
            </a:r>
          </a:p>
          <a:p>
            <a:r>
              <a:rPr lang="tr-TR" sz="2400" dirty="0"/>
              <a:t>• Ergenlik dönemi kişilik gelişimi açısından kritik dönemdir. Ergen kimlik kazanmaya karşı rol karmaşası yaşadığı için ebeveyn ile ciddi çatışmalar yaşanabilir. • Bu dönemde kriz yaşanması (araştırma)-sağlıklı çözüm bulma (karar verme) ekseninde </a:t>
            </a:r>
            <a:r>
              <a:rPr lang="tr-TR" sz="2400" dirty="0" err="1"/>
              <a:t>Marcia</a:t>
            </a:r>
            <a:r>
              <a:rPr lang="tr-TR" sz="2400" dirty="0"/>
              <a:t> tarafından ortaya atılan kimlik statülerinden biri gelişebilir; </a:t>
            </a:r>
          </a:p>
          <a:p>
            <a:endParaRPr lang="tr-TR" sz="2400" b="1" dirty="0"/>
          </a:p>
          <a:p>
            <a:r>
              <a:rPr lang="tr-TR" sz="2400" b="1" dirty="0"/>
              <a:t>Sınavlara Hazırlık</a:t>
            </a:r>
          </a:p>
          <a:p>
            <a:r>
              <a:rPr lang="tr-TR" sz="2400" dirty="0"/>
              <a:t> • Ergenlik döneminde sınav, alan, meslek özelinde yoğun karmaşa yaşandığı için çocukla ilgili olmak önemlidir. Sadece başarı odaklı kurulacak ilişkiden daha çok, sağlıklı bir ergen-ebeveyn iletişimi oluşturulması gerekmektedir.</a:t>
            </a:r>
          </a:p>
          <a:p>
            <a:endParaRPr lang="tr-TR" sz="2400" dirty="0"/>
          </a:p>
        </p:txBody>
      </p:sp>
      <p:sp>
        <p:nvSpPr>
          <p:cNvPr id="4" name="TextBox 3"/>
          <p:cNvSpPr txBox="1"/>
          <p:nvPr/>
        </p:nvSpPr>
        <p:spPr>
          <a:xfrm>
            <a:off x="91440" y="9516949"/>
            <a:ext cx="716772" cy="410369"/>
          </a:xfrm>
          <a:prstGeom prst="rect">
            <a:avLst/>
          </a:prstGeom>
        </p:spPr>
        <p:txBody>
          <a:bodyPr lIns="0" tIns="0" rIns="0" bIns="0" rtlCol="0" anchor="t">
            <a:spAutoFit/>
          </a:bodyPr>
          <a:lstStyle/>
          <a:p>
            <a:pPr algn="ctr">
              <a:lnSpc>
                <a:spcPts val="3240"/>
              </a:lnSpc>
            </a:pPr>
            <a:r>
              <a:rPr lang="tr-TR" sz="2700" spc="-12" dirty="0" smtClean="0">
                <a:solidFill>
                  <a:srgbClr val="FFFFFF"/>
                </a:solidFill>
                <a:latin typeface="Evolventa"/>
                <a:ea typeface="Evolventa"/>
                <a:cs typeface="Evolventa"/>
                <a:sym typeface="Evolventa"/>
              </a:rPr>
              <a:t>17</a:t>
            </a:r>
            <a:endParaRPr lang="en-US" sz="2700" spc="-12" dirty="0">
              <a:solidFill>
                <a:srgbClr val="FFFFFF"/>
              </a:solidFill>
              <a:latin typeface="Evolventa"/>
              <a:ea typeface="Evolventa"/>
              <a:cs typeface="Evolventa"/>
              <a:sym typeface="Evolventa"/>
            </a:endParaRPr>
          </a:p>
        </p:txBody>
      </p:sp>
      <p:sp>
        <p:nvSpPr>
          <p:cNvPr id="5" name="AutoShape 2" descr="3d business plan concept illustrati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6" name="AutoShape 4" descr="3d business plan concept illustration"/>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7" name="AutoShape 6" descr="3d business plan concept illustration"/>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pic>
        <p:nvPicPr>
          <p:cNvPr id="8" name="Resim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210801" y="1532423"/>
            <a:ext cx="6689978" cy="6781800"/>
          </a:xfrm>
          <a:prstGeom prst="rect">
            <a:avLst/>
          </a:prstGeom>
        </p:spPr>
      </p:pic>
    </p:spTree>
    <p:extLst>
      <p:ext uri="{BB962C8B-B14F-4D97-AF65-F5344CB8AC3E}">
        <p14:creationId xmlns:p14="http://schemas.microsoft.com/office/powerpoint/2010/main" val="11530648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295400" y="3314700"/>
            <a:ext cx="8305800" cy="4893647"/>
          </a:xfrm>
          <a:prstGeom prst="rect">
            <a:avLst/>
          </a:prstGeom>
        </p:spPr>
        <p:txBody>
          <a:bodyPr wrap="square">
            <a:spAutoFit/>
          </a:bodyPr>
          <a:lstStyle/>
          <a:p>
            <a:r>
              <a:rPr lang="tr-TR" sz="2400" dirty="0" smtClean="0"/>
              <a:t>• </a:t>
            </a:r>
            <a:r>
              <a:rPr lang="tr-TR" sz="2400" dirty="0"/>
              <a:t>Doğru iletişim yöntemleri kullanarak ilişkimizi devam ettirmeliyiz. </a:t>
            </a:r>
            <a:endParaRPr lang="tr-TR" sz="2400" dirty="0" smtClean="0"/>
          </a:p>
          <a:p>
            <a:r>
              <a:rPr lang="tr-TR" sz="2400" dirty="0" smtClean="0"/>
              <a:t>• </a:t>
            </a:r>
            <a:r>
              <a:rPr lang="tr-TR" sz="2400" dirty="0"/>
              <a:t>Ebeveyn olmanın sorumluluğunu yanlış yorumlayıp çocuğun etrafına sürekli olarak bir koruma çemberi oluşturmak doğru bir yaklaşım değildir. </a:t>
            </a:r>
            <a:endParaRPr lang="tr-TR" sz="2400" dirty="0" smtClean="0"/>
          </a:p>
          <a:p>
            <a:r>
              <a:rPr lang="tr-TR" sz="2400" dirty="0" smtClean="0"/>
              <a:t>• </a:t>
            </a:r>
            <a:r>
              <a:rPr lang="tr-TR" sz="2400" dirty="0"/>
              <a:t>Ebeveyni olmak, çocuğun geleceğini planlamak, kararlarını almak demek değildir. Bu tür bir baskı oluşturmak ergenin tepkisel cevap vermesine neden olacağı için, kararlarını almada rehber olmak, seçenekleri araştırmasında yardımcı olmak gerekir. </a:t>
            </a:r>
            <a:endParaRPr lang="tr-TR" sz="2400" dirty="0" smtClean="0"/>
          </a:p>
          <a:p>
            <a:r>
              <a:rPr lang="tr-TR" sz="2400" dirty="0" smtClean="0"/>
              <a:t>• </a:t>
            </a:r>
            <a:r>
              <a:rPr lang="tr-TR" sz="2400" dirty="0"/>
              <a:t>Akranları ile ilişkilerinde katı kurallar koymak, ceza ve baskı uygulayarak otorite sağlamaya çalışmak geçerli bir yöntem olmayacaktır. </a:t>
            </a:r>
            <a:endParaRPr lang="tr-TR" sz="2400" dirty="0" smtClean="0"/>
          </a:p>
        </p:txBody>
      </p:sp>
      <p:sp>
        <p:nvSpPr>
          <p:cNvPr id="3" name="Metin kutusu 2"/>
          <p:cNvSpPr txBox="1"/>
          <p:nvPr/>
        </p:nvSpPr>
        <p:spPr>
          <a:xfrm>
            <a:off x="4800600" y="1409700"/>
            <a:ext cx="8382000" cy="1200329"/>
          </a:xfrm>
          <a:prstGeom prst="rect">
            <a:avLst/>
          </a:prstGeom>
          <a:noFill/>
        </p:spPr>
        <p:txBody>
          <a:bodyPr wrap="square" rtlCol="0">
            <a:spAutoFit/>
          </a:bodyPr>
          <a:lstStyle/>
          <a:p>
            <a:pPr algn="ctr"/>
            <a:r>
              <a:rPr lang="tr-TR" sz="3600" b="1" dirty="0">
                <a:solidFill>
                  <a:schemeClr val="accent6"/>
                </a:solidFill>
              </a:rPr>
              <a:t>Ortaokul </a:t>
            </a:r>
            <a:r>
              <a:rPr lang="tr-TR" sz="3600" b="1" dirty="0" smtClean="0">
                <a:solidFill>
                  <a:schemeClr val="accent6"/>
                </a:solidFill>
              </a:rPr>
              <a:t>Döneminde Akademik Başarıyı Arttırmaya Yönelik </a:t>
            </a:r>
            <a:r>
              <a:rPr lang="tr-TR" sz="3600" b="1" dirty="0">
                <a:solidFill>
                  <a:schemeClr val="accent6"/>
                </a:solidFill>
              </a:rPr>
              <a:t>Öneriler</a:t>
            </a:r>
            <a:endParaRPr lang="tr-TR" sz="3600" dirty="0">
              <a:solidFill>
                <a:schemeClr val="accent6"/>
              </a:solidFill>
            </a:endParaRPr>
          </a:p>
        </p:txBody>
      </p:sp>
      <p:sp>
        <p:nvSpPr>
          <p:cNvPr id="5" name="TextBox 3"/>
          <p:cNvSpPr txBox="1"/>
          <p:nvPr/>
        </p:nvSpPr>
        <p:spPr>
          <a:xfrm>
            <a:off x="91440" y="9516949"/>
            <a:ext cx="716772" cy="410369"/>
          </a:xfrm>
          <a:prstGeom prst="rect">
            <a:avLst/>
          </a:prstGeom>
        </p:spPr>
        <p:txBody>
          <a:bodyPr lIns="0" tIns="0" rIns="0" bIns="0" rtlCol="0" anchor="t">
            <a:spAutoFit/>
          </a:bodyPr>
          <a:lstStyle/>
          <a:p>
            <a:pPr algn="ctr">
              <a:lnSpc>
                <a:spcPts val="3240"/>
              </a:lnSpc>
            </a:pPr>
            <a:r>
              <a:rPr lang="tr-TR" sz="2700" spc="-12" dirty="0" smtClean="0">
                <a:solidFill>
                  <a:srgbClr val="FFFFFF"/>
                </a:solidFill>
                <a:latin typeface="Evolventa"/>
                <a:ea typeface="Evolventa"/>
                <a:cs typeface="Evolventa"/>
                <a:sym typeface="Evolventa"/>
              </a:rPr>
              <a:t>18</a:t>
            </a:r>
            <a:endParaRPr lang="en-US" sz="2700" spc="-12" dirty="0">
              <a:solidFill>
                <a:srgbClr val="FFFFFF"/>
              </a:solidFill>
              <a:latin typeface="Evolventa"/>
              <a:ea typeface="Evolventa"/>
              <a:cs typeface="Evolventa"/>
              <a:sym typeface="Evolventa"/>
            </a:endParaRPr>
          </a:p>
        </p:txBody>
      </p:sp>
      <p:pic>
        <p:nvPicPr>
          <p:cNvPr id="12290" name="Picture 2" descr="University graduation. Achievement, higher education, academic degree. Successful student jumping, holding mortarboard. Personal development.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0" y="3086100"/>
            <a:ext cx="5962650" cy="5962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207474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362200" y="1966522"/>
            <a:ext cx="13258800" cy="4154984"/>
          </a:xfrm>
          <a:prstGeom prst="rect">
            <a:avLst/>
          </a:prstGeom>
        </p:spPr>
        <p:txBody>
          <a:bodyPr wrap="square">
            <a:spAutoFit/>
          </a:bodyPr>
          <a:lstStyle/>
          <a:p>
            <a:pPr algn="just"/>
            <a:r>
              <a:rPr lang="tr-TR" sz="2400" dirty="0" smtClean="0"/>
              <a:t>• </a:t>
            </a:r>
            <a:r>
              <a:rPr lang="tr-TR" sz="2400" dirty="0"/>
              <a:t>Çocuğun okul başarısızlığının altında yatan nedenler incelenmeli, birlikte çözüm yolları bulunmalıdır. </a:t>
            </a:r>
          </a:p>
          <a:p>
            <a:pPr algn="just"/>
            <a:r>
              <a:rPr lang="tr-TR" sz="2400" dirty="0" smtClean="0"/>
              <a:t>• Çocukların </a:t>
            </a:r>
            <a:r>
              <a:rPr lang="tr-TR" sz="2400" dirty="0"/>
              <a:t>kaygısını artırıcı söylemlerden kaçınılmalı, sonuç bazlı değil süreç bazlı değerlendirmeler yapılmalıdır. </a:t>
            </a:r>
          </a:p>
          <a:p>
            <a:pPr algn="just"/>
            <a:r>
              <a:rPr lang="tr-TR" sz="2400" dirty="0"/>
              <a:t>• </a:t>
            </a:r>
            <a:r>
              <a:rPr lang="tr-TR" sz="2400" dirty="0" smtClean="0"/>
              <a:t> Çocuklar </a:t>
            </a:r>
            <a:r>
              <a:rPr lang="tr-TR" sz="2400" dirty="0"/>
              <a:t>ilgi ve yetenekleri doğrultusunda yönlendirilmelidir.</a:t>
            </a:r>
          </a:p>
          <a:p>
            <a:pPr algn="just"/>
            <a:r>
              <a:rPr lang="tr-TR" sz="2400" dirty="0"/>
              <a:t>• Maddi ödüllendirmeden daha çok geri bildirim verilmeli, doğru seçenekleri yaptığında takdir edilmelidir.</a:t>
            </a:r>
          </a:p>
          <a:p>
            <a:pPr algn="just"/>
            <a:r>
              <a:rPr lang="tr-TR" sz="2400" dirty="0"/>
              <a:t>• </a:t>
            </a:r>
            <a:r>
              <a:rPr lang="tr-TR" sz="2400" dirty="0" smtClean="0"/>
              <a:t> Bilinçli </a:t>
            </a:r>
            <a:r>
              <a:rPr lang="tr-TR" sz="2400" dirty="0"/>
              <a:t>teknoloji kullanımı konusunda bilgilendirme yapılmalı, kullanım saatleri ile ilgili düzenleme yapılmalıdır. </a:t>
            </a:r>
          </a:p>
          <a:p>
            <a:pPr algn="just"/>
            <a:r>
              <a:rPr lang="tr-TR" sz="2400" dirty="0"/>
              <a:t>• </a:t>
            </a:r>
            <a:r>
              <a:rPr lang="tr-TR" sz="2400" dirty="0" smtClean="0"/>
              <a:t> Sorumluluk</a:t>
            </a:r>
            <a:r>
              <a:rPr lang="tr-TR" sz="2400" dirty="0"/>
              <a:t>, özgüven, disiplin ve başarının birbirini destekleyici kavramlar olduğu unutulmamalıdır.</a:t>
            </a:r>
          </a:p>
        </p:txBody>
      </p:sp>
      <p:sp>
        <p:nvSpPr>
          <p:cNvPr id="3" name="TextBox 3"/>
          <p:cNvSpPr txBox="1"/>
          <p:nvPr/>
        </p:nvSpPr>
        <p:spPr>
          <a:xfrm>
            <a:off x="91440" y="9516949"/>
            <a:ext cx="716772" cy="410369"/>
          </a:xfrm>
          <a:prstGeom prst="rect">
            <a:avLst/>
          </a:prstGeom>
        </p:spPr>
        <p:txBody>
          <a:bodyPr lIns="0" tIns="0" rIns="0" bIns="0" rtlCol="0" anchor="t">
            <a:spAutoFit/>
          </a:bodyPr>
          <a:lstStyle/>
          <a:p>
            <a:pPr algn="ctr">
              <a:lnSpc>
                <a:spcPts val="3240"/>
              </a:lnSpc>
            </a:pPr>
            <a:r>
              <a:rPr lang="tr-TR" sz="2700" spc="-12" dirty="0" smtClean="0">
                <a:solidFill>
                  <a:srgbClr val="FFFFFF"/>
                </a:solidFill>
                <a:latin typeface="Evolventa"/>
                <a:ea typeface="Evolventa"/>
                <a:cs typeface="Evolventa"/>
                <a:sym typeface="Evolventa"/>
              </a:rPr>
              <a:t>19</a:t>
            </a:r>
            <a:endParaRPr lang="en-US" sz="2700" spc="-12" dirty="0">
              <a:solidFill>
                <a:srgbClr val="FFFFFF"/>
              </a:solidFill>
              <a:latin typeface="Evolventa"/>
              <a:ea typeface="Evolventa"/>
              <a:cs typeface="Evolventa"/>
              <a:sym typeface="Evolventa"/>
            </a:endParaRPr>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29200" y="6438900"/>
            <a:ext cx="6934200" cy="4129316"/>
          </a:xfrm>
          <a:prstGeom prst="rect">
            <a:avLst/>
          </a:prstGeom>
        </p:spPr>
      </p:pic>
    </p:spTree>
    <p:extLst>
      <p:ext uri="{BB962C8B-B14F-4D97-AF65-F5344CB8AC3E}">
        <p14:creationId xmlns:p14="http://schemas.microsoft.com/office/powerpoint/2010/main" val="27029040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91440" y="9516949"/>
            <a:ext cx="716772" cy="548283"/>
          </a:xfrm>
          <a:prstGeom prst="rect">
            <a:avLst/>
          </a:prstGeom>
        </p:spPr>
        <p:txBody>
          <a:bodyPr lIns="0" tIns="0" rIns="0" bIns="0" rtlCol="0" anchor="t">
            <a:spAutoFit/>
          </a:bodyPr>
          <a:lstStyle/>
          <a:p>
            <a:pPr algn="ctr">
              <a:lnSpc>
                <a:spcPts val="3240"/>
              </a:lnSpc>
            </a:pPr>
            <a:r>
              <a:rPr lang="en-US" sz="2700" spc="-12" dirty="0">
                <a:solidFill>
                  <a:srgbClr val="FFFFFF"/>
                </a:solidFill>
                <a:latin typeface="Evolventa"/>
                <a:ea typeface="Evolventa"/>
                <a:cs typeface="Evolventa"/>
                <a:sym typeface="Evolventa"/>
              </a:rPr>
              <a:t>2</a:t>
            </a:r>
          </a:p>
        </p:txBody>
      </p:sp>
      <p:sp>
        <p:nvSpPr>
          <p:cNvPr id="6" name="TextBox 6"/>
          <p:cNvSpPr txBox="1"/>
          <p:nvPr/>
        </p:nvSpPr>
        <p:spPr>
          <a:xfrm>
            <a:off x="2199790" y="3740789"/>
            <a:ext cx="13888418" cy="1756672"/>
          </a:xfrm>
          <a:prstGeom prst="rect">
            <a:avLst/>
          </a:prstGeom>
        </p:spPr>
        <p:txBody>
          <a:bodyPr lIns="50800" tIns="50800" rIns="50800" bIns="50800" rtlCol="0" anchor="ctr"/>
          <a:lstStyle/>
          <a:p>
            <a:pPr algn="ctr">
              <a:lnSpc>
                <a:spcPts val="5040"/>
              </a:lnSpc>
            </a:pPr>
            <a:endParaRPr lang="en-US" sz="4200" dirty="0">
              <a:solidFill>
                <a:srgbClr val="FFFFFF"/>
              </a:solidFill>
              <a:latin typeface="Times New Roman"/>
              <a:ea typeface="Times New Roman"/>
              <a:cs typeface="Times New Roman"/>
              <a:sym typeface="Times New Roman"/>
            </a:endParaRPr>
          </a:p>
        </p:txBody>
      </p:sp>
      <p:sp>
        <p:nvSpPr>
          <p:cNvPr id="7" name="TextBox 7"/>
          <p:cNvSpPr txBox="1"/>
          <p:nvPr/>
        </p:nvSpPr>
        <p:spPr>
          <a:xfrm>
            <a:off x="808212" y="3009900"/>
            <a:ext cx="8792988" cy="2585323"/>
          </a:xfrm>
          <a:prstGeom prst="rect">
            <a:avLst/>
          </a:prstGeom>
        </p:spPr>
        <p:txBody>
          <a:bodyPr wrap="square" lIns="0" tIns="0" rIns="0" bIns="0" rtlCol="0" anchor="t">
            <a:spAutoFit/>
          </a:bodyPr>
          <a:lstStyle/>
          <a:p>
            <a:pPr marL="728663" lvl="1" indent="-457200">
              <a:lnSpc>
                <a:spcPct val="150000"/>
              </a:lnSpc>
              <a:buFont typeface="Arial" panose="020B0604020202020204" pitchFamily="34" charset="0"/>
              <a:buChar char="•"/>
            </a:pPr>
            <a:r>
              <a:rPr lang="tr-TR" sz="2800" dirty="0" smtClean="0">
                <a:sym typeface="Times New Roman Bold"/>
              </a:rPr>
              <a:t>Akademik Başarı ve Motivasyon</a:t>
            </a:r>
          </a:p>
          <a:p>
            <a:pPr marL="728663" lvl="1" indent="-457200">
              <a:lnSpc>
                <a:spcPct val="150000"/>
              </a:lnSpc>
              <a:buFont typeface="Arial" panose="020B0604020202020204" pitchFamily="34" charset="0"/>
              <a:buChar char="•"/>
            </a:pPr>
            <a:r>
              <a:rPr lang="tr-TR" sz="2800" dirty="0">
                <a:sym typeface="Times New Roman Bold"/>
              </a:rPr>
              <a:t>A</a:t>
            </a:r>
            <a:r>
              <a:rPr lang="tr-TR" sz="2800" dirty="0" smtClean="0">
                <a:sym typeface="Times New Roman Bold"/>
              </a:rPr>
              <a:t>kademik Başarıyı Etkileyen Faktörler</a:t>
            </a:r>
            <a:endParaRPr lang="en-US" sz="2800" dirty="0">
              <a:sym typeface="Times New Roman Bold"/>
            </a:endParaRPr>
          </a:p>
          <a:p>
            <a:pPr marL="728663" lvl="1" indent="-457200">
              <a:lnSpc>
                <a:spcPct val="150000"/>
              </a:lnSpc>
              <a:buFont typeface="Arial" panose="020B0604020202020204" pitchFamily="34" charset="0"/>
              <a:buChar char="•"/>
            </a:pPr>
            <a:r>
              <a:rPr lang="tr-TR" sz="2800" dirty="0" smtClean="0">
                <a:sym typeface="Times New Roman Bold"/>
              </a:rPr>
              <a:t>Ortaokul Döneminde Başarının Bileşenleri</a:t>
            </a:r>
          </a:p>
          <a:p>
            <a:pPr marL="728663" lvl="1" indent="-457200">
              <a:lnSpc>
                <a:spcPct val="150000"/>
              </a:lnSpc>
              <a:buFont typeface="Arial" panose="020B0604020202020204" pitchFamily="34" charset="0"/>
              <a:buChar char="•"/>
            </a:pPr>
            <a:r>
              <a:rPr lang="tr-TR" sz="2800" dirty="0" smtClean="0">
                <a:sym typeface="Times New Roman Bold"/>
              </a:rPr>
              <a:t>Öneriler</a:t>
            </a:r>
            <a:endParaRPr lang="en-US" sz="2800" dirty="0">
              <a:sym typeface="Times New Roman Bold"/>
            </a:endParaRPr>
          </a:p>
        </p:txBody>
      </p:sp>
      <p:sp>
        <p:nvSpPr>
          <p:cNvPr id="10" name="Metin kutusu 9">
            <a:extLst>
              <a:ext uri="{FF2B5EF4-FFF2-40B4-BE49-F238E27FC236}">
                <a16:creationId xmlns:a16="http://schemas.microsoft.com/office/drawing/2014/main" id="{D6E31068-060F-B9D5-6C79-71DCADE6F615}"/>
              </a:ext>
            </a:extLst>
          </p:cNvPr>
          <p:cNvSpPr txBox="1"/>
          <p:nvPr/>
        </p:nvSpPr>
        <p:spPr>
          <a:xfrm>
            <a:off x="4571999" y="1918243"/>
            <a:ext cx="9144000" cy="695127"/>
          </a:xfrm>
          <a:prstGeom prst="rect">
            <a:avLst/>
          </a:prstGeom>
          <a:noFill/>
        </p:spPr>
        <p:txBody>
          <a:bodyPr wrap="square">
            <a:spAutoFit/>
          </a:bodyPr>
          <a:lstStyle/>
          <a:p>
            <a:pPr>
              <a:lnSpc>
                <a:spcPts val="5040"/>
              </a:lnSpc>
            </a:pPr>
            <a:r>
              <a:rPr lang="tr-TR" sz="3600" b="1" dirty="0" smtClean="0">
                <a:solidFill>
                  <a:schemeClr val="accent6">
                    <a:lumMod val="75000"/>
                  </a:schemeClr>
                </a:solidFill>
                <a:sym typeface="Times New Roman"/>
              </a:rPr>
              <a:t>AKADEMİK BAŞARI VE MOTİVASYON</a:t>
            </a:r>
            <a:endParaRPr lang="en-US" sz="3600" b="1" dirty="0">
              <a:solidFill>
                <a:schemeClr val="accent6">
                  <a:lumMod val="75000"/>
                </a:schemeClr>
              </a:solidFill>
              <a:sym typeface="Times New Roman"/>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6676E03-17B4-49CB-9C03-9C6965D649F8}"/>
              </a:ext>
            </a:extLst>
          </p:cNvPr>
          <p:cNvSpPr>
            <a:spLocks noGrp="1"/>
          </p:cNvSpPr>
          <p:nvPr>
            <p:ph type="title"/>
          </p:nvPr>
        </p:nvSpPr>
        <p:spPr>
          <a:xfrm>
            <a:off x="1066800" y="2781300"/>
            <a:ext cx="14776319" cy="6278448"/>
          </a:xfrm>
        </p:spPr>
        <p:txBody>
          <a:bodyPr>
            <a:noAutofit/>
          </a:bodyPr>
          <a:lstStyle/>
          <a:p>
            <a:pPr algn="l"/>
            <a:r>
              <a:rPr lang="tr-TR" sz="2000" dirty="0"/>
              <a:t>Güven, M., &amp; Özgün, O. (2011). Akademik başarıda ebeveyn desteği ve öğrenme ortamının önemi. Türk Eğitim Bilimleri Dergisi, 9(3), 483-499</a:t>
            </a:r>
            <a:r>
              <a:rPr lang="tr-TR" sz="2000" dirty="0" smtClean="0"/>
              <a:t>.</a:t>
            </a:r>
            <a:r>
              <a:rPr lang="tr-TR" sz="2000" dirty="0"/>
              <a:t/>
            </a:r>
            <a:br>
              <a:rPr lang="tr-TR" sz="2000" dirty="0"/>
            </a:br>
            <a:r>
              <a:rPr lang="tr-TR" sz="2000" dirty="0"/>
              <a:t>Küçük, S., &amp; Karaca, F. (2014). Aile tutumları ve akademik başarı ilişkisi: Ortaokul öğrencileri üzerine bir araştırma. Eğitim ve </a:t>
            </a:r>
            <a:r>
              <a:rPr lang="tr-TR" sz="2000" dirty="0" smtClean="0"/>
              <a:t>İnsani Bilimler Dergisi, 3(2), 95-108.</a:t>
            </a:r>
            <a:br>
              <a:rPr lang="tr-TR" sz="2000" dirty="0" smtClean="0"/>
            </a:br>
            <a:r>
              <a:rPr lang="tr-TR" sz="2000" dirty="0" smtClean="0"/>
              <a:t/>
            </a:r>
            <a:br>
              <a:rPr lang="tr-TR" sz="2000" dirty="0" smtClean="0"/>
            </a:br>
            <a:r>
              <a:rPr lang="tr-TR" sz="2000" dirty="0" smtClean="0"/>
              <a:t>Ayan </a:t>
            </a:r>
            <a:r>
              <a:rPr lang="tr-TR" sz="2000" dirty="0" err="1" smtClean="0"/>
              <a:t>Başkal</a:t>
            </a:r>
            <a:r>
              <a:rPr lang="tr-TR" sz="2000" dirty="0" smtClean="0"/>
              <a:t>, D. (2019). </a:t>
            </a:r>
            <a:r>
              <a:rPr lang="tr-TR" sz="2000" dirty="0"/>
              <a:t>Ergenlerin çalışma alışkanlıkları ile sınav kaygısı ve okul başarısı arasındaki ilişkinin incelenmesi. Yayınlanmamış yüksek lisans tezi. Konya: Necmettin Erbakan Üniversitesi Eğitim Bilimleri Enstitüsü</a:t>
            </a:r>
            <a:r>
              <a:rPr lang="tr-TR" sz="2000" dirty="0" smtClean="0"/>
              <a:t>.</a:t>
            </a:r>
            <a:br>
              <a:rPr lang="tr-TR" sz="2000" dirty="0" smtClean="0"/>
            </a:br>
            <a:r>
              <a:rPr lang="tr-TR" sz="2000" dirty="0"/>
              <a:t/>
            </a:r>
            <a:br>
              <a:rPr lang="tr-TR" sz="2000" dirty="0"/>
            </a:br>
            <a:r>
              <a:rPr lang="tr-TR" sz="2000" dirty="0"/>
              <a:t>Çobanoğlu, F. ve </a:t>
            </a:r>
            <a:r>
              <a:rPr lang="tr-TR" sz="2000" dirty="0" err="1"/>
              <a:t>Badavan</a:t>
            </a:r>
            <a:r>
              <a:rPr lang="tr-TR" sz="2000" dirty="0"/>
              <a:t>, Y. (2017). Başarılı okulların anahtarı: Etkili okul değişkenleri. Pamukkale Üniversitesi Sosyal Bilimler Dergisi. 26, 114-134. </a:t>
            </a:r>
            <a:r>
              <a:rPr lang="tr-TR" sz="2000" dirty="0" smtClean="0"/>
              <a:t/>
            </a:r>
            <a:br>
              <a:rPr lang="tr-TR" sz="2000" dirty="0" smtClean="0"/>
            </a:br>
            <a:r>
              <a:rPr lang="tr-TR" sz="2000" dirty="0"/>
              <a:t/>
            </a:r>
            <a:br>
              <a:rPr lang="tr-TR" sz="2000" dirty="0"/>
            </a:br>
            <a:r>
              <a:rPr lang="tr-TR" sz="2000" dirty="0"/>
              <a:t>Seçer, Z., Dere, Z. ve Tutkun, C. (Tarihsiz). Bilişsel ve dil gelişimi. İstanbul Üniversitesi Açık ve Uzaktan Eğitim Fakültesi, Çocuk Gelişimi Lisans Programı. </a:t>
            </a:r>
            <a:br>
              <a:rPr lang="tr-TR" sz="2000" dirty="0"/>
            </a:br>
            <a:r>
              <a:rPr lang="tr-TR" sz="2000" dirty="0" smtClean="0"/>
              <a:t/>
            </a:r>
            <a:br>
              <a:rPr lang="tr-TR" sz="2000" dirty="0" smtClean="0"/>
            </a:br>
            <a:r>
              <a:rPr lang="tr-TR" sz="2000" dirty="0" err="1" smtClean="0"/>
              <a:t>Şengönül</a:t>
            </a:r>
            <a:r>
              <a:rPr lang="tr-TR" sz="2000" dirty="0"/>
              <a:t>, T. (2019). Anne-baba ilgisinin çocukların okul başarısı üzerindeki etkisi. Celal Bayar Üniversitesi Sosyal Bilimler Dergisi. 17 (4), 268-292.</a:t>
            </a:r>
            <a:br>
              <a:rPr lang="tr-TR" sz="2000" dirty="0"/>
            </a:br>
            <a:r>
              <a:rPr lang="tr-TR" sz="2000" dirty="0" smtClean="0"/>
              <a:t/>
            </a:r>
            <a:br>
              <a:rPr lang="tr-TR" sz="2000" dirty="0" smtClean="0"/>
            </a:br>
            <a:r>
              <a:rPr lang="tr-TR" sz="2000" dirty="0" smtClean="0"/>
              <a:t>Yavuzer</a:t>
            </a:r>
            <a:r>
              <a:rPr lang="tr-TR" sz="2000" dirty="0"/>
              <a:t>, H. (2003). Çocuk psikolojisi. İstanbul: Remzi </a:t>
            </a:r>
            <a:r>
              <a:rPr lang="tr-TR" sz="2000" dirty="0" smtClean="0"/>
              <a:t>Kitabevi</a:t>
            </a:r>
            <a:r>
              <a:rPr lang="tr-TR" sz="2000" dirty="0"/>
              <a:t/>
            </a:r>
            <a:br>
              <a:rPr lang="tr-TR" sz="2000" dirty="0"/>
            </a:br>
            <a:r>
              <a:rPr lang="tr-TR" sz="2000" dirty="0" smtClean="0"/>
              <a:t/>
            </a:r>
            <a:br>
              <a:rPr lang="tr-TR" sz="2000" dirty="0" smtClean="0"/>
            </a:br>
            <a:r>
              <a:rPr lang="tr-TR" sz="2000" dirty="0" smtClean="0"/>
              <a:t>https</a:t>
            </a:r>
            <a:r>
              <a:rPr lang="tr-TR" sz="2000" dirty="0"/>
              <a:t>://www.freepik.com/free-psd/3d-rendering-graduate-character_165591048.htm#fromView=search&amp;page=1&amp;position=3&amp;uuid=012195c7-89ff-43e6-bd43-3c8678be10ba</a:t>
            </a:r>
          </a:p>
        </p:txBody>
      </p:sp>
      <p:sp>
        <p:nvSpPr>
          <p:cNvPr id="5" name="TextBox 6">
            <a:extLst>
              <a:ext uri="{FF2B5EF4-FFF2-40B4-BE49-F238E27FC236}">
                <a16:creationId xmlns:a16="http://schemas.microsoft.com/office/drawing/2014/main" id="{8E7D3C6F-41DD-4D1B-99AA-1708323DC09C}"/>
              </a:ext>
            </a:extLst>
          </p:cNvPr>
          <p:cNvSpPr txBox="1"/>
          <p:nvPr/>
        </p:nvSpPr>
        <p:spPr>
          <a:xfrm>
            <a:off x="1981200" y="1562100"/>
            <a:ext cx="8964821" cy="1044576"/>
          </a:xfrm>
          <a:prstGeom prst="rect">
            <a:avLst/>
          </a:prstGeom>
        </p:spPr>
        <p:txBody>
          <a:bodyPr lIns="50800" tIns="50800" rIns="50800" bIns="50800" rtlCol="0" anchor="ctr"/>
          <a:lstStyle/>
          <a:p>
            <a:pPr>
              <a:lnSpc>
                <a:spcPts val="5040"/>
              </a:lnSpc>
            </a:pPr>
            <a:r>
              <a:rPr lang="tr-TR" sz="3600" b="1" dirty="0">
                <a:solidFill>
                  <a:schemeClr val="accent6">
                    <a:lumMod val="75000"/>
                  </a:schemeClr>
                </a:solidFill>
                <a:sym typeface="Times New Roman"/>
              </a:rPr>
              <a:t>Kaynakça</a:t>
            </a:r>
            <a:endParaRPr lang="en-US" sz="3600" b="1" dirty="0">
              <a:solidFill>
                <a:schemeClr val="accent6">
                  <a:lumMod val="75000"/>
                </a:schemeClr>
              </a:solidFill>
              <a:sym typeface="Times New Roman"/>
            </a:endParaRPr>
          </a:p>
        </p:txBody>
      </p:sp>
      <p:sp>
        <p:nvSpPr>
          <p:cNvPr id="6" name="TextBox 6">
            <a:extLst>
              <a:ext uri="{FF2B5EF4-FFF2-40B4-BE49-F238E27FC236}">
                <a16:creationId xmlns:a16="http://schemas.microsoft.com/office/drawing/2014/main" id="{F2F60F8A-8D7D-44C1-8C5E-CDA97677A14D}"/>
              </a:ext>
            </a:extLst>
          </p:cNvPr>
          <p:cNvSpPr txBox="1"/>
          <p:nvPr/>
        </p:nvSpPr>
        <p:spPr>
          <a:xfrm>
            <a:off x="152400" y="9563100"/>
            <a:ext cx="716772" cy="410369"/>
          </a:xfrm>
          <a:prstGeom prst="rect">
            <a:avLst/>
          </a:prstGeom>
        </p:spPr>
        <p:txBody>
          <a:bodyPr lIns="0" tIns="0" rIns="0" bIns="0" rtlCol="0" anchor="t">
            <a:spAutoFit/>
          </a:bodyPr>
          <a:lstStyle/>
          <a:p>
            <a:pPr algn="ctr">
              <a:lnSpc>
                <a:spcPts val="3240"/>
              </a:lnSpc>
            </a:pPr>
            <a:r>
              <a:rPr lang="tr-TR" sz="2700" spc="-12" dirty="0" smtClean="0">
                <a:solidFill>
                  <a:srgbClr val="FFFFFF"/>
                </a:solidFill>
                <a:latin typeface="Evolventa"/>
                <a:ea typeface="Evolventa"/>
                <a:cs typeface="Evolventa"/>
                <a:sym typeface="Evolventa"/>
              </a:rPr>
              <a:t>20</a:t>
            </a:r>
            <a:endParaRPr lang="en-US" sz="2700" spc="-12" dirty="0">
              <a:solidFill>
                <a:srgbClr val="FFFFFF"/>
              </a:solidFill>
              <a:latin typeface="Evolventa"/>
              <a:ea typeface="Evolventa"/>
              <a:cs typeface="Evolventa"/>
              <a:sym typeface="Evolventa"/>
            </a:endParaRPr>
          </a:p>
        </p:txBody>
      </p:sp>
    </p:spTree>
    <p:extLst>
      <p:ext uri="{BB962C8B-B14F-4D97-AF65-F5344CB8AC3E}">
        <p14:creationId xmlns:p14="http://schemas.microsoft.com/office/powerpoint/2010/main" val="397817802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etin kutusu 6">
            <a:extLst>
              <a:ext uri="{FF2B5EF4-FFF2-40B4-BE49-F238E27FC236}">
                <a16:creationId xmlns:a16="http://schemas.microsoft.com/office/drawing/2014/main" id="{725DB34E-8BA7-409C-B80E-82F4B5997733}"/>
              </a:ext>
            </a:extLst>
          </p:cNvPr>
          <p:cNvSpPr txBox="1"/>
          <p:nvPr/>
        </p:nvSpPr>
        <p:spPr>
          <a:xfrm>
            <a:off x="0" y="9556955"/>
            <a:ext cx="899652" cy="507831"/>
          </a:xfrm>
          <a:prstGeom prst="rect">
            <a:avLst/>
          </a:prstGeom>
          <a:noFill/>
        </p:spPr>
        <p:txBody>
          <a:bodyPr wrap="square" rtlCol="0">
            <a:spAutoFit/>
          </a:bodyPr>
          <a:lstStyle/>
          <a:p>
            <a:pPr algn="ctr"/>
            <a:fld id="{60935E08-5067-4A99-82C4-E2D8E43D42D8}" type="slidenum">
              <a:rPr lang="tr-TR" sz="2700">
                <a:solidFill>
                  <a:schemeClr val="bg1"/>
                </a:solidFill>
                <a:latin typeface="Century Gothic" panose="020B0502020202020204" pitchFamily="34" charset="0"/>
              </a:rPr>
              <a:pPr algn="ctr"/>
              <a:t>21</a:t>
            </a:fld>
            <a:endParaRPr lang="tr-TR" sz="2700" dirty="0">
              <a:solidFill>
                <a:schemeClr val="bg1"/>
              </a:solidFill>
              <a:latin typeface="Century Gothic" panose="020B0502020202020204" pitchFamily="34" charset="0"/>
            </a:endParaRPr>
          </a:p>
        </p:txBody>
      </p:sp>
      <p:pic>
        <p:nvPicPr>
          <p:cNvPr id="3" name="Resim 2">
            <a:extLst>
              <a:ext uri="{FF2B5EF4-FFF2-40B4-BE49-F238E27FC236}">
                <a16:creationId xmlns:a16="http://schemas.microsoft.com/office/drawing/2014/main" id="{B5D1D25C-C30B-42F0-B1F8-ABE55B7A2A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20739" y="3708386"/>
            <a:ext cx="6446520" cy="6446520"/>
          </a:xfrm>
          <a:prstGeom prst="rect">
            <a:avLst/>
          </a:prstGeom>
          <a:effectLst>
            <a:softEdge rad="63500"/>
          </a:effectLst>
        </p:spPr>
      </p:pic>
      <p:sp>
        <p:nvSpPr>
          <p:cNvPr id="5" name="Metin kutusu 4">
            <a:extLst>
              <a:ext uri="{FF2B5EF4-FFF2-40B4-BE49-F238E27FC236}">
                <a16:creationId xmlns:a16="http://schemas.microsoft.com/office/drawing/2014/main" id="{9994A7DD-D2A6-43AA-8ABA-F879014A11D6}"/>
              </a:ext>
            </a:extLst>
          </p:cNvPr>
          <p:cNvSpPr txBox="1"/>
          <p:nvPr/>
        </p:nvSpPr>
        <p:spPr>
          <a:xfrm>
            <a:off x="1040220" y="9733002"/>
            <a:ext cx="6453960" cy="553998"/>
          </a:xfrm>
          <a:prstGeom prst="rect">
            <a:avLst/>
          </a:prstGeom>
          <a:noFill/>
          <a:ln>
            <a:noFill/>
          </a:ln>
          <a:effectLst>
            <a:softEdge rad="63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tr-T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tr-TR" sz="2100" dirty="0">
                <a:solidFill>
                  <a:schemeClr val="tx1"/>
                </a:solidFill>
                <a:latin typeface="Times New Roman" panose="02020603050405020304" pitchFamily="18" charset="0"/>
                <a:cs typeface="Times New Roman" panose="02020603050405020304" pitchFamily="18" charset="0"/>
              </a:rPr>
              <a:t>Kaynakça: https://designer.microsoft.com/image-creator</a:t>
            </a:r>
          </a:p>
        </p:txBody>
      </p:sp>
      <p:sp>
        <p:nvSpPr>
          <p:cNvPr id="2" name="Metin kutusu 1">
            <a:extLst>
              <a:ext uri="{FF2B5EF4-FFF2-40B4-BE49-F238E27FC236}">
                <a16:creationId xmlns:a16="http://schemas.microsoft.com/office/drawing/2014/main" id="{FA14F531-9301-CC43-2C49-C0B10E51C545}"/>
              </a:ext>
            </a:extLst>
          </p:cNvPr>
          <p:cNvSpPr txBox="1"/>
          <p:nvPr/>
        </p:nvSpPr>
        <p:spPr>
          <a:xfrm>
            <a:off x="899652" y="1880414"/>
            <a:ext cx="14330823" cy="923330"/>
          </a:xfrm>
          <a:prstGeom prst="rect">
            <a:avLst/>
          </a:prstGeom>
          <a:noFill/>
        </p:spPr>
        <p:txBody>
          <a:bodyPr wrap="square">
            <a:spAutoFit/>
          </a:bodyPr>
          <a:lstStyle/>
          <a:p>
            <a:r>
              <a:rPr lang="tr-TR" sz="5400" b="1" dirty="0">
                <a:solidFill>
                  <a:srgbClr val="FF9933"/>
                </a:solidFill>
              </a:rPr>
              <a:t>Katılımınız için teşekkür </a:t>
            </a:r>
            <a:r>
              <a:rPr lang="tr-TR" sz="5400" b="1" dirty="0">
                <a:solidFill>
                  <a:srgbClr val="FF9933"/>
                </a:solidFill>
              </a:rPr>
              <a:t>ederiz.</a:t>
            </a:r>
            <a:endParaRPr lang="tr-TR" sz="5400" b="1" dirty="0">
              <a:solidFill>
                <a:srgbClr val="FF9933"/>
              </a:solidFill>
            </a:endParaRPr>
          </a:p>
        </p:txBody>
      </p:sp>
    </p:spTree>
    <p:extLst>
      <p:ext uri="{BB962C8B-B14F-4D97-AF65-F5344CB8AC3E}">
        <p14:creationId xmlns:p14="http://schemas.microsoft.com/office/powerpoint/2010/main" val="23476482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4C9134-091B-DC65-6862-F0A84E86D2EE}"/>
            </a:ext>
          </a:extLst>
        </p:cNvPr>
        <p:cNvGrpSpPr/>
        <p:nvPr/>
      </p:nvGrpSpPr>
      <p:grpSpPr>
        <a:xfrm>
          <a:off x="0" y="0"/>
          <a:ext cx="0" cy="0"/>
          <a:chOff x="0" y="0"/>
          <a:chExt cx="0" cy="0"/>
        </a:xfrm>
      </p:grpSpPr>
      <p:sp>
        <p:nvSpPr>
          <p:cNvPr id="4" name="TextBox 4">
            <a:extLst>
              <a:ext uri="{FF2B5EF4-FFF2-40B4-BE49-F238E27FC236}">
                <a16:creationId xmlns:a16="http://schemas.microsoft.com/office/drawing/2014/main" id="{63F11F02-B457-9036-22DC-EB1A9D833646}"/>
              </a:ext>
            </a:extLst>
          </p:cNvPr>
          <p:cNvSpPr txBox="1"/>
          <p:nvPr/>
        </p:nvSpPr>
        <p:spPr>
          <a:xfrm>
            <a:off x="91440" y="9563100"/>
            <a:ext cx="716772" cy="410369"/>
          </a:xfrm>
          <a:prstGeom prst="rect">
            <a:avLst/>
          </a:prstGeom>
        </p:spPr>
        <p:txBody>
          <a:bodyPr lIns="0" tIns="0" rIns="0" bIns="0" rtlCol="0" anchor="t">
            <a:spAutoFit/>
          </a:bodyPr>
          <a:lstStyle/>
          <a:p>
            <a:pPr algn="ctr">
              <a:lnSpc>
                <a:spcPts val="3240"/>
              </a:lnSpc>
            </a:pPr>
            <a:r>
              <a:rPr lang="tr-TR" sz="2700" spc="-12" dirty="0" smtClean="0">
                <a:solidFill>
                  <a:srgbClr val="FFFFFF"/>
                </a:solidFill>
                <a:latin typeface="Times New Roman" panose="02020603050405020304" pitchFamily="18" charset="0"/>
                <a:ea typeface="Evolventa"/>
                <a:cs typeface="Times New Roman" panose="02020603050405020304" pitchFamily="18" charset="0"/>
                <a:sym typeface="Evolventa"/>
              </a:rPr>
              <a:t>22</a:t>
            </a:r>
            <a:endParaRPr lang="en-US" sz="2700" spc="-12" dirty="0">
              <a:solidFill>
                <a:srgbClr val="FFFFFF"/>
              </a:solidFill>
              <a:latin typeface="Times New Roman" panose="02020603050405020304" pitchFamily="18" charset="0"/>
              <a:ea typeface="Evolventa"/>
              <a:cs typeface="Times New Roman" panose="02020603050405020304" pitchFamily="18" charset="0"/>
              <a:sym typeface="Evolventa"/>
            </a:endParaRPr>
          </a:p>
        </p:txBody>
      </p:sp>
      <p:sp>
        <p:nvSpPr>
          <p:cNvPr id="2" name="TextBox 7">
            <a:extLst>
              <a:ext uri="{FF2B5EF4-FFF2-40B4-BE49-F238E27FC236}">
                <a16:creationId xmlns:a16="http://schemas.microsoft.com/office/drawing/2014/main" id="{71D24AEA-877C-C1E7-8608-9C8A76419EBC}"/>
              </a:ext>
            </a:extLst>
          </p:cNvPr>
          <p:cNvSpPr txBox="1"/>
          <p:nvPr/>
        </p:nvSpPr>
        <p:spPr>
          <a:xfrm>
            <a:off x="0" y="2109878"/>
            <a:ext cx="18288000" cy="602794"/>
          </a:xfrm>
          <a:prstGeom prst="rect">
            <a:avLst/>
          </a:prstGeom>
        </p:spPr>
        <p:txBody>
          <a:bodyPr wrap="square" lIns="0" tIns="0" rIns="0" bIns="0" rtlCol="0" anchor="t">
            <a:spAutoFit/>
          </a:bodyPr>
          <a:lstStyle/>
          <a:p>
            <a:pPr algn="ctr">
              <a:lnSpc>
                <a:spcPts val="5040"/>
              </a:lnSpc>
            </a:pPr>
            <a:r>
              <a:rPr lang="en-US" sz="3600" b="1" dirty="0">
                <a:solidFill>
                  <a:schemeClr val="accent6">
                    <a:lumMod val="75000"/>
                  </a:schemeClr>
                </a:solidFill>
                <a:sym typeface="Evolventa"/>
              </a:rPr>
              <a:t>SOSYAL MEDYA HESAPLARIMIZ</a:t>
            </a:r>
          </a:p>
        </p:txBody>
      </p:sp>
      <p:grpSp>
        <p:nvGrpSpPr>
          <p:cNvPr id="20" name="Grup 19">
            <a:extLst>
              <a:ext uri="{FF2B5EF4-FFF2-40B4-BE49-F238E27FC236}">
                <a16:creationId xmlns:a16="http://schemas.microsoft.com/office/drawing/2014/main" id="{41233521-0295-DA9F-8706-4AA30AD697CA}"/>
              </a:ext>
            </a:extLst>
          </p:cNvPr>
          <p:cNvGrpSpPr/>
          <p:nvPr/>
        </p:nvGrpSpPr>
        <p:grpSpPr>
          <a:xfrm>
            <a:off x="1981200" y="3848100"/>
            <a:ext cx="4965312" cy="1688830"/>
            <a:chOff x="609601" y="2845071"/>
            <a:chExt cx="4965312" cy="1688830"/>
          </a:xfrm>
        </p:grpSpPr>
        <p:sp>
          <p:nvSpPr>
            <p:cNvPr id="12" name="TextBox 12">
              <a:extLst>
                <a:ext uri="{FF2B5EF4-FFF2-40B4-BE49-F238E27FC236}">
                  <a16:creationId xmlns:a16="http://schemas.microsoft.com/office/drawing/2014/main" id="{BEDAC84B-18D4-A86F-BC85-699E061D99CC}"/>
                </a:ext>
              </a:extLst>
            </p:cNvPr>
            <p:cNvSpPr txBox="1"/>
            <p:nvPr/>
          </p:nvSpPr>
          <p:spPr>
            <a:xfrm>
              <a:off x="2667000" y="3475741"/>
              <a:ext cx="2907913" cy="441018"/>
            </a:xfrm>
            <a:prstGeom prst="rect">
              <a:avLst/>
            </a:prstGeom>
          </p:spPr>
          <p:txBody>
            <a:bodyPr lIns="0" tIns="0" rIns="0" bIns="0" rtlCol="0" anchor="t">
              <a:spAutoFit/>
            </a:bodyPr>
            <a:lstStyle/>
            <a:p>
              <a:pPr algn="l">
                <a:lnSpc>
                  <a:spcPts val="3600"/>
                </a:lnSpc>
              </a:pPr>
              <a:r>
                <a:rPr lang="en-US" sz="2800" b="1" dirty="0" err="1">
                  <a:sym typeface="Arial"/>
                </a:rPr>
                <a:t>gaziantep.ilmem</a:t>
              </a:r>
              <a:endParaRPr lang="en-US" sz="2800" b="1" dirty="0">
                <a:sym typeface="Arial"/>
              </a:endParaRPr>
            </a:p>
          </p:txBody>
        </p:sp>
        <p:pic>
          <p:nvPicPr>
            <p:cNvPr id="8" name="Resim 7" descr="simge, sembol, logo, grafik, yazı tipi içeren bir resim&#10;&#10;Açıklama otomatik olarak oluşturuldu">
              <a:extLst>
                <a:ext uri="{FF2B5EF4-FFF2-40B4-BE49-F238E27FC236}">
                  <a16:creationId xmlns:a16="http://schemas.microsoft.com/office/drawing/2014/main" id="{52B7F70B-D879-FF6C-C796-41CDFCFCE18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1" y="2845071"/>
              <a:ext cx="1688830" cy="1688830"/>
            </a:xfrm>
            <a:prstGeom prst="rect">
              <a:avLst/>
            </a:prstGeom>
          </p:spPr>
        </p:pic>
      </p:grpSp>
      <p:grpSp>
        <p:nvGrpSpPr>
          <p:cNvPr id="19" name="Grup 18">
            <a:extLst>
              <a:ext uri="{FF2B5EF4-FFF2-40B4-BE49-F238E27FC236}">
                <a16:creationId xmlns:a16="http://schemas.microsoft.com/office/drawing/2014/main" id="{7CB43D33-C049-09DB-9330-9E9C392C9E65}"/>
              </a:ext>
            </a:extLst>
          </p:cNvPr>
          <p:cNvGrpSpPr/>
          <p:nvPr/>
        </p:nvGrpSpPr>
        <p:grpSpPr>
          <a:xfrm>
            <a:off x="11848782" y="3848100"/>
            <a:ext cx="4730438" cy="1648380"/>
            <a:chOff x="490277" y="5022388"/>
            <a:chExt cx="4730438" cy="1648380"/>
          </a:xfrm>
        </p:grpSpPr>
        <p:pic>
          <p:nvPicPr>
            <p:cNvPr id="16" name="Resim 15" descr="daire, renklilik, grafik, grafik tasarım içeren bir resim&#10;&#10;Açıklama otomatik olarak oluşturuldu">
              <a:extLst>
                <a:ext uri="{FF2B5EF4-FFF2-40B4-BE49-F238E27FC236}">
                  <a16:creationId xmlns:a16="http://schemas.microsoft.com/office/drawing/2014/main" id="{F8F6D5C0-A1E5-A207-9010-AAB9140E2A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0277" y="5022388"/>
              <a:ext cx="1648380" cy="1648380"/>
            </a:xfrm>
            <a:prstGeom prst="rect">
              <a:avLst/>
            </a:prstGeom>
          </p:spPr>
        </p:pic>
        <p:sp>
          <p:nvSpPr>
            <p:cNvPr id="17" name="TextBox 12">
              <a:extLst>
                <a:ext uri="{FF2B5EF4-FFF2-40B4-BE49-F238E27FC236}">
                  <a16:creationId xmlns:a16="http://schemas.microsoft.com/office/drawing/2014/main" id="{FE8AB288-81B8-6A17-97AD-D3CCFB00C089}"/>
                </a:ext>
              </a:extLst>
            </p:cNvPr>
            <p:cNvSpPr txBox="1"/>
            <p:nvPr/>
          </p:nvSpPr>
          <p:spPr>
            <a:xfrm>
              <a:off x="2312802" y="5626069"/>
              <a:ext cx="2907913" cy="441018"/>
            </a:xfrm>
            <a:prstGeom prst="rect">
              <a:avLst/>
            </a:prstGeom>
          </p:spPr>
          <p:txBody>
            <a:bodyPr lIns="0" tIns="0" rIns="0" bIns="0" rtlCol="0" anchor="t">
              <a:spAutoFit/>
            </a:bodyPr>
            <a:lstStyle/>
            <a:p>
              <a:pPr algn="l">
                <a:lnSpc>
                  <a:spcPts val="3600"/>
                </a:lnSpc>
              </a:pPr>
              <a:r>
                <a:rPr lang="en-US" sz="2800" b="1" dirty="0">
                  <a:sym typeface="Arial"/>
                </a:rPr>
                <a:t>Gaziantep</a:t>
              </a:r>
              <a:r>
                <a:rPr lang="tr-TR" sz="2800" b="1" dirty="0">
                  <a:sym typeface="Arial"/>
                </a:rPr>
                <a:t>_</a:t>
              </a:r>
              <a:r>
                <a:rPr lang="tr-TR" sz="2800" b="1" dirty="0" err="1">
                  <a:sym typeface="Arial"/>
                </a:rPr>
                <a:t>İl_mem</a:t>
              </a:r>
              <a:endParaRPr lang="en-US" sz="2800" b="1" dirty="0">
                <a:sym typeface="Arial"/>
              </a:endParaRPr>
            </a:p>
          </p:txBody>
        </p:sp>
      </p:grpSp>
      <p:grpSp>
        <p:nvGrpSpPr>
          <p:cNvPr id="21" name="Grup 20">
            <a:extLst>
              <a:ext uri="{FF2B5EF4-FFF2-40B4-BE49-F238E27FC236}">
                <a16:creationId xmlns:a16="http://schemas.microsoft.com/office/drawing/2014/main" id="{CDFD7E7F-CA15-5237-1E2C-1AA0D28D5B6F}"/>
              </a:ext>
            </a:extLst>
          </p:cNvPr>
          <p:cNvGrpSpPr/>
          <p:nvPr/>
        </p:nvGrpSpPr>
        <p:grpSpPr>
          <a:xfrm>
            <a:off x="6229293" y="6528064"/>
            <a:ext cx="5792939" cy="2375441"/>
            <a:chOff x="-218027" y="6656660"/>
            <a:chExt cx="5792939" cy="2375441"/>
          </a:xfrm>
        </p:grpSpPr>
        <p:pic>
          <p:nvPicPr>
            <p:cNvPr id="5" name="Resim 4" descr="simge, sembol, grafik, daire, yazı tipi içeren bir resim&#10;&#10;Açıklama otomatik olarak oluşturuldu">
              <a:extLst>
                <a:ext uri="{FF2B5EF4-FFF2-40B4-BE49-F238E27FC236}">
                  <a16:creationId xmlns:a16="http://schemas.microsoft.com/office/drawing/2014/main" id="{F287C264-8145-DEF7-4A56-D25EFB96A5F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027" y="6656660"/>
              <a:ext cx="3251941" cy="2375441"/>
            </a:xfrm>
            <a:prstGeom prst="rect">
              <a:avLst/>
            </a:prstGeom>
          </p:spPr>
        </p:pic>
        <p:sp>
          <p:nvSpPr>
            <p:cNvPr id="18" name="TextBox 12">
              <a:extLst>
                <a:ext uri="{FF2B5EF4-FFF2-40B4-BE49-F238E27FC236}">
                  <a16:creationId xmlns:a16="http://schemas.microsoft.com/office/drawing/2014/main" id="{71DA8E6D-C296-242C-5D7B-F3238A43A93B}"/>
                </a:ext>
              </a:extLst>
            </p:cNvPr>
            <p:cNvSpPr txBox="1"/>
            <p:nvPr/>
          </p:nvSpPr>
          <p:spPr>
            <a:xfrm>
              <a:off x="2666999" y="7674716"/>
              <a:ext cx="2907913" cy="441018"/>
            </a:xfrm>
            <a:prstGeom prst="rect">
              <a:avLst/>
            </a:prstGeom>
          </p:spPr>
          <p:txBody>
            <a:bodyPr lIns="0" tIns="0" rIns="0" bIns="0" rtlCol="0" anchor="t">
              <a:spAutoFit/>
            </a:bodyPr>
            <a:lstStyle/>
            <a:p>
              <a:pPr algn="l">
                <a:lnSpc>
                  <a:spcPts val="3600"/>
                </a:lnSpc>
              </a:pPr>
              <a:r>
                <a:rPr lang="tr-TR" sz="2800" b="1" dirty="0" err="1">
                  <a:sym typeface="Arial"/>
                </a:rPr>
                <a:t>Gaziantep_MEM</a:t>
              </a:r>
              <a:endParaRPr lang="en-US" sz="2800" b="1" dirty="0">
                <a:sym typeface="Arial"/>
              </a:endParaRPr>
            </a:p>
          </p:txBody>
        </p:sp>
      </p:grpSp>
      <p:cxnSp>
        <p:nvCxnSpPr>
          <p:cNvPr id="23" name="Düz Bağlayıcı 22">
            <a:extLst>
              <a:ext uri="{FF2B5EF4-FFF2-40B4-BE49-F238E27FC236}">
                <a16:creationId xmlns:a16="http://schemas.microsoft.com/office/drawing/2014/main" id="{13613062-4365-A501-5933-AF1B64DE8A16}"/>
              </a:ext>
            </a:extLst>
          </p:cNvPr>
          <p:cNvCxnSpPr/>
          <p:nvPr/>
        </p:nvCxnSpPr>
        <p:spPr>
          <a:xfrm>
            <a:off x="91440" y="2714486"/>
            <a:ext cx="18516600" cy="0"/>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48730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981200" y="3389650"/>
            <a:ext cx="7391400" cy="5632311"/>
          </a:xfrm>
          <a:prstGeom prst="rect">
            <a:avLst/>
          </a:prstGeom>
        </p:spPr>
        <p:txBody>
          <a:bodyPr wrap="square">
            <a:spAutoFit/>
          </a:bodyPr>
          <a:lstStyle/>
          <a:p>
            <a:pPr algn="just"/>
            <a:r>
              <a:rPr lang="tr-TR" sz="2400" dirty="0" smtClean="0"/>
              <a:t>•  Bireyin eğitim sürecinde </a:t>
            </a:r>
            <a:r>
              <a:rPr lang="tr-TR" sz="2400" dirty="0"/>
              <a:t>çaba sarf ederek elde ettiği </a:t>
            </a:r>
            <a:r>
              <a:rPr lang="tr-TR" sz="2400" dirty="0" smtClean="0"/>
              <a:t>yeterliliklere </a:t>
            </a:r>
            <a:r>
              <a:rPr lang="tr-TR" sz="2400" b="1" dirty="0" smtClean="0"/>
              <a:t>akademik </a:t>
            </a:r>
            <a:r>
              <a:rPr lang="tr-TR" sz="2400" b="1" dirty="0"/>
              <a:t>başarı </a:t>
            </a:r>
            <a:r>
              <a:rPr lang="tr-TR" sz="2400" dirty="0"/>
              <a:t>denir</a:t>
            </a:r>
            <a:r>
              <a:rPr lang="tr-TR" sz="2400" dirty="0" smtClean="0"/>
              <a:t>.</a:t>
            </a:r>
          </a:p>
          <a:p>
            <a:pPr algn="just"/>
            <a:endParaRPr lang="tr-TR" sz="2400" dirty="0"/>
          </a:p>
          <a:p>
            <a:pPr marL="342900" indent="-342900" algn="just">
              <a:buFont typeface="Arial" panose="020B0604020202020204" pitchFamily="34" charset="0"/>
              <a:buChar char="•"/>
            </a:pPr>
            <a:r>
              <a:rPr lang="tr-TR" sz="2400" b="1" dirty="0" smtClean="0"/>
              <a:t>Motivasyon</a:t>
            </a:r>
            <a:r>
              <a:rPr lang="tr-TR" sz="2400" dirty="0" smtClean="0"/>
              <a:t> ise, bir davranışı gerçekleştirmek için duyulan istektir.</a:t>
            </a:r>
          </a:p>
          <a:p>
            <a:pPr marL="342900" indent="-342900" algn="just">
              <a:buFont typeface="Arial" panose="020B0604020202020204" pitchFamily="34" charset="0"/>
              <a:buChar char="•"/>
            </a:pPr>
            <a:endParaRPr lang="tr-TR" sz="2400" dirty="0"/>
          </a:p>
          <a:p>
            <a:pPr marL="342900" indent="-342900" algn="just">
              <a:buFont typeface="Arial" panose="020B0604020202020204" pitchFamily="34" charset="0"/>
              <a:buChar char="•"/>
            </a:pPr>
            <a:r>
              <a:rPr lang="tr-TR" sz="2400" dirty="0" smtClean="0"/>
              <a:t>Motivasyon, akademik başarı için ön koşul niteliğindedir. Bir öğrenci yeterince motive değilse akademik başarı elde etmesi söz konusu dahi olamaz. Motivasyon akademik başarı için gerekli ancak tek başına yeterli değildir. Akademik başarının sağlanması için motivasyonla beraber bireysel, çevresel ve ailesel faktörlerin de uygun olması beklenir.</a:t>
            </a:r>
          </a:p>
          <a:p>
            <a:pPr marL="342900" indent="-342900" algn="just">
              <a:buFont typeface="Arial" panose="020B0604020202020204" pitchFamily="34" charset="0"/>
              <a:buChar char="•"/>
            </a:pPr>
            <a:endParaRPr lang="tr-TR" sz="2400" dirty="0" smtClean="0"/>
          </a:p>
        </p:txBody>
      </p:sp>
      <p:sp>
        <p:nvSpPr>
          <p:cNvPr id="3" name="Metin kutusu 2"/>
          <p:cNvSpPr txBox="1"/>
          <p:nvPr/>
        </p:nvSpPr>
        <p:spPr>
          <a:xfrm>
            <a:off x="4572000" y="1866900"/>
            <a:ext cx="10134600" cy="769441"/>
          </a:xfrm>
          <a:prstGeom prst="rect">
            <a:avLst/>
          </a:prstGeom>
          <a:noFill/>
        </p:spPr>
        <p:txBody>
          <a:bodyPr wrap="square" rtlCol="0">
            <a:spAutoFit/>
          </a:bodyPr>
          <a:lstStyle/>
          <a:p>
            <a:r>
              <a:rPr lang="tr-TR" sz="4400" dirty="0" smtClean="0">
                <a:solidFill>
                  <a:schemeClr val="accent6"/>
                </a:solidFill>
              </a:rPr>
              <a:t>Akademik Başarı ve Motivasyon</a:t>
            </a:r>
            <a:endParaRPr lang="tr-TR" sz="4400" dirty="0"/>
          </a:p>
        </p:txBody>
      </p:sp>
      <p:sp>
        <p:nvSpPr>
          <p:cNvPr id="5" name="TextBox 3"/>
          <p:cNvSpPr txBox="1"/>
          <p:nvPr/>
        </p:nvSpPr>
        <p:spPr>
          <a:xfrm>
            <a:off x="91440" y="9516949"/>
            <a:ext cx="716772" cy="410369"/>
          </a:xfrm>
          <a:prstGeom prst="rect">
            <a:avLst/>
          </a:prstGeom>
        </p:spPr>
        <p:txBody>
          <a:bodyPr lIns="0" tIns="0" rIns="0" bIns="0" rtlCol="0" anchor="t">
            <a:spAutoFit/>
          </a:bodyPr>
          <a:lstStyle/>
          <a:p>
            <a:pPr algn="ctr">
              <a:lnSpc>
                <a:spcPts val="3240"/>
              </a:lnSpc>
            </a:pPr>
            <a:r>
              <a:rPr lang="tr-TR" sz="2700" spc="-12" dirty="0">
                <a:solidFill>
                  <a:srgbClr val="FFFFFF"/>
                </a:solidFill>
                <a:latin typeface="Evolventa"/>
                <a:ea typeface="Evolventa"/>
                <a:cs typeface="Evolventa"/>
                <a:sym typeface="Evolventa"/>
              </a:rPr>
              <a:t>3</a:t>
            </a:r>
            <a:endParaRPr lang="en-US" sz="2700" spc="-12" dirty="0">
              <a:solidFill>
                <a:srgbClr val="FFFFFF"/>
              </a:solidFill>
              <a:latin typeface="Evolventa"/>
              <a:ea typeface="Evolventa"/>
              <a:cs typeface="Evolventa"/>
              <a:sym typeface="Evolventa"/>
            </a:endParaRPr>
          </a:p>
        </p:txBody>
      </p:sp>
      <p:pic>
        <p:nvPicPr>
          <p:cNvPr id="6" name="Resim 5"/>
          <p:cNvPicPr>
            <a:picLocks noChangeAspect="1"/>
          </p:cNvPicPr>
          <p:nvPr/>
        </p:nvPicPr>
        <p:blipFill>
          <a:blip r:embed="rId2"/>
          <a:stretch>
            <a:fillRect/>
          </a:stretch>
        </p:blipFill>
        <p:spPr>
          <a:xfrm>
            <a:off x="10287000" y="3365405"/>
            <a:ext cx="7162800" cy="5105400"/>
          </a:xfrm>
          <a:prstGeom prst="rect">
            <a:avLst/>
          </a:prstGeom>
        </p:spPr>
      </p:pic>
    </p:spTree>
    <p:extLst>
      <p:ext uri="{BB962C8B-B14F-4D97-AF65-F5344CB8AC3E}">
        <p14:creationId xmlns:p14="http://schemas.microsoft.com/office/powerpoint/2010/main" val="27571645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1219200" y="3543300"/>
            <a:ext cx="9144000" cy="3554819"/>
          </a:xfrm>
          <a:prstGeom prst="rect">
            <a:avLst/>
          </a:prstGeom>
        </p:spPr>
        <p:txBody>
          <a:bodyPr>
            <a:spAutoFit/>
          </a:bodyPr>
          <a:lstStyle/>
          <a:p>
            <a:pPr>
              <a:lnSpc>
                <a:spcPct val="150000"/>
              </a:lnSpc>
            </a:pPr>
            <a:r>
              <a:rPr lang="tr-TR" sz="2500" dirty="0" smtClean="0"/>
              <a:t>Okul </a:t>
            </a:r>
            <a:r>
              <a:rPr lang="tr-TR" sz="2500" dirty="0"/>
              <a:t>başarısını etkileyen faktörleri </a:t>
            </a:r>
            <a:r>
              <a:rPr lang="tr-TR" sz="2500" dirty="0" smtClean="0"/>
              <a:t>iki </a:t>
            </a:r>
            <a:r>
              <a:rPr lang="tr-TR" sz="2500" dirty="0"/>
              <a:t>ana unsur bağlamında ele almak </a:t>
            </a:r>
            <a:r>
              <a:rPr lang="tr-TR" sz="2500" dirty="0" smtClean="0"/>
              <a:t>mümkündür.</a:t>
            </a:r>
          </a:p>
          <a:p>
            <a:pPr marL="342900" indent="-342900">
              <a:lnSpc>
                <a:spcPct val="150000"/>
              </a:lnSpc>
              <a:buFont typeface="Arial" panose="020B0604020202020204" pitchFamily="34" charset="0"/>
              <a:buChar char="•"/>
            </a:pPr>
            <a:r>
              <a:rPr lang="tr-TR" sz="2500" dirty="0" smtClean="0"/>
              <a:t> </a:t>
            </a:r>
            <a:r>
              <a:rPr lang="tr-TR" sz="2500" dirty="0"/>
              <a:t>Bireysel faktörler </a:t>
            </a:r>
            <a:endParaRPr lang="tr-TR" sz="2500" dirty="0" smtClean="0"/>
          </a:p>
          <a:p>
            <a:pPr marL="342900" indent="-342900">
              <a:lnSpc>
                <a:spcPct val="150000"/>
              </a:lnSpc>
              <a:buFont typeface="Arial" panose="020B0604020202020204" pitchFamily="34" charset="0"/>
              <a:buChar char="•"/>
            </a:pPr>
            <a:r>
              <a:rPr lang="tr-TR" sz="2500" dirty="0" smtClean="0"/>
              <a:t> Çevresel ve Ailesel Faktörler </a:t>
            </a:r>
          </a:p>
          <a:p>
            <a:pPr>
              <a:lnSpc>
                <a:spcPct val="150000"/>
              </a:lnSpc>
            </a:pPr>
            <a:endParaRPr lang="tr-TR" sz="2500" dirty="0" smtClean="0"/>
          </a:p>
          <a:p>
            <a:pPr>
              <a:lnSpc>
                <a:spcPct val="150000"/>
              </a:lnSpc>
            </a:pPr>
            <a:endParaRPr lang="tr-TR" sz="2500" dirty="0"/>
          </a:p>
        </p:txBody>
      </p:sp>
      <p:sp>
        <p:nvSpPr>
          <p:cNvPr id="4" name="Metin kutusu 3"/>
          <p:cNvSpPr txBox="1"/>
          <p:nvPr/>
        </p:nvSpPr>
        <p:spPr>
          <a:xfrm>
            <a:off x="4267200" y="1562100"/>
            <a:ext cx="13335000" cy="784830"/>
          </a:xfrm>
          <a:prstGeom prst="rect">
            <a:avLst/>
          </a:prstGeom>
          <a:noFill/>
        </p:spPr>
        <p:txBody>
          <a:bodyPr wrap="square" rtlCol="0">
            <a:spAutoFit/>
          </a:bodyPr>
          <a:lstStyle/>
          <a:p>
            <a:r>
              <a:rPr lang="tr-TR" sz="4500" dirty="0" smtClean="0">
                <a:solidFill>
                  <a:schemeClr val="accent6"/>
                </a:solidFill>
              </a:rPr>
              <a:t>Okul Başarısını Etkileyen Faktörler</a:t>
            </a:r>
            <a:endParaRPr lang="tr-TR" sz="4500" dirty="0">
              <a:solidFill>
                <a:schemeClr val="accent6"/>
              </a:solidFill>
            </a:endParaRPr>
          </a:p>
        </p:txBody>
      </p:sp>
      <p:sp>
        <p:nvSpPr>
          <p:cNvPr id="5" name="TextBox 3"/>
          <p:cNvSpPr txBox="1"/>
          <p:nvPr/>
        </p:nvSpPr>
        <p:spPr>
          <a:xfrm>
            <a:off x="91440" y="9516949"/>
            <a:ext cx="716772" cy="410369"/>
          </a:xfrm>
          <a:prstGeom prst="rect">
            <a:avLst/>
          </a:prstGeom>
        </p:spPr>
        <p:txBody>
          <a:bodyPr lIns="0" tIns="0" rIns="0" bIns="0" rtlCol="0" anchor="t">
            <a:spAutoFit/>
          </a:bodyPr>
          <a:lstStyle/>
          <a:p>
            <a:pPr algn="ctr">
              <a:lnSpc>
                <a:spcPts val="3240"/>
              </a:lnSpc>
            </a:pPr>
            <a:r>
              <a:rPr lang="tr-TR" sz="2700" spc="-12" dirty="0">
                <a:solidFill>
                  <a:srgbClr val="FFFFFF"/>
                </a:solidFill>
                <a:latin typeface="Evolventa"/>
                <a:ea typeface="Evolventa"/>
                <a:cs typeface="Evolventa"/>
                <a:sym typeface="Evolventa"/>
              </a:rPr>
              <a:t>4</a:t>
            </a:r>
            <a:endParaRPr lang="en-US" sz="2700" spc="-12" dirty="0">
              <a:solidFill>
                <a:srgbClr val="FFFFFF"/>
              </a:solidFill>
              <a:latin typeface="Evolventa"/>
              <a:ea typeface="Evolventa"/>
              <a:cs typeface="Evolventa"/>
              <a:sym typeface="Evolventa"/>
            </a:endParaRPr>
          </a:p>
        </p:txBody>
      </p:sp>
      <p:pic>
        <p:nvPicPr>
          <p:cNvPr id="1026" name="Picture 2" descr="Man stand on one knee giving book to little gir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29800" y="4533900"/>
            <a:ext cx="6863482"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48713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609600" y="2476500"/>
            <a:ext cx="11201400" cy="5478423"/>
          </a:xfrm>
          <a:prstGeom prst="rect">
            <a:avLst/>
          </a:prstGeom>
        </p:spPr>
        <p:txBody>
          <a:bodyPr wrap="square">
            <a:spAutoFit/>
          </a:bodyPr>
          <a:lstStyle/>
          <a:p>
            <a:r>
              <a:rPr lang="tr-TR" sz="2500" b="1" dirty="0" smtClean="0"/>
              <a:t>Bireysel Faktörler: </a:t>
            </a:r>
            <a:r>
              <a:rPr lang="tr-TR" sz="2500" dirty="0" smtClean="0"/>
              <a:t>Kişinin içsel süreçleriyle ilgili boyutları kapsamaktadır. </a:t>
            </a:r>
            <a:endParaRPr lang="tr-TR" sz="2500" dirty="0"/>
          </a:p>
          <a:p>
            <a:endParaRPr lang="tr-TR" sz="2500" b="1" dirty="0" smtClean="0"/>
          </a:p>
          <a:p>
            <a:pPr marL="285750" indent="-285750">
              <a:buFont typeface="Arial" panose="020B0604020202020204" pitchFamily="34" charset="0"/>
              <a:buChar char="•"/>
            </a:pPr>
            <a:r>
              <a:rPr lang="tr-TR" sz="2500" dirty="0" smtClean="0"/>
              <a:t>Zeka,</a:t>
            </a:r>
          </a:p>
          <a:p>
            <a:pPr marL="285750" indent="-285750">
              <a:buFont typeface="Arial" panose="020B0604020202020204" pitchFamily="34" charset="0"/>
              <a:buChar char="•"/>
            </a:pPr>
            <a:r>
              <a:rPr lang="tr-TR" sz="2500" dirty="0"/>
              <a:t>G</a:t>
            </a:r>
            <a:r>
              <a:rPr lang="tr-TR" sz="2500" dirty="0" smtClean="0"/>
              <a:t>elişim </a:t>
            </a:r>
            <a:r>
              <a:rPr lang="tr-TR" sz="2500" dirty="0"/>
              <a:t>durumu (zihinsel, fiziksel, sosyal, dil gibi gelişim alanları), </a:t>
            </a:r>
            <a:endParaRPr lang="tr-TR" sz="2500" dirty="0" smtClean="0"/>
          </a:p>
          <a:p>
            <a:pPr marL="285750" indent="-285750">
              <a:buFont typeface="Arial" panose="020B0604020202020204" pitchFamily="34" charset="0"/>
              <a:buChar char="•"/>
            </a:pPr>
            <a:r>
              <a:rPr lang="tr-TR" sz="2500" dirty="0"/>
              <a:t>K</a:t>
            </a:r>
            <a:r>
              <a:rPr lang="tr-TR" sz="2500" dirty="0" smtClean="0"/>
              <a:t>işilik özellikleri,</a:t>
            </a:r>
          </a:p>
          <a:p>
            <a:pPr marL="342900" indent="-342900">
              <a:buFont typeface="Arial" panose="020B0604020202020204" pitchFamily="34" charset="0"/>
              <a:buChar char="•"/>
            </a:pPr>
            <a:r>
              <a:rPr lang="tr-TR" sz="2500" dirty="0" smtClean="0"/>
              <a:t>Psikolojik Durum.</a:t>
            </a:r>
          </a:p>
          <a:p>
            <a:endParaRPr lang="tr-TR" sz="2500" dirty="0"/>
          </a:p>
          <a:p>
            <a:endParaRPr lang="tr-TR" sz="2500" dirty="0"/>
          </a:p>
          <a:p>
            <a:r>
              <a:rPr lang="tr-TR" sz="2500" dirty="0" smtClean="0"/>
              <a:t>Bireyin </a:t>
            </a:r>
            <a:r>
              <a:rPr lang="tr-TR" sz="2500" dirty="0"/>
              <a:t>deneyimlediği olumsuz okul yaşantıları, sosyal yönünün gücü, iletişim becerileri ve kendini ifade etme düzeyi gibi faktörler kişisel özelliklerle birleştiğinde başarı üzerinde belirleyici olabilir</a:t>
            </a:r>
            <a:r>
              <a:rPr lang="tr-TR" sz="2500" dirty="0" smtClean="0"/>
              <a:t>. Özellikle kimlik oluşum sürecindeki ergenler kimlik karmaşası yaşaması ihtimalinde kim olduğu ve hayattan ne istediği ile ilgili net ayrımlar yapamayacak ve akademik başarısı olumsuz etkilenecektir. </a:t>
            </a:r>
            <a:endParaRPr lang="tr-TR" sz="2500" dirty="0"/>
          </a:p>
        </p:txBody>
      </p:sp>
      <p:sp>
        <p:nvSpPr>
          <p:cNvPr id="3" name="TextBox 3"/>
          <p:cNvSpPr txBox="1"/>
          <p:nvPr/>
        </p:nvSpPr>
        <p:spPr>
          <a:xfrm>
            <a:off x="91440" y="9516949"/>
            <a:ext cx="716772" cy="410369"/>
          </a:xfrm>
          <a:prstGeom prst="rect">
            <a:avLst/>
          </a:prstGeom>
        </p:spPr>
        <p:txBody>
          <a:bodyPr lIns="0" tIns="0" rIns="0" bIns="0" rtlCol="0" anchor="t">
            <a:spAutoFit/>
          </a:bodyPr>
          <a:lstStyle/>
          <a:p>
            <a:pPr algn="ctr">
              <a:lnSpc>
                <a:spcPts val="3240"/>
              </a:lnSpc>
            </a:pPr>
            <a:r>
              <a:rPr lang="tr-TR" sz="2700" spc="-12" dirty="0" smtClean="0">
                <a:solidFill>
                  <a:srgbClr val="FFFFFF"/>
                </a:solidFill>
                <a:latin typeface="Evolventa"/>
                <a:ea typeface="Evolventa"/>
                <a:cs typeface="Evolventa"/>
                <a:sym typeface="Evolventa"/>
              </a:rPr>
              <a:t>5</a:t>
            </a:r>
            <a:endParaRPr lang="en-US" sz="2700" spc="-12" dirty="0">
              <a:solidFill>
                <a:srgbClr val="FFFFFF"/>
              </a:solidFill>
              <a:latin typeface="Evolventa"/>
              <a:ea typeface="Evolventa"/>
              <a:cs typeface="Evolventa"/>
              <a:sym typeface="Evolventa"/>
            </a:endParaRPr>
          </a:p>
        </p:txBody>
      </p:sp>
      <p:pic>
        <p:nvPicPr>
          <p:cNvPr id="2050" name="Picture 2" descr="3d cartoon back to schoo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0" y="2857500"/>
            <a:ext cx="5559425" cy="44862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0130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295400" y="5829300"/>
            <a:ext cx="15468600" cy="3293209"/>
          </a:xfrm>
          <a:prstGeom prst="rect">
            <a:avLst/>
          </a:prstGeom>
        </p:spPr>
        <p:txBody>
          <a:bodyPr wrap="square">
            <a:spAutoFit/>
          </a:bodyPr>
          <a:lstStyle/>
          <a:p>
            <a:r>
              <a:rPr lang="tr-TR" sz="2600" b="1" dirty="0"/>
              <a:t>Çevresel </a:t>
            </a:r>
            <a:r>
              <a:rPr lang="tr-TR" sz="2600" b="1" dirty="0" smtClean="0"/>
              <a:t>Faktörler</a:t>
            </a:r>
            <a:endParaRPr lang="tr-TR" sz="2600" dirty="0"/>
          </a:p>
          <a:p>
            <a:r>
              <a:rPr lang="tr-TR" sz="2600" dirty="0" smtClean="0"/>
              <a:t> </a:t>
            </a:r>
            <a:r>
              <a:rPr lang="tr-TR" sz="2600" dirty="0"/>
              <a:t>Çevresel faktörler, okul, öğretmen ve arkadaş gibi sosyal yapıları kapsamaktadır. Her şeyden önce tüm bireyler huzurlu, sosyal anlamda güvenli ve rahat bir okul ortamına ihtiyaç duyarlar. Başarı için gerekli olabilecek çeşitli değişkenler şu şekilde sınıflandırılabilir; </a:t>
            </a:r>
          </a:p>
          <a:p>
            <a:pPr marL="457200" indent="-457200">
              <a:buFont typeface="Arial" panose="020B0604020202020204" pitchFamily="34" charset="0"/>
              <a:buChar char="•"/>
            </a:pPr>
            <a:r>
              <a:rPr lang="tr-TR" sz="2600" dirty="0" smtClean="0"/>
              <a:t>Okul </a:t>
            </a:r>
            <a:r>
              <a:rPr lang="tr-TR" sz="2600" dirty="0"/>
              <a:t>ortamı</a:t>
            </a:r>
            <a:r>
              <a:rPr lang="tr-TR" sz="2600" dirty="0" smtClean="0"/>
              <a:t>,</a:t>
            </a:r>
          </a:p>
          <a:p>
            <a:pPr marL="457200" indent="-457200">
              <a:buFont typeface="Arial" panose="020B0604020202020204" pitchFamily="34" charset="0"/>
              <a:buChar char="•"/>
            </a:pPr>
            <a:r>
              <a:rPr lang="tr-TR" sz="2600" dirty="0" smtClean="0"/>
              <a:t>Okul-aile </a:t>
            </a:r>
            <a:r>
              <a:rPr lang="tr-TR" sz="2600" dirty="0"/>
              <a:t>ilişkileri, </a:t>
            </a:r>
            <a:endParaRPr lang="tr-TR" sz="2600" dirty="0" smtClean="0"/>
          </a:p>
          <a:p>
            <a:pPr marL="457200" indent="-457200">
              <a:buFont typeface="Arial" panose="020B0604020202020204" pitchFamily="34" charset="0"/>
              <a:buChar char="•"/>
            </a:pPr>
            <a:r>
              <a:rPr lang="tr-TR" sz="2600" dirty="0" smtClean="0"/>
              <a:t>Arkadaşlık-akran ilişkileri,</a:t>
            </a:r>
          </a:p>
          <a:p>
            <a:pPr marL="457200" indent="-457200">
              <a:buFont typeface="Arial" panose="020B0604020202020204" pitchFamily="34" charset="0"/>
              <a:buChar char="•"/>
            </a:pPr>
            <a:r>
              <a:rPr lang="tr-TR" sz="2600" dirty="0" smtClean="0"/>
              <a:t>Öğrencilere yaklaşım.</a:t>
            </a:r>
            <a:endParaRPr lang="tr-TR" sz="2600" dirty="0"/>
          </a:p>
        </p:txBody>
      </p:sp>
      <p:sp>
        <p:nvSpPr>
          <p:cNvPr id="3" name="TextBox 3"/>
          <p:cNvSpPr txBox="1"/>
          <p:nvPr/>
        </p:nvSpPr>
        <p:spPr>
          <a:xfrm>
            <a:off x="91440" y="9516949"/>
            <a:ext cx="716772" cy="410369"/>
          </a:xfrm>
          <a:prstGeom prst="rect">
            <a:avLst/>
          </a:prstGeom>
        </p:spPr>
        <p:txBody>
          <a:bodyPr lIns="0" tIns="0" rIns="0" bIns="0" rtlCol="0" anchor="t">
            <a:spAutoFit/>
          </a:bodyPr>
          <a:lstStyle/>
          <a:p>
            <a:pPr algn="ctr">
              <a:lnSpc>
                <a:spcPts val="3240"/>
              </a:lnSpc>
            </a:pPr>
            <a:r>
              <a:rPr lang="tr-TR" sz="2700" spc="-12" dirty="0">
                <a:solidFill>
                  <a:srgbClr val="FFFFFF"/>
                </a:solidFill>
                <a:latin typeface="Evolventa"/>
                <a:ea typeface="Evolventa"/>
                <a:cs typeface="Evolventa"/>
                <a:sym typeface="Evolventa"/>
              </a:rPr>
              <a:t>6</a:t>
            </a:r>
            <a:endParaRPr lang="en-US" sz="2700" spc="-12" dirty="0">
              <a:solidFill>
                <a:srgbClr val="FFFFFF"/>
              </a:solidFill>
              <a:latin typeface="Evolventa"/>
              <a:ea typeface="Evolventa"/>
              <a:cs typeface="Evolventa"/>
              <a:sym typeface="Evolventa"/>
            </a:endParaRPr>
          </a:p>
        </p:txBody>
      </p:sp>
      <p:pic>
        <p:nvPicPr>
          <p:cNvPr id="3074" name="Picture 2" descr="Flat poster of World Teachers Day celebra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8800" y="1562100"/>
            <a:ext cx="5962650" cy="33432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22595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990600" y="2400300"/>
            <a:ext cx="16611600" cy="4801314"/>
          </a:xfrm>
          <a:prstGeom prst="rect">
            <a:avLst/>
          </a:prstGeom>
        </p:spPr>
        <p:txBody>
          <a:bodyPr wrap="square">
            <a:spAutoFit/>
          </a:bodyPr>
          <a:lstStyle/>
          <a:p>
            <a:pPr marL="285750" indent="-285750">
              <a:buFont typeface="Arial" panose="020B0604020202020204" pitchFamily="34" charset="0"/>
              <a:buChar char="•"/>
            </a:pPr>
            <a:endParaRPr lang="tr-TR" dirty="0" smtClean="0"/>
          </a:p>
          <a:p>
            <a:r>
              <a:rPr lang="tr-TR" sz="2400" b="1" dirty="0" smtClean="0"/>
              <a:t>Ailesel Faktörler</a:t>
            </a:r>
            <a:endParaRPr lang="tr-TR" sz="2400" b="1" dirty="0"/>
          </a:p>
          <a:p>
            <a:pPr marL="285750" indent="-285750">
              <a:buFont typeface="Arial" panose="020B0604020202020204" pitchFamily="34" charset="0"/>
              <a:buChar char="•"/>
            </a:pPr>
            <a:r>
              <a:rPr lang="tr-TR" sz="2400" dirty="0" smtClean="0"/>
              <a:t>Ailelerin öğrencilerin eğitim süreçlerine etkin bir şekilde dahil olması gerekmektedir. Ailenin okul ile bir araya gelmesi hem akademik hem de davranışsal olarak öğrencilere katkı sağlar.</a:t>
            </a:r>
          </a:p>
          <a:p>
            <a:endParaRPr lang="tr-TR" sz="2400" dirty="0" smtClean="0"/>
          </a:p>
          <a:p>
            <a:r>
              <a:rPr lang="tr-TR" sz="2400" dirty="0" smtClean="0"/>
              <a:t> •  Aileler öğrencilerin eğitim hayatına dahil oldukça, okulun etkinliklerini benimsedikçe öğrenci için güçlü bir destek mekanizması oluşacaktır ve böylece etkin bir okul-aile çalışmasıyla öğrencilerin tam olarak takibi sağlanabilecektir. </a:t>
            </a:r>
          </a:p>
          <a:p>
            <a:endParaRPr lang="tr-TR" sz="2400" dirty="0" smtClean="0"/>
          </a:p>
          <a:p>
            <a:pPr marL="285750" indent="-285750">
              <a:buFont typeface="Arial" panose="020B0604020202020204" pitchFamily="34" charset="0"/>
              <a:buChar char="•"/>
            </a:pPr>
            <a:r>
              <a:rPr lang="tr-TR" sz="2400" dirty="0" smtClean="0"/>
              <a:t>Ergenlik dönemi ve sonrası bireyin aileden bağımsızlaşmasıyla  ve sosyal ağlarının çeşitlenmesiyle akademik başarıdan uzaklaşma ve riskli davranışlar içerisine girme ihtimali artacaktır. Aileye ergenlik döneminde daha çok iş düşmektedir. </a:t>
            </a:r>
            <a:r>
              <a:rPr lang="tr-TR" sz="2400" dirty="0"/>
              <a:t>O</a:t>
            </a:r>
            <a:r>
              <a:rPr lang="tr-TR" sz="2400" dirty="0" smtClean="0"/>
              <a:t>kul ile işbirliği içerisinde olan ailelerin çocuklarının riskli davranışlarda daha az bulundukları bilinmektedir.</a:t>
            </a:r>
          </a:p>
          <a:p>
            <a:endParaRPr lang="tr-TR" sz="2400" dirty="0" smtClean="0"/>
          </a:p>
          <a:p>
            <a:r>
              <a:rPr lang="tr-TR" sz="2400" dirty="0" smtClean="0"/>
              <a:t>•   Çocuklarıyla ilgilenen, bağ kuran ve ortak amaçlar doğrultusunda hareket eden aileler başarının en önemli unsurlarıdır.</a:t>
            </a:r>
            <a:endParaRPr lang="tr-TR" sz="2400" dirty="0"/>
          </a:p>
        </p:txBody>
      </p:sp>
      <p:sp>
        <p:nvSpPr>
          <p:cNvPr id="3" name="TextBox 3"/>
          <p:cNvSpPr txBox="1"/>
          <p:nvPr/>
        </p:nvSpPr>
        <p:spPr>
          <a:xfrm>
            <a:off x="91440" y="9516949"/>
            <a:ext cx="716772" cy="410369"/>
          </a:xfrm>
          <a:prstGeom prst="rect">
            <a:avLst/>
          </a:prstGeom>
        </p:spPr>
        <p:txBody>
          <a:bodyPr lIns="0" tIns="0" rIns="0" bIns="0" rtlCol="0" anchor="t">
            <a:spAutoFit/>
          </a:bodyPr>
          <a:lstStyle/>
          <a:p>
            <a:pPr algn="ctr">
              <a:lnSpc>
                <a:spcPts val="3240"/>
              </a:lnSpc>
            </a:pPr>
            <a:r>
              <a:rPr lang="tr-TR" sz="2700" spc="-12" dirty="0">
                <a:solidFill>
                  <a:srgbClr val="FFFFFF"/>
                </a:solidFill>
                <a:latin typeface="Evolventa"/>
                <a:ea typeface="Evolventa"/>
                <a:cs typeface="Evolventa"/>
                <a:sym typeface="Evolventa"/>
              </a:rPr>
              <a:t>7</a:t>
            </a:r>
            <a:endParaRPr lang="en-US" sz="2700" spc="-12" dirty="0">
              <a:solidFill>
                <a:srgbClr val="FFFFFF"/>
              </a:solidFill>
              <a:latin typeface="Evolventa"/>
              <a:ea typeface="Evolventa"/>
              <a:cs typeface="Evolventa"/>
              <a:sym typeface="Evolventa"/>
            </a:endParaRPr>
          </a:p>
        </p:txBody>
      </p:sp>
    </p:spTree>
    <p:extLst>
      <p:ext uri="{BB962C8B-B14F-4D97-AF65-F5344CB8AC3E}">
        <p14:creationId xmlns:p14="http://schemas.microsoft.com/office/powerpoint/2010/main" val="40790959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219200" y="2476500"/>
            <a:ext cx="12573000" cy="4262705"/>
          </a:xfrm>
          <a:prstGeom prst="rect">
            <a:avLst/>
          </a:prstGeom>
        </p:spPr>
        <p:txBody>
          <a:bodyPr wrap="square">
            <a:spAutoFit/>
          </a:bodyPr>
          <a:lstStyle/>
          <a:p>
            <a:r>
              <a:rPr lang="tr-TR" sz="2800" b="1" dirty="0" smtClean="0"/>
              <a:t>Ailesel </a:t>
            </a:r>
            <a:r>
              <a:rPr lang="tr-TR" sz="2800" b="1" dirty="0"/>
              <a:t>Faktörler </a:t>
            </a:r>
            <a:endParaRPr lang="tr-TR" sz="2800" b="1" dirty="0" smtClean="0"/>
          </a:p>
          <a:p>
            <a:endParaRPr lang="tr-TR" b="1" dirty="0"/>
          </a:p>
          <a:p>
            <a:r>
              <a:rPr lang="tr-TR" sz="2500" b="1" dirty="0" smtClean="0"/>
              <a:t>Okul </a:t>
            </a:r>
            <a:r>
              <a:rPr lang="tr-TR" sz="2500" b="1" dirty="0"/>
              <a:t>başarısını artırmada aileye bağlı faktörler; </a:t>
            </a:r>
            <a:endParaRPr lang="tr-TR" sz="2500" b="1" dirty="0" smtClean="0"/>
          </a:p>
          <a:p>
            <a:pPr marL="285750" indent="-285750">
              <a:buFont typeface="Arial" panose="020B0604020202020204" pitchFamily="34" charset="0"/>
              <a:buChar char="•"/>
            </a:pPr>
            <a:r>
              <a:rPr lang="tr-TR" sz="2500" dirty="0" smtClean="0"/>
              <a:t>Temel </a:t>
            </a:r>
            <a:r>
              <a:rPr lang="tr-TR" sz="2500" dirty="0"/>
              <a:t>ihtiyaçların karşılanması</a:t>
            </a:r>
            <a:r>
              <a:rPr lang="tr-TR" sz="2500" dirty="0" smtClean="0"/>
              <a:t>,</a:t>
            </a:r>
          </a:p>
          <a:p>
            <a:pPr marL="285750" indent="-285750">
              <a:buFont typeface="Arial" panose="020B0604020202020204" pitchFamily="34" charset="0"/>
              <a:buChar char="•"/>
            </a:pPr>
            <a:r>
              <a:rPr lang="tr-TR" sz="2500" dirty="0" smtClean="0"/>
              <a:t> Anne-baba </a:t>
            </a:r>
            <a:r>
              <a:rPr lang="tr-TR" sz="2500" dirty="0"/>
              <a:t>tutumları</a:t>
            </a:r>
            <a:r>
              <a:rPr lang="tr-TR" sz="2500" dirty="0" smtClean="0"/>
              <a:t>,</a:t>
            </a:r>
          </a:p>
          <a:p>
            <a:pPr marL="285750" indent="-285750">
              <a:buFont typeface="Arial" panose="020B0604020202020204" pitchFamily="34" charset="0"/>
              <a:buChar char="•"/>
            </a:pPr>
            <a:r>
              <a:rPr lang="tr-TR" sz="2500" dirty="0" smtClean="0"/>
              <a:t> Aile </a:t>
            </a:r>
            <a:r>
              <a:rPr lang="tr-TR" sz="2500" dirty="0"/>
              <a:t>içi iletişim ve ilişkinin kalitesi</a:t>
            </a:r>
            <a:r>
              <a:rPr lang="tr-TR" sz="2500" dirty="0" smtClean="0"/>
              <a:t>,</a:t>
            </a:r>
          </a:p>
          <a:p>
            <a:pPr marL="285750" indent="-285750">
              <a:buFont typeface="Arial" panose="020B0604020202020204" pitchFamily="34" charset="0"/>
              <a:buChar char="•"/>
            </a:pPr>
            <a:r>
              <a:rPr lang="tr-TR" sz="2500" dirty="0" smtClean="0"/>
              <a:t> Çocuğun </a:t>
            </a:r>
            <a:r>
              <a:rPr lang="tr-TR" sz="2500" dirty="0"/>
              <a:t>eğitim hayatına katılım</a:t>
            </a:r>
            <a:r>
              <a:rPr lang="tr-TR" sz="2500" dirty="0" smtClean="0"/>
              <a:t>,</a:t>
            </a:r>
          </a:p>
          <a:p>
            <a:pPr marL="285750" indent="-285750">
              <a:buFont typeface="Arial" panose="020B0604020202020204" pitchFamily="34" charset="0"/>
              <a:buChar char="•"/>
            </a:pPr>
            <a:r>
              <a:rPr lang="tr-TR" sz="2500" dirty="0" smtClean="0"/>
              <a:t> Çocuğun </a:t>
            </a:r>
            <a:r>
              <a:rPr lang="tr-TR" sz="2500" dirty="0"/>
              <a:t>evde eğitimini destekleme, </a:t>
            </a:r>
            <a:endParaRPr lang="tr-TR" sz="2500" dirty="0" smtClean="0"/>
          </a:p>
          <a:p>
            <a:pPr marL="285750" indent="-285750">
              <a:buFont typeface="Arial" panose="020B0604020202020204" pitchFamily="34" charset="0"/>
              <a:buChar char="•"/>
            </a:pPr>
            <a:r>
              <a:rPr lang="tr-TR" sz="2500" dirty="0" smtClean="0"/>
              <a:t> Çocuğa </a:t>
            </a:r>
            <a:r>
              <a:rPr lang="tr-TR" sz="2500" dirty="0"/>
              <a:t>yönelik gerçekçi beklentiler, </a:t>
            </a:r>
            <a:endParaRPr lang="tr-TR" sz="2500" dirty="0" smtClean="0"/>
          </a:p>
          <a:p>
            <a:pPr marL="285750" indent="-285750">
              <a:buFont typeface="Arial" panose="020B0604020202020204" pitchFamily="34" charset="0"/>
              <a:buChar char="•"/>
            </a:pPr>
            <a:r>
              <a:rPr lang="tr-TR" sz="2500" dirty="0" smtClean="0"/>
              <a:t> Çocuğun </a:t>
            </a:r>
            <a:r>
              <a:rPr lang="tr-TR" sz="2500" dirty="0"/>
              <a:t>sorumluluk ve özgüven gelişiminin desteklenmesi, </a:t>
            </a:r>
            <a:endParaRPr lang="tr-TR" sz="2500" dirty="0" smtClean="0"/>
          </a:p>
          <a:p>
            <a:pPr marL="285750" indent="-285750">
              <a:buFont typeface="Arial" panose="020B0604020202020204" pitchFamily="34" charset="0"/>
              <a:buChar char="•"/>
            </a:pPr>
            <a:r>
              <a:rPr lang="tr-TR" sz="2500" dirty="0" smtClean="0"/>
              <a:t>Çocuğun </a:t>
            </a:r>
            <a:r>
              <a:rPr lang="tr-TR" sz="2500" dirty="0"/>
              <a:t>kişilik ve kariyer gelişimine katkı sunulmasıdır.</a:t>
            </a:r>
          </a:p>
        </p:txBody>
      </p:sp>
      <p:sp>
        <p:nvSpPr>
          <p:cNvPr id="3" name="TextBox 3"/>
          <p:cNvSpPr txBox="1"/>
          <p:nvPr/>
        </p:nvSpPr>
        <p:spPr>
          <a:xfrm>
            <a:off x="91440" y="9516949"/>
            <a:ext cx="716772" cy="410369"/>
          </a:xfrm>
          <a:prstGeom prst="rect">
            <a:avLst/>
          </a:prstGeom>
        </p:spPr>
        <p:txBody>
          <a:bodyPr lIns="0" tIns="0" rIns="0" bIns="0" rtlCol="0" anchor="t">
            <a:spAutoFit/>
          </a:bodyPr>
          <a:lstStyle/>
          <a:p>
            <a:pPr algn="ctr">
              <a:lnSpc>
                <a:spcPts val="3240"/>
              </a:lnSpc>
            </a:pPr>
            <a:r>
              <a:rPr lang="tr-TR" sz="2700" spc="-12" dirty="0" smtClean="0">
                <a:solidFill>
                  <a:srgbClr val="FFFFFF"/>
                </a:solidFill>
                <a:latin typeface="Evolventa"/>
                <a:ea typeface="Evolventa"/>
                <a:cs typeface="Evolventa"/>
                <a:sym typeface="Evolventa"/>
              </a:rPr>
              <a:t>8</a:t>
            </a:r>
            <a:endParaRPr lang="en-US" sz="2700" spc="-12" dirty="0">
              <a:solidFill>
                <a:srgbClr val="FFFFFF"/>
              </a:solidFill>
              <a:latin typeface="Evolventa"/>
              <a:ea typeface="Evolventa"/>
              <a:cs typeface="Evolventa"/>
              <a:sym typeface="Evolventa"/>
            </a:endParaRPr>
          </a:p>
        </p:txBody>
      </p:sp>
      <p:pic>
        <p:nvPicPr>
          <p:cNvPr id="4098" name="Picture 2" descr="back to school studen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91800" y="2933700"/>
            <a:ext cx="6705600" cy="46291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056671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2514600" y="1485900"/>
            <a:ext cx="11985845" cy="707886"/>
          </a:xfrm>
          <a:prstGeom prst="rect">
            <a:avLst/>
          </a:prstGeom>
        </p:spPr>
        <p:txBody>
          <a:bodyPr wrap="none">
            <a:spAutoFit/>
          </a:bodyPr>
          <a:lstStyle/>
          <a:p>
            <a:r>
              <a:rPr lang="tr-TR" sz="4000" b="1" dirty="0" smtClean="0">
                <a:solidFill>
                  <a:schemeClr val="accent6"/>
                </a:solidFill>
              </a:rPr>
              <a:t>Ortaokul Döneminde Okul Başarısının Bileşenleri</a:t>
            </a:r>
            <a:endParaRPr lang="tr-TR" sz="4000" b="1" dirty="0">
              <a:solidFill>
                <a:schemeClr val="accent6"/>
              </a:solidFill>
            </a:endParaRPr>
          </a:p>
        </p:txBody>
      </p:sp>
      <p:sp>
        <p:nvSpPr>
          <p:cNvPr id="4" name="Dikdörtgen 3"/>
          <p:cNvSpPr/>
          <p:nvPr/>
        </p:nvSpPr>
        <p:spPr>
          <a:xfrm>
            <a:off x="2535382" y="2782145"/>
            <a:ext cx="5257800" cy="2015936"/>
          </a:xfrm>
          <a:prstGeom prst="rect">
            <a:avLst/>
          </a:prstGeom>
        </p:spPr>
        <p:txBody>
          <a:bodyPr wrap="square">
            <a:spAutoFit/>
          </a:bodyPr>
          <a:lstStyle/>
          <a:p>
            <a:r>
              <a:rPr lang="tr-TR" sz="2500" dirty="0"/>
              <a:t>• Kendini </a:t>
            </a:r>
            <a:r>
              <a:rPr lang="tr-TR" sz="2500" dirty="0" smtClean="0"/>
              <a:t>Tanıma</a:t>
            </a:r>
          </a:p>
          <a:p>
            <a:r>
              <a:rPr lang="tr-TR" sz="2500" dirty="0" smtClean="0"/>
              <a:t>• </a:t>
            </a:r>
            <a:r>
              <a:rPr lang="tr-TR" sz="2500" dirty="0"/>
              <a:t>Hedef Belirleme ve Motivasyon </a:t>
            </a:r>
            <a:endParaRPr lang="tr-TR" sz="2500" dirty="0" smtClean="0"/>
          </a:p>
          <a:p>
            <a:r>
              <a:rPr lang="tr-TR" sz="2500" dirty="0" smtClean="0"/>
              <a:t>• </a:t>
            </a:r>
            <a:r>
              <a:rPr lang="tr-TR" sz="2500" dirty="0"/>
              <a:t>Sorumluluk </a:t>
            </a:r>
            <a:endParaRPr lang="tr-TR" sz="2500" dirty="0" smtClean="0"/>
          </a:p>
          <a:p>
            <a:r>
              <a:rPr lang="tr-TR" sz="2500" dirty="0" smtClean="0"/>
              <a:t>• Öz Güven</a:t>
            </a:r>
          </a:p>
          <a:p>
            <a:r>
              <a:rPr lang="tr-TR" sz="2500" dirty="0" smtClean="0"/>
              <a:t>• </a:t>
            </a:r>
            <a:r>
              <a:rPr lang="tr-TR" sz="2500" dirty="0"/>
              <a:t>Okula Uyum ve Okula </a:t>
            </a:r>
            <a:r>
              <a:rPr lang="tr-TR" sz="2500" dirty="0" smtClean="0"/>
              <a:t>Devam</a:t>
            </a:r>
            <a:endParaRPr lang="tr-TR" sz="2500" dirty="0"/>
          </a:p>
        </p:txBody>
      </p:sp>
      <p:sp>
        <p:nvSpPr>
          <p:cNvPr id="5" name="Metin kutusu 4"/>
          <p:cNvSpPr txBox="1"/>
          <p:nvPr/>
        </p:nvSpPr>
        <p:spPr>
          <a:xfrm>
            <a:off x="10058400" y="2813318"/>
            <a:ext cx="4670645" cy="2400657"/>
          </a:xfrm>
          <a:prstGeom prst="rect">
            <a:avLst/>
          </a:prstGeom>
          <a:noFill/>
        </p:spPr>
        <p:txBody>
          <a:bodyPr wrap="square" rtlCol="0">
            <a:spAutoFit/>
          </a:bodyPr>
          <a:lstStyle/>
          <a:p>
            <a:r>
              <a:rPr lang="tr-TR" sz="2500" dirty="0" smtClean="0"/>
              <a:t>• Öğrenme Stilleri </a:t>
            </a:r>
          </a:p>
          <a:p>
            <a:r>
              <a:rPr lang="tr-TR" sz="2500" dirty="0" smtClean="0"/>
              <a:t>• Verimli Ders Çalışma </a:t>
            </a:r>
          </a:p>
          <a:p>
            <a:r>
              <a:rPr lang="tr-TR" sz="2500" dirty="0" smtClean="0"/>
              <a:t>• Zaman Yönetimi </a:t>
            </a:r>
          </a:p>
          <a:p>
            <a:r>
              <a:rPr lang="tr-TR" sz="2500" dirty="0" smtClean="0"/>
              <a:t>• Sınavlara Hazırlık</a:t>
            </a:r>
          </a:p>
          <a:p>
            <a:r>
              <a:rPr lang="tr-TR" sz="2500" dirty="0" smtClean="0"/>
              <a:t> • Geleceği Planlama</a:t>
            </a:r>
          </a:p>
          <a:p>
            <a:endParaRPr lang="tr-TR" sz="2500" dirty="0"/>
          </a:p>
        </p:txBody>
      </p:sp>
      <p:sp>
        <p:nvSpPr>
          <p:cNvPr id="7" name="TextBox 3"/>
          <p:cNvSpPr txBox="1"/>
          <p:nvPr/>
        </p:nvSpPr>
        <p:spPr>
          <a:xfrm>
            <a:off x="91440" y="9516949"/>
            <a:ext cx="716772" cy="410369"/>
          </a:xfrm>
          <a:prstGeom prst="rect">
            <a:avLst/>
          </a:prstGeom>
        </p:spPr>
        <p:txBody>
          <a:bodyPr lIns="0" tIns="0" rIns="0" bIns="0" rtlCol="0" anchor="t">
            <a:spAutoFit/>
          </a:bodyPr>
          <a:lstStyle/>
          <a:p>
            <a:pPr algn="ctr">
              <a:lnSpc>
                <a:spcPts val="3240"/>
              </a:lnSpc>
            </a:pPr>
            <a:r>
              <a:rPr lang="tr-TR" sz="2700" spc="-12" dirty="0" smtClean="0">
                <a:solidFill>
                  <a:srgbClr val="FFFFFF"/>
                </a:solidFill>
                <a:latin typeface="Evolventa"/>
                <a:ea typeface="Evolventa"/>
                <a:cs typeface="Evolventa"/>
                <a:sym typeface="Evolventa"/>
              </a:rPr>
              <a:t>9</a:t>
            </a:r>
            <a:endParaRPr lang="en-US" sz="2700" spc="-12" dirty="0">
              <a:solidFill>
                <a:srgbClr val="FFFFFF"/>
              </a:solidFill>
              <a:latin typeface="Evolventa"/>
              <a:ea typeface="Evolventa"/>
              <a:cs typeface="Evolventa"/>
              <a:sym typeface="Evolventa"/>
            </a:endParaRPr>
          </a:p>
        </p:txBody>
      </p:sp>
      <p:pic>
        <p:nvPicPr>
          <p:cNvPr id="8" name="Resim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60139" y="5189695"/>
            <a:ext cx="6094766" cy="5079987"/>
          </a:xfrm>
          <a:prstGeom prst="rect">
            <a:avLst/>
          </a:prstGeom>
        </p:spPr>
      </p:pic>
    </p:spTree>
    <p:extLst>
      <p:ext uri="{BB962C8B-B14F-4D97-AF65-F5344CB8AC3E}">
        <p14:creationId xmlns:p14="http://schemas.microsoft.com/office/powerpoint/2010/main" val="413848095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Özel 1">
      <a:majorFont>
        <a:latin typeface="Arial Nova"/>
        <a:ea typeface=""/>
        <a:cs typeface=""/>
      </a:majorFont>
      <a:minorFont>
        <a:latin typeface="Arial Nov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1436</TotalTime>
  <Words>1779</Words>
  <Application>Microsoft Office PowerPoint</Application>
  <PresentationFormat>Özel</PresentationFormat>
  <Paragraphs>163</Paragraphs>
  <Slides>22</Slides>
  <Notes>0</Notes>
  <HiddenSlides>0</HiddenSlides>
  <MMClips>0</MMClips>
  <ScaleCrop>false</ScaleCrop>
  <HeadingPairs>
    <vt:vector size="6" baseType="variant">
      <vt:variant>
        <vt:lpstr>Kullanılan Yazı Tipleri</vt:lpstr>
      </vt:variant>
      <vt:variant>
        <vt:i4>7</vt:i4>
      </vt:variant>
      <vt:variant>
        <vt:lpstr>Tema</vt:lpstr>
      </vt:variant>
      <vt:variant>
        <vt:i4>1</vt:i4>
      </vt:variant>
      <vt:variant>
        <vt:lpstr>Slayt Başlıkları</vt:lpstr>
      </vt:variant>
      <vt:variant>
        <vt:i4>22</vt:i4>
      </vt:variant>
    </vt:vector>
  </HeadingPairs>
  <TitlesOfParts>
    <vt:vector size="30" baseType="lpstr">
      <vt:lpstr>Arial Nova</vt:lpstr>
      <vt:lpstr>Times New Roman Bold</vt:lpstr>
      <vt:lpstr>Times New Roman</vt:lpstr>
      <vt:lpstr>Arial</vt:lpstr>
      <vt:lpstr>Evolventa</vt:lpstr>
      <vt:lpstr>Century Gothic</vt:lpstr>
      <vt:lpstr>Calibri</vt:lpstr>
      <vt:lpstr>Office Theme</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Güven, M., &amp; Özgün, O. (2011). Akademik başarıda ebeveyn desteği ve öğrenme ortamının önemi. Türk Eğitim Bilimleri Dergisi, 9(3), 483-499. Küçük, S., &amp; Karaca, F. (2014). Aile tutumları ve akademik başarı ilişkisi: Ortaokul öğrencileri üzerine bir araştırma. Eğitim ve İnsani Bilimler Dergisi, 3(2), 95-108.  Ayan Başkal, D. (2019). Ergenlerin çalışma alışkanlıkları ile sınav kaygısı ve okul başarısı arasındaki ilişkinin incelenmesi. Yayınlanmamış yüksek lisans tezi. Konya: Necmettin Erbakan Üniversitesi Eğitim Bilimleri Enstitüsü.  Çobanoğlu, F. ve Badavan, Y. (2017). Başarılı okulların anahtarı: Etkili okul değişkenleri. Pamukkale Üniversitesi Sosyal Bilimler Dergisi. 26, 114-134.   Seçer, Z., Dere, Z. ve Tutkun, C. (Tarihsiz). Bilişsel ve dil gelişimi. İstanbul Üniversitesi Açık ve Uzaktan Eğitim Fakültesi, Çocuk Gelişimi Lisans Programı.   Şengönül, T. (2019). Anne-baba ilgisinin çocukların okul başarısı üzerindeki etkisi. Celal Bayar Üniversitesi Sosyal Bilimler Dergisi. 17 (4), 268-292.  Yavuzer, H. (2003). Çocuk psikolojisi. İstanbul: Remzi Kitabevi  https://www.freepik.com/free-psd/3d-rendering-graduate-character_165591048.htm#fromView=search&amp;page=1&amp;position=3&amp;uuid=012195c7-89ff-43e6-bd43-3c8678be10ba</vt:lpstr>
      <vt:lpstr>PowerPoint Sunusu</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Akademik Başarı ve Motivasyon.pptx</dc:title>
  <dc:creator>Win10</dc:creator>
  <cp:lastModifiedBy>Barış Akkuş</cp:lastModifiedBy>
  <cp:revision>62</cp:revision>
  <dcterms:created xsi:type="dcterms:W3CDTF">2006-08-16T00:00:00Z</dcterms:created>
  <dcterms:modified xsi:type="dcterms:W3CDTF">2024-11-30T18:10:34Z</dcterms:modified>
  <dc:identifier>DAGUSd2j1LM</dc:identifier>
</cp:coreProperties>
</file>