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4"/>
  </p:notesMasterIdLst>
  <p:sldIdLst>
    <p:sldId id="256" r:id="rId2"/>
    <p:sldId id="257" r:id="rId3"/>
    <p:sldId id="259" r:id="rId4"/>
    <p:sldId id="260" r:id="rId5"/>
    <p:sldId id="261" r:id="rId6"/>
    <p:sldId id="284" r:id="rId7"/>
    <p:sldId id="262" r:id="rId8"/>
    <p:sldId id="285" r:id="rId9"/>
    <p:sldId id="286" r:id="rId10"/>
    <p:sldId id="263" r:id="rId11"/>
    <p:sldId id="287" r:id="rId12"/>
    <p:sldId id="288" r:id="rId13"/>
    <p:sldId id="289" r:id="rId14"/>
    <p:sldId id="290" r:id="rId15"/>
    <p:sldId id="264" r:id="rId16"/>
    <p:sldId id="265" r:id="rId17"/>
    <p:sldId id="266" r:id="rId18"/>
    <p:sldId id="267" r:id="rId19"/>
    <p:sldId id="291" r:id="rId20"/>
    <p:sldId id="269" r:id="rId21"/>
    <p:sldId id="292" r:id="rId22"/>
    <p:sldId id="283" r:id="rId23"/>
  </p:sldIdLst>
  <p:sldSz cx="18288000" cy="10287000"/>
  <p:notesSz cx="6858000" cy="9144000"/>
  <p:embeddedFontLst>
    <p:embeddedFont>
      <p:font typeface="Arial Nova" panose="020B050402020202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Evolventa" panose="020B0604020202020204" charset="0"/>
      <p:regular r:id="rId33"/>
    </p:embeddedFont>
    <p:embeddedFont>
      <p:font typeface="Times New Roman Bold" panose="020B0604020202020204" charset="-94"/>
      <p:regular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68" d="100"/>
          <a:sy n="68" d="100"/>
        </p:scale>
        <p:origin x="816"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21" Type="http://schemas.openxmlformats.org/officeDocument/2006/relationships/slide" Target="slides/slide20.xml"/><Relationship Id="rId34" Type="http://schemas.openxmlformats.org/officeDocument/2006/relationships/font" Target="fonts/font10.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10.12.2024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290763" y="512763"/>
            <a:ext cx="4562475"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extLst>
      <p:ext uri="{BB962C8B-B14F-4D97-AF65-F5344CB8AC3E}">
        <p14:creationId xmlns:p14="http://schemas.microsoft.com/office/powerpoint/2010/main" val="27767348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12/10/2024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2.svg"/><Relationship Id="rId7" Type="http://schemas.openxmlformats.org/officeDocument/2006/relationships/image" Target="../media/image16.svg"/><Relationship Id="rId2" Type="http://schemas.openxmlformats.org/officeDocument/2006/relationships/image" Target="../media/image11.png"/><Relationship Id="rId1" Type="http://schemas.openxmlformats.org/officeDocument/2006/relationships/slideLayout" Target="../slideLayouts/slideLayout7.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sv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7.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Resim 4">
            <a:extLst>
              <a:ext uri="{FF2B5EF4-FFF2-40B4-BE49-F238E27FC236}">
                <a16:creationId xmlns:a16="http://schemas.microsoft.com/office/drawing/2014/main" id="{DAB7A9FC-A2C1-4F03-8863-F6C5E8E9A55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8288000" cy="1028700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2974123" y="4054417"/>
            <a:ext cx="2332253" cy="2971800"/>
          </a:xfrm>
          <a:custGeom>
            <a:avLst/>
            <a:gdLst/>
            <a:ahLst/>
            <a:cxnLst/>
            <a:rect l="l" t="t" r="r" b="b"/>
            <a:pathLst>
              <a:path w="1485101" h="1947673">
                <a:moveTo>
                  <a:pt x="0" y="0"/>
                </a:moveTo>
                <a:lnTo>
                  <a:pt x="1485101" y="0"/>
                </a:lnTo>
                <a:lnTo>
                  <a:pt x="1485101" y="1947674"/>
                </a:lnTo>
                <a:lnTo>
                  <a:pt x="0" y="19476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tr-TR"/>
          </a:p>
        </p:txBody>
      </p:sp>
      <p:sp>
        <p:nvSpPr>
          <p:cNvPr id="5" name="Freeform 5"/>
          <p:cNvSpPr/>
          <p:nvPr/>
        </p:nvSpPr>
        <p:spPr>
          <a:xfrm>
            <a:off x="12401857" y="5708074"/>
            <a:ext cx="2436636" cy="2438399"/>
          </a:xfrm>
          <a:custGeom>
            <a:avLst/>
            <a:gdLst/>
            <a:ahLst/>
            <a:cxnLst/>
            <a:rect l="l" t="t" r="r" b="b"/>
            <a:pathLst>
              <a:path w="2183681" h="2236805">
                <a:moveTo>
                  <a:pt x="0" y="0"/>
                </a:moveTo>
                <a:lnTo>
                  <a:pt x="2183681" y="0"/>
                </a:lnTo>
                <a:lnTo>
                  <a:pt x="2183681" y="2236805"/>
                </a:lnTo>
                <a:lnTo>
                  <a:pt x="0" y="223680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tr-TR"/>
          </a:p>
        </p:txBody>
      </p:sp>
      <p:sp>
        <p:nvSpPr>
          <p:cNvPr id="4" name="Freeform 4"/>
          <p:cNvSpPr/>
          <p:nvPr/>
        </p:nvSpPr>
        <p:spPr>
          <a:xfrm>
            <a:off x="14167958" y="5697682"/>
            <a:ext cx="2568119" cy="2438400"/>
          </a:xfrm>
          <a:custGeom>
            <a:avLst/>
            <a:gdLst/>
            <a:ahLst/>
            <a:cxnLst/>
            <a:rect l="l" t="t" r="r" b="b"/>
            <a:pathLst>
              <a:path w="2095181" h="2205454">
                <a:moveTo>
                  <a:pt x="0" y="0"/>
                </a:moveTo>
                <a:lnTo>
                  <a:pt x="2095181" y="0"/>
                </a:lnTo>
                <a:lnTo>
                  <a:pt x="2095181" y="2205454"/>
                </a:lnTo>
                <a:lnTo>
                  <a:pt x="0" y="220545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tr-TR"/>
          </a:p>
        </p:txBody>
      </p:sp>
      <p:sp>
        <p:nvSpPr>
          <p:cNvPr id="6" name="TextBox 6"/>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10</a:t>
            </a:r>
            <a:endParaRPr lang="en-US" sz="2700" spc="-12" dirty="0">
              <a:solidFill>
                <a:srgbClr val="FFFFFF"/>
              </a:solidFill>
              <a:latin typeface="Evolventa"/>
              <a:ea typeface="Evolventa"/>
              <a:cs typeface="Evolventa"/>
              <a:sym typeface="Evolventa"/>
            </a:endParaRPr>
          </a:p>
        </p:txBody>
      </p:sp>
      <p:sp>
        <p:nvSpPr>
          <p:cNvPr id="12" name="TextBox 6"/>
          <p:cNvSpPr txBox="1"/>
          <p:nvPr/>
        </p:nvSpPr>
        <p:spPr>
          <a:xfrm>
            <a:off x="2971800" y="1943100"/>
            <a:ext cx="9600708" cy="1120299"/>
          </a:xfrm>
          <a:prstGeom prst="rect">
            <a:avLst/>
          </a:prstGeom>
        </p:spPr>
        <p:txBody>
          <a:bodyPr lIns="50800" tIns="50800" rIns="50800" bIns="50800" rtlCol="0" anchor="ctr"/>
          <a:lstStyle/>
          <a:p>
            <a:pPr algn="ctr">
              <a:lnSpc>
                <a:spcPts val="5040"/>
              </a:lnSpc>
            </a:pPr>
            <a:r>
              <a:rPr lang="tr-TR" sz="3600" b="1" dirty="0">
                <a:solidFill>
                  <a:schemeClr val="accent6">
                    <a:lumMod val="75000"/>
                  </a:schemeClr>
                </a:solidFill>
                <a:sym typeface="Times New Roman"/>
              </a:rPr>
              <a:t>TEKNOLOJİK ARAÇLARIN BARINDIRDIĞI OLASI RİSKLER </a:t>
            </a:r>
            <a:endParaRPr lang="en-US" sz="3600" b="1" dirty="0">
              <a:solidFill>
                <a:schemeClr val="accent6">
                  <a:lumMod val="75000"/>
                </a:schemeClr>
              </a:solidFill>
              <a:sym typeface="Times New Roman"/>
            </a:endParaRPr>
          </a:p>
        </p:txBody>
      </p:sp>
      <p:sp>
        <p:nvSpPr>
          <p:cNvPr id="2" name="Metin kutusu 1"/>
          <p:cNvSpPr txBox="1"/>
          <p:nvPr/>
        </p:nvSpPr>
        <p:spPr>
          <a:xfrm>
            <a:off x="2486671" y="3848100"/>
            <a:ext cx="8803179" cy="4832092"/>
          </a:xfrm>
          <a:prstGeom prst="rect">
            <a:avLst/>
          </a:prstGeom>
          <a:noFill/>
        </p:spPr>
        <p:txBody>
          <a:bodyPr wrap="square" rtlCol="0">
            <a:spAutoFit/>
          </a:bodyPr>
          <a:lstStyle/>
          <a:p>
            <a:r>
              <a:rPr lang="tr-TR" sz="2200" dirty="0"/>
              <a:t>Dijital aletlerin başında  kontrolsüz bir şekilde bırakılması çok sayıda riske karşı çocukları korumasız bırakmak demektir. İnternet ortamında karşılaşabilecekleri riskleri şu şekilde sıralamak mümkündür;</a:t>
            </a:r>
          </a:p>
          <a:p>
            <a:endParaRPr lang="tr-TR" sz="2200" dirty="0"/>
          </a:p>
          <a:p>
            <a:pPr marL="342900" indent="-342900">
              <a:buFont typeface="Arial" panose="020B0604020202020204" pitchFamily="34" charset="0"/>
              <a:buChar char="•"/>
            </a:pPr>
            <a:r>
              <a:rPr lang="tr-TR" sz="2200" dirty="0"/>
              <a:t>Gelişim düzeyine uygun olmayan, normallik dışı, suç unsuru içeren, kötüye özendiren, ruh sağlığını etkileyen  içeriklere maruz kalabilirler.</a:t>
            </a:r>
          </a:p>
          <a:p>
            <a:pPr marL="342900" indent="-342900">
              <a:buFont typeface="Arial" panose="020B0604020202020204" pitchFamily="34" charset="0"/>
              <a:buChar char="•"/>
            </a:pPr>
            <a:r>
              <a:rPr lang="tr-TR" sz="2200" dirty="0"/>
              <a:t>Çocuklar ya da gençler ebeveynlerin bilgisi dışında alışveriş yapabilirler. Bu durum çok ciddi boyutlara ulaşabilir. </a:t>
            </a:r>
          </a:p>
          <a:p>
            <a:endParaRPr lang="tr-TR" sz="2200" dirty="0"/>
          </a:p>
          <a:p>
            <a:endParaRPr lang="tr-TR" sz="2200" dirty="0"/>
          </a:p>
          <a:p>
            <a:endParaRPr lang="tr-TR" sz="2200" dirty="0"/>
          </a:p>
          <a:p>
            <a:br>
              <a:rPr lang="tr-TR" sz="2200" dirty="0"/>
            </a:br>
            <a:endParaRPr lang="tr-TR" sz="22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76400" y="2781300"/>
            <a:ext cx="7924800" cy="4339650"/>
          </a:xfrm>
          <a:prstGeom prst="rect">
            <a:avLst/>
          </a:prstGeom>
          <a:noFill/>
        </p:spPr>
        <p:txBody>
          <a:bodyPr wrap="square" rtlCol="0">
            <a:spAutoFit/>
          </a:bodyPr>
          <a:lstStyle/>
          <a:p>
            <a:pPr marL="285750" indent="-285750" algn="just">
              <a:buFont typeface="Arial" panose="020B0604020202020204" pitchFamily="34" charset="0"/>
              <a:buChar char="•"/>
            </a:pPr>
            <a:r>
              <a:rPr lang="tr-TR" sz="2300" dirty="0"/>
              <a:t>Bağımlı ve asosyal kişilik oluşumuna neden olabilir.</a:t>
            </a:r>
          </a:p>
          <a:p>
            <a:pPr marL="285750" indent="-285750" algn="just">
              <a:buFont typeface="Arial" panose="020B0604020202020204" pitchFamily="34" charset="0"/>
              <a:buChar char="•"/>
            </a:pPr>
            <a:r>
              <a:rPr lang="tr-TR" sz="2300" dirty="0"/>
              <a:t>Siber zorbalığa maruz kalabilir ya da siber zorbalık yapabilirler.</a:t>
            </a:r>
          </a:p>
          <a:p>
            <a:pPr marL="285750" indent="-285750" algn="just">
              <a:buFont typeface="Arial" panose="020B0604020202020204" pitchFamily="34" charset="0"/>
              <a:buChar char="•"/>
            </a:pPr>
            <a:endParaRPr lang="tr-TR" sz="2300" dirty="0"/>
          </a:p>
          <a:p>
            <a:pPr marL="285750" indent="-285750" algn="just">
              <a:buFont typeface="Arial" panose="020B0604020202020204" pitchFamily="34" charset="0"/>
              <a:buChar char="•"/>
            </a:pPr>
            <a:r>
              <a:rPr lang="tr-TR" sz="2300" dirty="0"/>
              <a:t>Çocukların internet ortamında oynadıkları sohbet etme imkanı sunan oyunlar  veya sosyal paylaşım siteleri ve zararlı yazılımlar, yanlış arkadaşlıklar geliştirilmesine, kötü niyetli kişiler tarafından kandırılma, dolandırılma, aileleri ile ilgili özel bilgilerin sızdırılması, istismar, taciz edilme, intihar gibi telafisi güç veya mümkün olmayan durumlara sebep olabilir.</a:t>
            </a:r>
          </a:p>
          <a:p>
            <a:pPr marL="285750" indent="-285750" algn="just">
              <a:buFont typeface="Arial" panose="020B0604020202020204" pitchFamily="34" charset="0"/>
              <a:buChar char="•"/>
            </a:pPr>
            <a:endParaRPr lang="tr-TR" sz="2300" dirty="0"/>
          </a:p>
        </p:txBody>
      </p:sp>
      <p:pic>
        <p:nvPicPr>
          <p:cNvPr id="4098" name="Picture 2" descr="Portrait of person suffering from cybersickness from using a tech device for too lo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3200" y="2476500"/>
            <a:ext cx="6634699" cy="44196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11</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1573586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1295400" y="2552700"/>
            <a:ext cx="9600708" cy="1120299"/>
          </a:xfrm>
          <a:prstGeom prst="rect">
            <a:avLst/>
          </a:prstGeom>
        </p:spPr>
        <p:txBody>
          <a:bodyPr lIns="50800" tIns="50800" rIns="50800" bIns="50800" rtlCol="0" anchor="ctr"/>
          <a:lstStyle/>
          <a:p>
            <a:pPr algn="ctr">
              <a:lnSpc>
                <a:spcPts val="5040"/>
              </a:lnSpc>
            </a:pPr>
            <a:r>
              <a:rPr lang="tr-TR" sz="3600" b="1" dirty="0">
                <a:solidFill>
                  <a:schemeClr val="accent6">
                    <a:lumMod val="75000"/>
                  </a:schemeClr>
                </a:solidFill>
                <a:sym typeface="Times New Roman"/>
              </a:rPr>
              <a:t>SANAL MEDYA KULLANIMI VE BAĞIMLILIĞI </a:t>
            </a:r>
            <a:endParaRPr lang="en-US" sz="3600" b="1" dirty="0">
              <a:solidFill>
                <a:schemeClr val="accent6">
                  <a:lumMod val="75000"/>
                </a:schemeClr>
              </a:solidFill>
              <a:sym typeface="Times New Roman"/>
            </a:endParaRPr>
          </a:p>
        </p:txBody>
      </p:sp>
      <p:pic>
        <p:nvPicPr>
          <p:cNvPr id="5124" name="Picture 4" descr="People with technology devices including laptops&#10;&#10;&#10;  zoom&#10;en&#10;people with technology devices including laptops&#10;es&#10;sp&#10;mark as item premium&#10;ca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63200" y="3314700"/>
            <a:ext cx="6504614" cy="6248400"/>
          </a:xfrm>
          <a:prstGeom prst="rect">
            <a:avLst/>
          </a:prstGeom>
          <a:noFill/>
          <a:extLst>
            <a:ext uri="{909E8E84-426E-40DD-AFC4-6F175D3DCCD1}">
              <a14:hiddenFill xmlns:a14="http://schemas.microsoft.com/office/drawing/2010/main">
                <a:solidFill>
                  <a:srgbClr val="FFFFFF"/>
                </a:solidFill>
              </a14:hiddenFill>
            </a:ext>
          </a:extLst>
        </p:spPr>
      </p:pic>
      <p:sp>
        <p:nvSpPr>
          <p:cNvPr id="6" name="Dikdörtgen 5"/>
          <p:cNvSpPr/>
          <p:nvPr/>
        </p:nvSpPr>
        <p:spPr>
          <a:xfrm>
            <a:off x="2438400" y="4152900"/>
            <a:ext cx="7010400" cy="3416320"/>
          </a:xfrm>
          <a:prstGeom prst="rect">
            <a:avLst/>
          </a:prstGeom>
        </p:spPr>
        <p:txBody>
          <a:bodyPr wrap="square">
            <a:spAutoFit/>
          </a:bodyPr>
          <a:lstStyle/>
          <a:p>
            <a:pPr>
              <a:lnSpc>
                <a:spcPct val="150000"/>
              </a:lnSpc>
            </a:pPr>
            <a:r>
              <a:rPr lang="tr-TR" sz="2400" b="1" dirty="0">
                <a:latin typeface="+mj-lt"/>
              </a:rPr>
              <a:t>Sanal medya, </a:t>
            </a:r>
            <a:r>
              <a:rPr lang="tr-TR" sz="2400" dirty="0">
                <a:latin typeface="+mj-lt"/>
              </a:rPr>
              <a:t>kullanıcıların  internette aradığı, kullandığı ve içerik ürettiği interaktif iletişim platformdur.  Daha öncekilerden farklı olarak tek yönlü içerik paylaşımından, çift taraflı içerik alışverişine erişim sağlanılan medya iletişimidir.</a:t>
            </a:r>
          </a:p>
        </p:txBody>
      </p:sp>
      <p:sp>
        <p:nvSpPr>
          <p:cNvPr id="5"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12</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235349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981200" y="2535823"/>
            <a:ext cx="7543800" cy="5509200"/>
          </a:xfrm>
          <a:prstGeom prst="rect">
            <a:avLst/>
          </a:prstGeom>
        </p:spPr>
        <p:txBody>
          <a:bodyPr wrap="square">
            <a:spAutoFit/>
          </a:bodyPr>
          <a:lstStyle/>
          <a:p>
            <a:r>
              <a:rPr lang="tr-TR" sz="2200" dirty="0">
                <a:latin typeface="+mj-lt"/>
              </a:rPr>
              <a:t>Sanal Medya bilinçli kullanımda kişilerin iletişim ihtiyaçlarını karşılama bakımından birtakım yararlar sağlayabilir. Ancak kullanım türü ve sıklığı açısından sağlıklı sınırların dışına çıktığında ise bağımlılık gelişme ihtimali barındırmaktadır. </a:t>
            </a:r>
          </a:p>
          <a:p>
            <a:endParaRPr lang="tr-TR" sz="2200" dirty="0">
              <a:latin typeface="+mj-lt"/>
            </a:endParaRPr>
          </a:p>
          <a:p>
            <a:r>
              <a:rPr lang="tr-TR" sz="2200" dirty="0">
                <a:latin typeface="+mj-lt"/>
              </a:rPr>
              <a:t>Özellikle; </a:t>
            </a:r>
          </a:p>
          <a:p>
            <a:pPr marL="342900" indent="-342900">
              <a:buFont typeface="Arial" panose="020B0604020202020204" pitchFamily="34" charset="0"/>
              <a:buChar char="•"/>
            </a:pPr>
            <a:r>
              <a:rPr lang="tr-TR" sz="2200" dirty="0">
                <a:latin typeface="+mj-lt"/>
              </a:rPr>
              <a:t> Boş zamanlarda ilk akla gelen seçenekse, </a:t>
            </a:r>
          </a:p>
          <a:p>
            <a:pPr marL="342900" indent="-342900">
              <a:buFont typeface="Arial" panose="020B0604020202020204" pitchFamily="34" charset="0"/>
              <a:buChar char="•"/>
            </a:pPr>
            <a:r>
              <a:rPr lang="tr-TR" sz="2200" dirty="0">
                <a:latin typeface="+mj-lt"/>
              </a:rPr>
              <a:t> Gerçek hayatın önüne geçiyorsa, </a:t>
            </a:r>
          </a:p>
          <a:p>
            <a:pPr marL="342900" indent="-342900">
              <a:buFont typeface="Arial" panose="020B0604020202020204" pitchFamily="34" charset="0"/>
              <a:buChar char="•"/>
            </a:pPr>
            <a:r>
              <a:rPr lang="tr-TR" sz="2200" dirty="0">
                <a:latin typeface="+mj-lt"/>
              </a:rPr>
              <a:t>Günlük hayatın ve sorumlukların aksamasına sebep oluyorsa, </a:t>
            </a:r>
          </a:p>
          <a:p>
            <a:pPr marL="342900" indent="-342900">
              <a:buFont typeface="Arial" panose="020B0604020202020204" pitchFamily="34" charset="0"/>
              <a:buChar char="•"/>
            </a:pPr>
            <a:r>
              <a:rPr lang="tr-TR" sz="2200" dirty="0">
                <a:latin typeface="+mj-lt"/>
              </a:rPr>
              <a:t> Gerçek arkadaşlıkların yerine sanal arkadaşlıklar ve takipçiler aldıysa, </a:t>
            </a:r>
          </a:p>
          <a:p>
            <a:pPr marL="342900" indent="-342900">
              <a:buFont typeface="Arial" panose="020B0604020202020204" pitchFamily="34" charset="0"/>
              <a:buChar char="•"/>
            </a:pPr>
            <a:r>
              <a:rPr lang="tr-TR" sz="2200" dirty="0">
                <a:latin typeface="+mj-lt"/>
              </a:rPr>
              <a:t> Aşırı zaman alıyor ve ulaşılamadığında huzursuzluk oluşturuyorsa, </a:t>
            </a:r>
          </a:p>
          <a:p>
            <a:pPr marL="342900" indent="-342900">
              <a:buFont typeface="Arial" panose="020B0604020202020204" pitchFamily="34" charset="0"/>
              <a:buChar char="•"/>
            </a:pPr>
            <a:r>
              <a:rPr lang="tr-TR" sz="2200" dirty="0">
                <a:latin typeface="+mj-lt"/>
              </a:rPr>
              <a:t> Sürekli bir şeyler paylaşma ihtiyacı oluyorsa sanal medya bağımlılığından söz edilebilir.</a:t>
            </a:r>
          </a:p>
        </p:txBody>
      </p:sp>
      <p:pic>
        <p:nvPicPr>
          <p:cNvPr id="6146" name="Picture 2" descr="Fomo fear of missing out concep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91800" y="2309098"/>
            <a:ext cx="5962650" cy="59626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13</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19368460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1600200" y="3314700"/>
            <a:ext cx="8077200" cy="4154984"/>
          </a:xfrm>
          <a:prstGeom prst="rect">
            <a:avLst/>
          </a:prstGeom>
          <a:noFill/>
        </p:spPr>
        <p:txBody>
          <a:bodyPr wrap="square" rtlCol="0">
            <a:spAutoFit/>
          </a:bodyPr>
          <a:lstStyle/>
          <a:p>
            <a:pPr marL="285750" indent="-285750">
              <a:buFont typeface="Arial" panose="020B0604020202020204" pitchFamily="34" charset="0"/>
              <a:buChar char="•"/>
            </a:pPr>
            <a:r>
              <a:rPr lang="tr-TR" sz="2400" dirty="0"/>
              <a:t>Giderek oyun başında daha fazla zaman geçiriliyorsa, </a:t>
            </a:r>
          </a:p>
          <a:p>
            <a:pPr marL="285750" indent="-285750">
              <a:buFont typeface="Arial" panose="020B0604020202020204" pitchFamily="34" charset="0"/>
              <a:buChar char="•"/>
            </a:pPr>
            <a:r>
              <a:rPr lang="tr-TR" sz="2400" dirty="0"/>
              <a:t>Aile ya da arkadaşlarla vakit geçirmek yerine oyun oynamak tercih ediliyorsa, </a:t>
            </a:r>
          </a:p>
          <a:p>
            <a:pPr marL="285750" indent="-285750">
              <a:buFont typeface="Arial" panose="020B0604020202020204" pitchFamily="34" charset="0"/>
              <a:buChar char="•"/>
            </a:pPr>
            <a:r>
              <a:rPr lang="tr-TR" sz="2400" dirty="0"/>
              <a:t>Oyunlarda alınan başarı ve ilerlemeler gerçek hayattaki başarılardan daha çok önemsenmeye başlandıysa, </a:t>
            </a:r>
          </a:p>
          <a:p>
            <a:pPr marL="285750" indent="-285750">
              <a:buFont typeface="Arial" panose="020B0604020202020204" pitchFamily="34" charset="0"/>
              <a:buChar char="•"/>
            </a:pPr>
            <a:r>
              <a:rPr lang="tr-TR" sz="2400" dirty="0"/>
              <a:t>Aileden uzaklaşma ve oyun başında geçirilen süre ile ilgili tartışmalar yaşanmaya başlandıysa, </a:t>
            </a:r>
          </a:p>
          <a:p>
            <a:pPr marL="285750" indent="-285750">
              <a:buFont typeface="Arial" panose="020B0604020202020204" pitchFamily="34" charset="0"/>
              <a:buChar char="•"/>
            </a:pPr>
            <a:r>
              <a:rPr lang="tr-TR" sz="2400" dirty="0"/>
              <a:t>Oyun başında geçirilen fazla süre sonucu akademik başarının düşmesi, devamsızlık sorunları, arkadaşlık ilişkilerinin bozulması, uykusuz kalma sorunlarının görülmesi durumunda oyun bağımlığından söz edilebilir.</a:t>
            </a:r>
          </a:p>
        </p:txBody>
      </p:sp>
      <p:sp>
        <p:nvSpPr>
          <p:cNvPr id="3" name="Metin kutusu 2"/>
          <p:cNvSpPr txBox="1"/>
          <p:nvPr/>
        </p:nvSpPr>
        <p:spPr>
          <a:xfrm>
            <a:off x="2133600" y="2553747"/>
            <a:ext cx="5334000" cy="646331"/>
          </a:xfrm>
          <a:prstGeom prst="rect">
            <a:avLst/>
          </a:prstGeom>
          <a:noFill/>
        </p:spPr>
        <p:txBody>
          <a:bodyPr wrap="square" rtlCol="0">
            <a:spAutoFit/>
          </a:bodyPr>
          <a:lstStyle/>
          <a:p>
            <a:r>
              <a:rPr lang="tr-TR" sz="3600" b="1" dirty="0">
                <a:solidFill>
                  <a:schemeClr val="accent6">
                    <a:lumMod val="75000"/>
                  </a:schemeClr>
                </a:solidFill>
              </a:rPr>
              <a:t>Oyun Bağımlılığı</a:t>
            </a:r>
          </a:p>
        </p:txBody>
      </p:sp>
      <p:pic>
        <p:nvPicPr>
          <p:cNvPr id="7174" name="Picture 6" descr="Online games addiction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1400" y="2876913"/>
            <a:ext cx="4800600" cy="48006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91440" y="9516949"/>
            <a:ext cx="716772" cy="820738"/>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14	</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6785301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5"/>
          <p:cNvSpPr/>
          <p:nvPr/>
        </p:nvSpPr>
        <p:spPr>
          <a:xfrm>
            <a:off x="10972800" y="2407394"/>
            <a:ext cx="6851711" cy="4951385"/>
          </a:xfrm>
          <a:custGeom>
            <a:avLst/>
            <a:gdLst/>
            <a:ahLst/>
            <a:cxnLst/>
            <a:rect l="l" t="t" r="r" b="b"/>
            <a:pathLst>
              <a:path w="3433167" h="3222886">
                <a:moveTo>
                  <a:pt x="0" y="0"/>
                </a:moveTo>
                <a:lnTo>
                  <a:pt x="3433167" y="0"/>
                </a:lnTo>
                <a:lnTo>
                  <a:pt x="3433167" y="3222886"/>
                </a:lnTo>
                <a:lnTo>
                  <a:pt x="0" y="3222886"/>
                </a:lnTo>
                <a:lnTo>
                  <a:pt x="0" y="0"/>
                </a:lnTo>
                <a:close/>
              </a:path>
            </a:pathLst>
          </a:custGeom>
          <a:blipFill>
            <a:blip r:embed="rId2"/>
            <a:stretch>
              <a:fillRect/>
            </a:stretch>
          </a:blipFill>
        </p:spPr>
        <p:txBody>
          <a:bodyPr/>
          <a:lstStyle/>
          <a:p>
            <a:endParaRPr lang="tr-TR"/>
          </a:p>
        </p:txBody>
      </p:sp>
      <p:sp>
        <p:nvSpPr>
          <p:cNvPr id="6" name="TextBox 6"/>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15</a:t>
            </a:r>
            <a:endParaRPr lang="en-US" sz="2700" spc="-12" dirty="0">
              <a:solidFill>
                <a:srgbClr val="FFFFFF"/>
              </a:solidFill>
              <a:latin typeface="Evolventa"/>
              <a:ea typeface="Evolventa"/>
              <a:cs typeface="Evolventa"/>
              <a:sym typeface="Evolventa"/>
            </a:endParaRPr>
          </a:p>
        </p:txBody>
      </p:sp>
      <p:sp>
        <p:nvSpPr>
          <p:cNvPr id="10" name="TextBox 6"/>
          <p:cNvSpPr txBox="1"/>
          <p:nvPr/>
        </p:nvSpPr>
        <p:spPr>
          <a:xfrm>
            <a:off x="1828800" y="2407394"/>
            <a:ext cx="5300568" cy="902494"/>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Önleyici Faktörler</a:t>
            </a:r>
            <a:endParaRPr lang="en-US" sz="3600" b="1" dirty="0">
              <a:solidFill>
                <a:schemeClr val="accent6">
                  <a:lumMod val="75000"/>
                </a:schemeClr>
              </a:solidFill>
              <a:sym typeface="Times New Roman"/>
            </a:endParaRPr>
          </a:p>
        </p:txBody>
      </p:sp>
      <p:sp>
        <p:nvSpPr>
          <p:cNvPr id="2" name="Metin kutusu 1"/>
          <p:cNvSpPr txBox="1"/>
          <p:nvPr/>
        </p:nvSpPr>
        <p:spPr>
          <a:xfrm>
            <a:off x="914400" y="3314700"/>
            <a:ext cx="9075174" cy="4524315"/>
          </a:xfrm>
          <a:prstGeom prst="rect">
            <a:avLst/>
          </a:prstGeom>
          <a:noFill/>
        </p:spPr>
        <p:txBody>
          <a:bodyPr wrap="square" rtlCol="0">
            <a:spAutoFit/>
          </a:bodyPr>
          <a:lstStyle/>
          <a:p>
            <a:pPr marL="342900" indent="-342900">
              <a:buFont typeface="Arial" panose="020B0604020202020204" pitchFamily="34" charset="0"/>
              <a:buChar char="•"/>
            </a:pPr>
            <a:r>
              <a:rPr lang="tr-TR" sz="2400" dirty="0"/>
              <a:t>Güçlü ve pozitif aile bağları, ebeveynlerin çocuklarının arkadaşlarından ve neler yaptıklarından haberdar olması, </a:t>
            </a:r>
          </a:p>
          <a:p>
            <a:pPr marL="342900" indent="-342900">
              <a:buFont typeface="Arial" panose="020B0604020202020204" pitchFamily="34" charset="0"/>
              <a:buChar char="•"/>
            </a:pPr>
            <a:r>
              <a:rPr lang="tr-TR" sz="2400" dirty="0"/>
              <a:t>Aile içi kuralların açık olması ve herkesin bunlara uyması, </a:t>
            </a:r>
          </a:p>
          <a:p>
            <a:pPr marL="342900" indent="-342900">
              <a:buFont typeface="Arial" panose="020B0604020202020204" pitchFamily="34" charset="0"/>
              <a:buChar char="•"/>
            </a:pPr>
            <a:r>
              <a:rPr lang="tr-TR" sz="2400" dirty="0"/>
              <a:t>Ebeveynlerin çocuklarının yaşamlarına ilgili olmaları, </a:t>
            </a:r>
          </a:p>
          <a:p>
            <a:pPr marL="342900" indent="-342900">
              <a:buFont typeface="Arial" panose="020B0604020202020204" pitchFamily="34" charset="0"/>
              <a:buChar char="•"/>
            </a:pPr>
            <a:r>
              <a:rPr lang="tr-TR" sz="2400" dirty="0"/>
              <a:t>Ebeveynlerin çocukların sorumluluk almalarını desteklemeleri, onların sorumluluklarını kendileri üstlenmemeleri, </a:t>
            </a:r>
          </a:p>
          <a:p>
            <a:pPr marL="342900" indent="-342900">
              <a:buFont typeface="Arial" panose="020B0604020202020204" pitchFamily="34" charset="0"/>
              <a:buChar char="•"/>
            </a:pPr>
            <a:r>
              <a:rPr lang="tr-TR" sz="2400" dirty="0"/>
              <a:t>Çocukların boş zamanlarında spor veya sanatla uğraşmaya teşvik edilmesi, </a:t>
            </a:r>
          </a:p>
          <a:p>
            <a:pPr marL="342900" indent="-342900">
              <a:buFont typeface="Arial" panose="020B0604020202020204" pitchFamily="34" charset="0"/>
              <a:buChar char="•"/>
            </a:pPr>
            <a:r>
              <a:rPr lang="tr-TR" sz="2400" dirty="0"/>
              <a:t>Bağımlılık yapan şeylerin kullanımıyla ilgili doğru bilgilenmeleri.</a:t>
            </a:r>
          </a:p>
          <a:p>
            <a:endParaRPr lang="tr-TR" sz="2400" dirty="0"/>
          </a:p>
          <a:p>
            <a:pPr algn="just"/>
            <a:r>
              <a:rPr lang="tr-TR" sz="2400" dirty="0"/>
              <a:t>Teknoloji ve sanal medya kullanımında bağımlılık oluşmaması açısından önleyici faktörleri oluşturmaktadır.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en-US" sz="2700" spc="-12" dirty="0">
                <a:solidFill>
                  <a:srgbClr val="FFFFFF"/>
                </a:solidFill>
                <a:latin typeface="Evolventa"/>
                <a:ea typeface="Evolventa"/>
                <a:cs typeface="Evolventa"/>
                <a:sym typeface="Evolventa"/>
              </a:rPr>
              <a:t>1</a:t>
            </a:r>
            <a:r>
              <a:rPr lang="tr-TR" sz="2700" spc="-12" dirty="0">
                <a:solidFill>
                  <a:srgbClr val="FFFFFF"/>
                </a:solidFill>
                <a:latin typeface="Evolventa"/>
                <a:ea typeface="Evolventa"/>
                <a:cs typeface="Evolventa"/>
                <a:sym typeface="Evolventa"/>
              </a:rPr>
              <a:t>6</a:t>
            </a:r>
            <a:endParaRPr lang="en-US" sz="2700" spc="-12" dirty="0">
              <a:solidFill>
                <a:srgbClr val="FFFFFF"/>
              </a:solidFill>
              <a:latin typeface="Evolventa"/>
              <a:ea typeface="Evolventa"/>
              <a:cs typeface="Evolventa"/>
              <a:sym typeface="Evolventa"/>
            </a:endParaRPr>
          </a:p>
        </p:txBody>
      </p:sp>
      <p:sp>
        <p:nvSpPr>
          <p:cNvPr id="11" name="TextBox 6"/>
          <p:cNvSpPr txBox="1"/>
          <p:nvPr/>
        </p:nvSpPr>
        <p:spPr>
          <a:xfrm>
            <a:off x="1219200" y="2183606"/>
            <a:ext cx="5605368" cy="902494"/>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              ÖNERİLER</a:t>
            </a:r>
            <a:endParaRPr lang="en-US" sz="3600" b="1" dirty="0">
              <a:solidFill>
                <a:schemeClr val="accent6">
                  <a:lumMod val="75000"/>
                </a:schemeClr>
              </a:solidFill>
              <a:sym typeface="Times New Roman"/>
            </a:endParaRPr>
          </a:p>
        </p:txBody>
      </p:sp>
      <p:sp>
        <p:nvSpPr>
          <p:cNvPr id="2" name="Metin kutusu 1"/>
          <p:cNvSpPr txBox="1"/>
          <p:nvPr/>
        </p:nvSpPr>
        <p:spPr>
          <a:xfrm>
            <a:off x="1484178" y="3086100"/>
            <a:ext cx="7924800" cy="5170646"/>
          </a:xfrm>
          <a:prstGeom prst="rect">
            <a:avLst/>
          </a:prstGeom>
          <a:noFill/>
        </p:spPr>
        <p:txBody>
          <a:bodyPr wrap="square" rtlCol="0">
            <a:spAutoFit/>
          </a:bodyPr>
          <a:lstStyle/>
          <a:p>
            <a:pPr algn="just">
              <a:lnSpc>
                <a:spcPct val="150000"/>
              </a:lnSpc>
            </a:pPr>
            <a:r>
              <a:rPr lang="en-US" sz="2200" b="1" dirty="0">
                <a:sym typeface="Times New Roman"/>
              </a:rPr>
              <a:t>Günlük Kullanım Süresi Belirleme</a:t>
            </a:r>
          </a:p>
          <a:p>
            <a:pPr algn="just">
              <a:lnSpc>
                <a:spcPct val="150000"/>
              </a:lnSpc>
            </a:pPr>
            <a:r>
              <a:rPr lang="tr-TR" sz="2200" dirty="0">
                <a:sym typeface="Times New Roman"/>
              </a:rPr>
              <a:t>Çocuklar için belirli bir ekran süre sınırı koyun.</a:t>
            </a:r>
            <a:endParaRPr lang="en-US" sz="2200" dirty="0">
              <a:sym typeface="Times New Roman"/>
            </a:endParaRPr>
          </a:p>
          <a:p>
            <a:pPr algn="just">
              <a:lnSpc>
                <a:spcPct val="150000"/>
              </a:lnSpc>
            </a:pPr>
            <a:r>
              <a:rPr lang="tr-TR" sz="2200" dirty="0">
                <a:sym typeface="Times New Roman"/>
              </a:rPr>
              <a:t>Yaş grubuna uygun süre belirleyin.</a:t>
            </a:r>
            <a:endParaRPr lang="en-US" sz="2200" dirty="0">
              <a:sym typeface="Times New Roman"/>
            </a:endParaRPr>
          </a:p>
          <a:p>
            <a:pPr algn="just">
              <a:lnSpc>
                <a:spcPct val="150000"/>
              </a:lnSpc>
            </a:pPr>
            <a:r>
              <a:rPr lang="tr-TR" sz="2200" b="1" dirty="0">
                <a:sym typeface="Times New Roman"/>
              </a:rPr>
              <a:t>Ekransız Zaman Planlama</a:t>
            </a:r>
            <a:endParaRPr lang="en-US" sz="2200" b="1" dirty="0">
              <a:sym typeface="Times New Roman"/>
            </a:endParaRPr>
          </a:p>
          <a:p>
            <a:pPr algn="just">
              <a:lnSpc>
                <a:spcPct val="150000"/>
              </a:lnSpc>
            </a:pPr>
            <a:r>
              <a:rPr lang="en-US" sz="2200" dirty="0">
                <a:sym typeface="Times New Roman"/>
              </a:rPr>
              <a:t>A</a:t>
            </a:r>
            <a:r>
              <a:rPr lang="tr-TR" sz="2200" dirty="0">
                <a:sym typeface="Times New Roman"/>
              </a:rPr>
              <a:t>ile</a:t>
            </a:r>
            <a:r>
              <a:rPr lang="en-US" sz="2200" dirty="0">
                <a:sym typeface="Times New Roman"/>
              </a:rPr>
              <a:t> </a:t>
            </a:r>
            <a:r>
              <a:rPr lang="tr-TR" sz="2200" dirty="0">
                <a:sym typeface="Times New Roman"/>
              </a:rPr>
              <a:t>içi</a:t>
            </a:r>
            <a:r>
              <a:rPr lang="en-US" sz="2200" dirty="0">
                <a:sym typeface="Times New Roman"/>
              </a:rPr>
              <a:t> </a:t>
            </a:r>
            <a:r>
              <a:rPr lang="tr-TR" sz="2200" dirty="0">
                <a:sym typeface="Times New Roman"/>
              </a:rPr>
              <a:t>yemeklerde ve aktivitelerde</a:t>
            </a:r>
            <a:r>
              <a:rPr lang="en-US" sz="2200" dirty="0">
                <a:sym typeface="Times New Roman"/>
              </a:rPr>
              <a:t> </a:t>
            </a:r>
            <a:r>
              <a:rPr lang="tr-TR" sz="2200" dirty="0">
                <a:sym typeface="Times New Roman"/>
              </a:rPr>
              <a:t>teknoloji</a:t>
            </a:r>
            <a:r>
              <a:rPr lang="en-US" sz="2200" dirty="0">
                <a:sym typeface="Times New Roman"/>
              </a:rPr>
              <a:t> </a:t>
            </a:r>
            <a:r>
              <a:rPr lang="tr-TR" sz="2200" dirty="0">
                <a:sym typeface="Times New Roman"/>
              </a:rPr>
              <a:t>kullanımını tercih edin</a:t>
            </a:r>
            <a:r>
              <a:rPr lang="en-US" sz="2200" dirty="0">
                <a:sym typeface="Times New Roman"/>
              </a:rPr>
              <a:t>.</a:t>
            </a:r>
          </a:p>
          <a:p>
            <a:pPr algn="just">
              <a:lnSpc>
                <a:spcPct val="150000"/>
              </a:lnSpc>
            </a:pPr>
            <a:r>
              <a:rPr lang="tr-TR" sz="2200" dirty="0">
                <a:sym typeface="Times New Roman"/>
              </a:rPr>
              <a:t>Haftanın belirli günlerinde</a:t>
            </a:r>
            <a:r>
              <a:rPr lang="en-US" sz="2200" dirty="0">
                <a:sym typeface="Times New Roman"/>
              </a:rPr>
              <a:t> «</a:t>
            </a:r>
            <a:r>
              <a:rPr lang="tr-TR" sz="2200" dirty="0">
                <a:sym typeface="Times New Roman"/>
              </a:rPr>
              <a:t>ekransız gün»</a:t>
            </a:r>
            <a:r>
              <a:rPr lang="en-US" sz="2200" dirty="0">
                <a:sym typeface="Times New Roman"/>
              </a:rPr>
              <a:t> </a:t>
            </a:r>
            <a:r>
              <a:rPr lang="tr-TR" sz="2200" dirty="0">
                <a:sym typeface="Times New Roman"/>
              </a:rPr>
              <a:t>uygulayın</a:t>
            </a:r>
            <a:r>
              <a:rPr lang="en-US" sz="2200" dirty="0">
                <a:sym typeface="Times New Roman"/>
              </a:rPr>
              <a:t>.</a:t>
            </a:r>
          </a:p>
          <a:p>
            <a:pPr algn="just">
              <a:lnSpc>
                <a:spcPct val="150000"/>
              </a:lnSpc>
            </a:pPr>
            <a:r>
              <a:rPr lang="tr-TR" sz="2200" b="1" dirty="0">
                <a:sym typeface="Times New Roman"/>
              </a:rPr>
              <a:t>Alternatif Aktiviteler Sunma</a:t>
            </a:r>
            <a:endParaRPr lang="en-US" sz="2200" b="1" dirty="0">
              <a:sym typeface="Times New Roman"/>
            </a:endParaRPr>
          </a:p>
          <a:p>
            <a:pPr algn="just">
              <a:lnSpc>
                <a:spcPct val="150000"/>
              </a:lnSpc>
            </a:pPr>
            <a:r>
              <a:rPr lang="tr-TR" sz="2200" dirty="0">
                <a:sym typeface="Times New Roman"/>
              </a:rPr>
              <a:t>Spor, sanat ve hobileriyle ilgili faaliyetleri teşvik edin.</a:t>
            </a:r>
          </a:p>
          <a:p>
            <a:pPr algn="just">
              <a:lnSpc>
                <a:spcPct val="150000"/>
              </a:lnSpc>
            </a:pPr>
            <a:r>
              <a:rPr lang="tr-TR" sz="2200" dirty="0">
                <a:sym typeface="Times New Roman"/>
              </a:rPr>
              <a:t>Doğada vakit geçirme fırsatları oluşturun. </a:t>
            </a:r>
            <a:r>
              <a:rPr lang="en-US" sz="2200" dirty="0">
                <a:sym typeface="Times New Roman"/>
              </a:rPr>
              <a:t>(</a:t>
            </a:r>
            <a:r>
              <a:rPr lang="tr-TR" sz="2200" dirty="0">
                <a:sym typeface="Times New Roman"/>
              </a:rPr>
              <a:t>Piknik</a:t>
            </a:r>
            <a:r>
              <a:rPr lang="en-US" sz="2200" dirty="0">
                <a:sym typeface="Times New Roman"/>
              </a:rPr>
              <a:t>, </a:t>
            </a:r>
            <a:r>
              <a:rPr lang="tr-TR" sz="2200" dirty="0" err="1">
                <a:sym typeface="Times New Roman"/>
              </a:rPr>
              <a:t>Y</a:t>
            </a:r>
            <a:r>
              <a:rPr lang="en-US" sz="2200" dirty="0" err="1">
                <a:sym typeface="Times New Roman"/>
              </a:rPr>
              <a:t>ürüyü</a:t>
            </a:r>
            <a:r>
              <a:rPr lang="tr-TR" sz="2200" dirty="0">
                <a:sym typeface="Times New Roman"/>
              </a:rPr>
              <a:t>ş)</a:t>
            </a:r>
            <a:endParaRPr lang="en-US" sz="2200" dirty="0">
              <a:sym typeface="Times New Roman"/>
            </a:endParaRPr>
          </a:p>
        </p:txBody>
      </p:sp>
      <p:pic>
        <p:nvPicPr>
          <p:cNvPr id="8196" name="Picture 4" descr="Watercolor family moments illustrat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0" y="2658455"/>
            <a:ext cx="5962650" cy="596265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277600" y="5475789"/>
            <a:ext cx="5216587" cy="4051551"/>
          </a:xfrm>
          <a:custGeom>
            <a:avLst/>
            <a:gdLst/>
            <a:ahLst/>
            <a:cxnLst/>
            <a:rect l="l" t="t" r="r" b="b"/>
            <a:pathLst>
              <a:path w="4073587" h="3141754">
                <a:moveTo>
                  <a:pt x="0" y="0"/>
                </a:moveTo>
                <a:lnTo>
                  <a:pt x="4073587" y="0"/>
                </a:lnTo>
                <a:lnTo>
                  <a:pt x="4073587" y="3141755"/>
                </a:lnTo>
                <a:lnTo>
                  <a:pt x="0" y="3141755"/>
                </a:lnTo>
                <a:lnTo>
                  <a:pt x="0" y="0"/>
                </a:lnTo>
                <a:close/>
              </a:path>
            </a:pathLst>
          </a:custGeom>
          <a:blipFill>
            <a:blip r:embed="rId2"/>
            <a:stretch>
              <a:fillRect/>
            </a:stretch>
          </a:blipFill>
        </p:spPr>
        <p:txBody>
          <a:bodyPr/>
          <a:lstStyle/>
          <a:p>
            <a:endParaRPr lang="tr-TR"/>
          </a:p>
        </p:txBody>
      </p:sp>
      <p:sp>
        <p:nvSpPr>
          <p:cNvPr id="4" name="Freeform 4"/>
          <p:cNvSpPr/>
          <p:nvPr/>
        </p:nvSpPr>
        <p:spPr>
          <a:xfrm>
            <a:off x="12963105" y="2376604"/>
            <a:ext cx="4601366" cy="4320938"/>
          </a:xfrm>
          <a:custGeom>
            <a:avLst/>
            <a:gdLst/>
            <a:ahLst/>
            <a:cxnLst/>
            <a:rect l="l" t="t" r="r" b="b"/>
            <a:pathLst>
              <a:path w="3600868" h="3425326">
                <a:moveTo>
                  <a:pt x="0" y="0"/>
                </a:moveTo>
                <a:lnTo>
                  <a:pt x="3600868" y="0"/>
                </a:lnTo>
                <a:lnTo>
                  <a:pt x="3600868" y="3425326"/>
                </a:lnTo>
                <a:lnTo>
                  <a:pt x="0" y="3425326"/>
                </a:lnTo>
                <a:lnTo>
                  <a:pt x="0" y="0"/>
                </a:lnTo>
                <a:close/>
              </a:path>
            </a:pathLst>
          </a:custGeom>
          <a:blipFill>
            <a:blip r:embed="rId3"/>
            <a:stretch>
              <a:fillRect/>
            </a:stretch>
          </a:blipFill>
        </p:spPr>
        <p:txBody>
          <a:bodyPr/>
          <a:lstStyle/>
          <a:p>
            <a:endParaRPr lang="tr-TR"/>
          </a:p>
        </p:txBody>
      </p:sp>
      <p:sp>
        <p:nvSpPr>
          <p:cNvPr id="5" name="TextBox 5"/>
          <p:cNvSpPr txBox="1"/>
          <p:nvPr/>
        </p:nvSpPr>
        <p:spPr>
          <a:xfrm>
            <a:off x="1143000" y="2387134"/>
            <a:ext cx="9783588" cy="6024983"/>
          </a:xfrm>
          <a:prstGeom prst="rect">
            <a:avLst/>
          </a:prstGeom>
        </p:spPr>
        <p:txBody>
          <a:bodyPr wrap="square" lIns="0" tIns="0" rIns="0" bIns="0" rtlCol="0" anchor="t">
            <a:spAutoFit/>
          </a:bodyPr>
          <a:lstStyle/>
          <a:p>
            <a:pPr marL="342900" indent="-342900" algn="just">
              <a:lnSpc>
                <a:spcPct val="150000"/>
              </a:lnSpc>
              <a:buFont typeface="Arial" panose="020B0604020202020204" pitchFamily="34" charset="0"/>
              <a:buChar char="•"/>
            </a:pPr>
            <a:r>
              <a:rPr lang="tr-TR" sz="2400" b="1" dirty="0">
                <a:sym typeface="Times New Roman"/>
              </a:rPr>
              <a:t>İletişimi güçlendirme</a:t>
            </a:r>
          </a:p>
          <a:p>
            <a:pPr algn="just">
              <a:lnSpc>
                <a:spcPct val="150000"/>
              </a:lnSpc>
            </a:pPr>
            <a:r>
              <a:rPr lang="tr-TR" sz="2400" dirty="0">
                <a:sym typeface="Times New Roman"/>
              </a:rPr>
              <a:t>Teknoloji kullanımı hakkında açık ve dürüst bir iletişim kurun.</a:t>
            </a:r>
          </a:p>
          <a:p>
            <a:pPr algn="just">
              <a:lnSpc>
                <a:spcPct val="150000"/>
              </a:lnSpc>
            </a:pPr>
            <a:r>
              <a:rPr lang="tr-TR" sz="2400" dirty="0">
                <a:sym typeface="Times New Roman"/>
              </a:rPr>
              <a:t>Çocukların hislerini ve deneyimlerini dinleyin; endişelerini ciddiye alın.</a:t>
            </a:r>
          </a:p>
          <a:p>
            <a:pPr marL="342900" indent="-342900" algn="just">
              <a:lnSpc>
                <a:spcPct val="150000"/>
              </a:lnSpc>
              <a:buFont typeface="Arial" panose="020B0604020202020204" pitchFamily="34" charset="0"/>
              <a:buChar char="•"/>
            </a:pPr>
            <a:r>
              <a:rPr lang="tr-TR" sz="2400" b="1" dirty="0">
                <a:sym typeface="Times New Roman"/>
              </a:rPr>
              <a:t>Güvenli internet kullanımı</a:t>
            </a:r>
          </a:p>
          <a:p>
            <a:pPr algn="just">
              <a:lnSpc>
                <a:spcPct val="150000"/>
              </a:lnSpc>
            </a:pPr>
            <a:r>
              <a:rPr lang="tr-TR" sz="2400" dirty="0">
                <a:sym typeface="Times New Roman"/>
              </a:rPr>
              <a:t>Çocukların sanal medya hesaplarını ve gizlilik ayarlarını beraber gözden geçirin.</a:t>
            </a:r>
          </a:p>
          <a:p>
            <a:pPr algn="just">
              <a:lnSpc>
                <a:spcPct val="150000"/>
              </a:lnSpc>
            </a:pPr>
            <a:r>
              <a:rPr lang="tr-TR" sz="2400" dirty="0">
                <a:sym typeface="Times New Roman"/>
              </a:rPr>
              <a:t>Tanımadıkları kişilerle iletişim kurmamaları konusunda net kurallar koyun.</a:t>
            </a:r>
          </a:p>
          <a:p>
            <a:pPr marL="342900" indent="-342900" algn="just">
              <a:lnSpc>
                <a:spcPct val="150000"/>
              </a:lnSpc>
              <a:buFont typeface="Arial" panose="020B0604020202020204" pitchFamily="34" charset="0"/>
              <a:buChar char="•"/>
            </a:pPr>
            <a:r>
              <a:rPr lang="tr-TR" sz="2400" b="1" dirty="0">
                <a:sym typeface="Times New Roman"/>
              </a:rPr>
              <a:t>Model olma</a:t>
            </a:r>
          </a:p>
          <a:p>
            <a:pPr algn="just">
              <a:lnSpc>
                <a:spcPct val="150000"/>
              </a:lnSpc>
            </a:pPr>
            <a:r>
              <a:rPr lang="tr-TR" sz="2400" dirty="0">
                <a:sym typeface="Times New Roman"/>
              </a:rPr>
              <a:t>Kendi teknoloji kullanımınıza dikkat edin; ekran sürenizi sınırlayın.</a:t>
            </a:r>
          </a:p>
          <a:p>
            <a:pPr algn="just">
              <a:lnSpc>
                <a:spcPct val="150000"/>
              </a:lnSpc>
            </a:pPr>
            <a:r>
              <a:rPr lang="tr-TR" sz="2400" dirty="0">
                <a:sym typeface="Times New Roman"/>
              </a:rPr>
              <a:t>Ailece teknolojiyi nasıl ne zaman kullandığınızı gösterin.</a:t>
            </a:r>
            <a:endParaRPr lang="en-US" sz="2400" dirty="0">
              <a:sym typeface="Times New Roman"/>
            </a:endParaRPr>
          </a:p>
          <a:p>
            <a:pPr algn="just">
              <a:lnSpc>
                <a:spcPct val="150000"/>
              </a:lnSpc>
            </a:pPr>
            <a:endParaRPr lang="en-US" sz="2400" dirty="0">
              <a:sym typeface="Times New Roman"/>
            </a:endParaRPr>
          </a:p>
        </p:txBody>
      </p:sp>
      <p:sp>
        <p:nvSpPr>
          <p:cNvPr id="8" name="TextBox 8"/>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en-US" sz="2700" spc="-12" dirty="0">
                <a:solidFill>
                  <a:srgbClr val="FFFFFF"/>
                </a:solidFill>
                <a:latin typeface="Evolventa"/>
                <a:ea typeface="Evolventa"/>
                <a:cs typeface="Evolventa"/>
                <a:sym typeface="Evolventa"/>
              </a:rPr>
              <a:t>1</a:t>
            </a:r>
            <a:r>
              <a:rPr lang="tr-TR" sz="2700" spc="-12" dirty="0">
                <a:solidFill>
                  <a:srgbClr val="FFFFFF"/>
                </a:solidFill>
                <a:latin typeface="Evolventa"/>
                <a:ea typeface="Evolventa"/>
                <a:cs typeface="Evolventa"/>
                <a:sym typeface="Evolventa"/>
              </a:rPr>
              <a:t>7</a:t>
            </a:r>
            <a:endParaRPr lang="en-US" sz="2700" spc="-12" dirty="0">
              <a:solidFill>
                <a:srgbClr val="FFFFFF"/>
              </a:solidFill>
              <a:latin typeface="Evolventa"/>
              <a:ea typeface="Evolventa"/>
              <a:cs typeface="Evolventa"/>
              <a:sym typeface="Evolvent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506200" y="3009900"/>
            <a:ext cx="5542225" cy="5683238"/>
          </a:xfrm>
          <a:custGeom>
            <a:avLst/>
            <a:gdLst/>
            <a:ahLst/>
            <a:cxnLst/>
            <a:rect l="l" t="t" r="r" b="b"/>
            <a:pathLst>
              <a:path w="4242062" h="4114800">
                <a:moveTo>
                  <a:pt x="0" y="0"/>
                </a:moveTo>
                <a:lnTo>
                  <a:pt x="4242062" y="0"/>
                </a:lnTo>
                <a:lnTo>
                  <a:pt x="4242062"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txBody>
          <a:bodyPr/>
          <a:lstStyle/>
          <a:p>
            <a:endParaRPr lang="tr-TR"/>
          </a:p>
        </p:txBody>
      </p:sp>
      <p:sp>
        <p:nvSpPr>
          <p:cNvPr id="4" name="TextBox 4"/>
          <p:cNvSpPr txBox="1"/>
          <p:nvPr/>
        </p:nvSpPr>
        <p:spPr>
          <a:xfrm>
            <a:off x="1600200" y="2857500"/>
            <a:ext cx="9144000" cy="4985980"/>
          </a:xfrm>
          <a:prstGeom prst="rect">
            <a:avLst/>
          </a:prstGeom>
        </p:spPr>
        <p:txBody>
          <a:bodyPr wrap="square" lIns="0" tIns="0" rIns="0" bIns="0" rtlCol="0" anchor="t">
            <a:spAutoFit/>
          </a:bodyPr>
          <a:lstStyle/>
          <a:p>
            <a:pPr algn="just">
              <a:lnSpc>
                <a:spcPct val="150000"/>
              </a:lnSpc>
            </a:pPr>
            <a:r>
              <a:rPr lang="tr-TR" sz="2400" b="1" dirty="0">
                <a:sym typeface="Times New Roman Bold"/>
              </a:rPr>
              <a:t>Teknoloji Kullanım Kurallarını Belirleme</a:t>
            </a:r>
            <a:endParaRPr lang="tr-TR" sz="2400" dirty="0">
              <a:sym typeface="Times New Roman"/>
            </a:endParaRPr>
          </a:p>
          <a:p>
            <a:pPr marL="614363" lvl="1" indent="-342900" algn="just">
              <a:lnSpc>
                <a:spcPct val="150000"/>
              </a:lnSpc>
              <a:buFont typeface="Arial" panose="020B0604020202020204" pitchFamily="34" charset="0"/>
              <a:buChar char="•"/>
            </a:pPr>
            <a:r>
              <a:rPr lang="tr-TR" sz="2400" dirty="0">
                <a:sym typeface="Times New Roman"/>
              </a:rPr>
              <a:t>Aile içinde herkes için geçerli kurallar oluşturun.(Örneğin  akşam saat 8’den sonra telefon kullanmamak).</a:t>
            </a:r>
            <a:endParaRPr lang="en-US" sz="2400" dirty="0">
              <a:sym typeface="Times New Roman"/>
            </a:endParaRPr>
          </a:p>
          <a:p>
            <a:pPr marL="614363" lvl="1" indent="-342900" algn="just">
              <a:lnSpc>
                <a:spcPct val="150000"/>
              </a:lnSpc>
              <a:buFont typeface="Arial" panose="020B0604020202020204" pitchFamily="34" charset="0"/>
              <a:buChar char="•"/>
            </a:pPr>
            <a:r>
              <a:rPr lang="tr-TR" sz="2400" dirty="0">
                <a:sym typeface="Times New Roman"/>
              </a:rPr>
              <a:t>Kuralların nedenlerini açıklayın ; anlayış geliştirmelerine yardımcı olun.</a:t>
            </a:r>
          </a:p>
          <a:p>
            <a:pPr algn="just">
              <a:lnSpc>
                <a:spcPct val="150000"/>
              </a:lnSpc>
            </a:pPr>
            <a:r>
              <a:rPr lang="tr-TR" sz="2400" b="1" dirty="0">
                <a:sym typeface="Times New Roman Bold"/>
              </a:rPr>
              <a:t>Eğitim ve Bilinçlendirme </a:t>
            </a:r>
            <a:endParaRPr lang="tr-TR" sz="2400" dirty="0">
              <a:sym typeface="Times New Roman"/>
            </a:endParaRPr>
          </a:p>
          <a:p>
            <a:pPr marL="614363" lvl="1" indent="-342900" algn="just">
              <a:lnSpc>
                <a:spcPct val="150000"/>
              </a:lnSpc>
              <a:buFont typeface="Arial" panose="020B0604020202020204" pitchFamily="34" charset="0"/>
              <a:buChar char="•"/>
            </a:pPr>
            <a:r>
              <a:rPr lang="tr-TR" sz="2400" dirty="0">
                <a:sym typeface="Times New Roman"/>
              </a:rPr>
              <a:t>Teknolojinin zararları ve faydaları hakkında çocukları bilgilendirin. </a:t>
            </a:r>
            <a:endParaRPr lang="en-US" sz="2400" dirty="0">
              <a:sym typeface="Times New Roman"/>
            </a:endParaRPr>
          </a:p>
          <a:p>
            <a:pPr marL="614363" lvl="1" indent="-342900" algn="just">
              <a:lnSpc>
                <a:spcPct val="150000"/>
              </a:lnSpc>
              <a:buFont typeface="Arial" panose="020B0604020202020204" pitchFamily="34" charset="0"/>
              <a:buChar char="•"/>
            </a:pPr>
            <a:r>
              <a:rPr lang="tr-TR" sz="2400" dirty="0">
                <a:sym typeface="Times New Roman"/>
              </a:rPr>
              <a:t>Bağımlılığın belirtilerini tanımalarına yardımcı olun.</a:t>
            </a:r>
          </a:p>
        </p:txBody>
      </p:sp>
      <p:sp>
        <p:nvSpPr>
          <p:cNvPr id="5" name="TextBox 5"/>
          <p:cNvSpPr txBox="1"/>
          <p:nvPr/>
        </p:nvSpPr>
        <p:spPr>
          <a:xfrm>
            <a:off x="1018242" y="3610391"/>
            <a:ext cx="14770905" cy="406330"/>
          </a:xfrm>
          <a:prstGeom prst="rect">
            <a:avLst/>
          </a:prstGeom>
        </p:spPr>
        <p:txBody>
          <a:bodyPr lIns="0" tIns="0" rIns="0" bIns="0" rtlCol="0" anchor="t">
            <a:spAutoFit/>
          </a:bodyPr>
          <a:lstStyle/>
          <a:p>
            <a:pPr algn="l">
              <a:lnSpc>
                <a:spcPts val="3600"/>
              </a:lnSpc>
            </a:pPr>
            <a:r>
              <a:rPr lang="en-US" sz="2000" dirty="0">
                <a:solidFill>
                  <a:srgbClr val="000000"/>
                </a:solidFill>
                <a:latin typeface="Times New Roman" panose="02020603050405020304" pitchFamily="18" charset="0"/>
                <a:ea typeface="Times New Roman"/>
                <a:cs typeface="Times New Roman" panose="02020603050405020304" pitchFamily="18" charset="0"/>
                <a:sym typeface="Times New Roman"/>
              </a:rPr>
              <a:t>.</a:t>
            </a:r>
          </a:p>
        </p:txBody>
      </p:sp>
      <p:sp>
        <p:nvSpPr>
          <p:cNvPr id="7" name="TextBox 7"/>
          <p:cNvSpPr txBox="1"/>
          <p:nvPr/>
        </p:nvSpPr>
        <p:spPr>
          <a:xfrm>
            <a:off x="994689" y="7293007"/>
            <a:ext cx="14770905" cy="406330"/>
          </a:xfrm>
          <a:prstGeom prst="rect">
            <a:avLst/>
          </a:prstGeom>
        </p:spPr>
        <p:txBody>
          <a:bodyPr lIns="0" tIns="0" rIns="0" bIns="0" rtlCol="0" anchor="t">
            <a:spAutoFit/>
          </a:bodyPr>
          <a:lstStyle/>
          <a:p>
            <a:pPr algn="l">
              <a:lnSpc>
                <a:spcPts val="3600"/>
              </a:lnSpc>
            </a:pPr>
            <a:r>
              <a:rPr lang="en-US" sz="2000" dirty="0">
                <a:solidFill>
                  <a:srgbClr val="000000"/>
                </a:solidFill>
                <a:latin typeface="Times New Roman" panose="02020603050405020304" pitchFamily="18" charset="0"/>
                <a:ea typeface="Times New Roman"/>
                <a:cs typeface="Times New Roman" panose="02020603050405020304" pitchFamily="18" charset="0"/>
                <a:sym typeface="Times New Roman"/>
              </a:rPr>
              <a:t>.</a:t>
            </a:r>
          </a:p>
        </p:txBody>
      </p:sp>
      <p:sp>
        <p:nvSpPr>
          <p:cNvPr id="8" name="TextBox 8"/>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18</a:t>
            </a:r>
            <a:endParaRPr lang="en-US" sz="2700" spc="-12" dirty="0">
              <a:solidFill>
                <a:srgbClr val="FFFFFF"/>
              </a:solidFill>
              <a:latin typeface="Evolventa"/>
              <a:ea typeface="Evolventa"/>
              <a:cs typeface="Evolventa"/>
              <a:sym typeface="Evolvent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kdörtgen 1"/>
          <p:cNvSpPr/>
          <p:nvPr/>
        </p:nvSpPr>
        <p:spPr>
          <a:xfrm>
            <a:off x="1066800" y="2781300"/>
            <a:ext cx="9144000" cy="3970318"/>
          </a:xfrm>
          <a:prstGeom prst="rect">
            <a:avLst/>
          </a:prstGeom>
        </p:spPr>
        <p:txBody>
          <a:bodyPr>
            <a:spAutoFit/>
          </a:bodyPr>
          <a:lstStyle/>
          <a:p>
            <a:pPr algn="just">
              <a:lnSpc>
                <a:spcPct val="150000"/>
              </a:lnSpc>
            </a:pPr>
            <a:r>
              <a:rPr lang="tr-TR" sz="2400" b="1" dirty="0">
                <a:sym typeface="Times New Roman Bold"/>
              </a:rPr>
              <a:t>         Destek Arama</a:t>
            </a:r>
            <a:endParaRPr lang="en-US" sz="2400" b="1" dirty="0">
              <a:sym typeface="Times New Roman Bold"/>
            </a:endParaRPr>
          </a:p>
          <a:p>
            <a:pPr marL="614363" lvl="1" indent="-342900" algn="just">
              <a:lnSpc>
                <a:spcPct val="150000"/>
              </a:lnSpc>
              <a:buFont typeface="Arial" panose="020B0604020202020204" pitchFamily="34" charset="0"/>
              <a:buChar char="•"/>
            </a:pPr>
            <a:r>
              <a:rPr lang="tr-TR" sz="2400" dirty="0">
                <a:sym typeface="Times New Roman"/>
              </a:rPr>
              <a:t>Gerekirse uzman yardımı alın ; terapist veya danışmanlarla iletişime geçin. </a:t>
            </a:r>
          </a:p>
          <a:p>
            <a:pPr marL="614363" lvl="1" indent="-342900" algn="just">
              <a:lnSpc>
                <a:spcPct val="150000"/>
              </a:lnSpc>
              <a:buFont typeface="Arial" panose="020B0604020202020204" pitchFamily="34" charset="0"/>
              <a:buChar char="•"/>
            </a:pPr>
            <a:r>
              <a:rPr lang="tr-TR" sz="2400" dirty="0">
                <a:sym typeface="Times New Roman"/>
              </a:rPr>
              <a:t>Yerel destek grupları ve seminerlerden yararlanın.</a:t>
            </a:r>
          </a:p>
          <a:p>
            <a:pPr marL="271463" lvl="1" algn="just">
              <a:lnSpc>
                <a:spcPct val="150000"/>
              </a:lnSpc>
            </a:pPr>
            <a:r>
              <a:rPr lang="tr-TR" sz="2400" b="1" dirty="0">
                <a:sym typeface="Times New Roman"/>
              </a:rPr>
              <a:t>     Olumlu</a:t>
            </a:r>
            <a:r>
              <a:rPr lang="tr-TR" sz="2400" dirty="0">
                <a:sym typeface="Times New Roman"/>
              </a:rPr>
              <a:t> </a:t>
            </a:r>
            <a:r>
              <a:rPr lang="tr-TR" sz="2400" b="1" dirty="0">
                <a:sym typeface="Times New Roman"/>
              </a:rPr>
              <a:t>Geri Bildirim Verme</a:t>
            </a:r>
            <a:endParaRPr lang="en-US" sz="2400" b="1" dirty="0">
              <a:sym typeface="Times New Roman"/>
            </a:endParaRPr>
          </a:p>
          <a:p>
            <a:pPr marL="614363" lvl="1" indent="-342900" algn="just">
              <a:lnSpc>
                <a:spcPct val="150000"/>
              </a:lnSpc>
              <a:buFont typeface="Arial" panose="020B0604020202020204" pitchFamily="34" charset="0"/>
              <a:buChar char="•"/>
            </a:pPr>
            <a:r>
              <a:rPr lang="tr-TR" sz="2400" dirty="0">
                <a:sym typeface="Times New Roman"/>
              </a:rPr>
              <a:t>Teknolojiyi dengeli kullandıklarında çocukları ödüllendirin</a:t>
            </a:r>
            <a:r>
              <a:rPr lang="en-US" sz="2400" dirty="0">
                <a:sym typeface="Times New Roman"/>
              </a:rPr>
              <a:t>.</a:t>
            </a:r>
          </a:p>
          <a:p>
            <a:pPr marL="614363" lvl="1" indent="-342900" algn="just">
              <a:lnSpc>
                <a:spcPct val="150000"/>
              </a:lnSpc>
              <a:buFont typeface="Arial" panose="020B0604020202020204" pitchFamily="34" charset="0"/>
              <a:buChar char="•"/>
            </a:pPr>
            <a:r>
              <a:rPr lang="tr-TR" sz="2400" dirty="0">
                <a:sym typeface="Times New Roman"/>
              </a:rPr>
              <a:t>Olumlu davranışları pekiştirerek onları teşvik edin.</a:t>
            </a:r>
            <a:endParaRPr lang="en-US" sz="2400" dirty="0">
              <a:sym typeface="Times New Roman"/>
            </a:endParaRPr>
          </a:p>
        </p:txBody>
      </p:sp>
      <p:sp>
        <p:nvSpPr>
          <p:cNvPr id="3"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19</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021057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2</a:t>
            </a:r>
          </a:p>
        </p:txBody>
      </p:sp>
      <p:sp>
        <p:nvSpPr>
          <p:cNvPr id="2" name="TextBox 7">
            <a:extLst>
              <a:ext uri="{FF2B5EF4-FFF2-40B4-BE49-F238E27FC236}">
                <a16:creationId xmlns:a16="http://schemas.microsoft.com/office/drawing/2014/main" id="{A62C2517-19A9-D384-7241-173670B40CEE}"/>
              </a:ext>
            </a:extLst>
          </p:cNvPr>
          <p:cNvSpPr txBox="1"/>
          <p:nvPr/>
        </p:nvSpPr>
        <p:spPr>
          <a:xfrm>
            <a:off x="991092" y="2921961"/>
            <a:ext cx="11200908" cy="4524315"/>
          </a:xfrm>
          <a:prstGeom prst="rect">
            <a:avLst/>
          </a:prstGeom>
        </p:spPr>
        <p:txBody>
          <a:bodyPr wrap="square" lIns="0" tIns="0" rIns="0" bIns="0" rtlCol="0" anchor="t">
            <a:spAutoFit/>
          </a:bodyPr>
          <a:lstStyle/>
          <a:p>
            <a:pPr marL="728663" lvl="1" indent="-457200" algn="just">
              <a:lnSpc>
                <a:spcPct val="150000"/>
              </a:lnSpc>
              <a:buFont typeface="Arial" panose="020B0604020202020204" pitchFamily="34" charset="0"/>
              <a:buChar char="•"/>
            </a:pPr>
            <a:r>
              <a:rPr lang="en-US" sz="2800" dirty="0">
                <a:sym typeface="Times New Roman Bold"/>
              </a:rPr>
              <a:t>Teknoloji </a:t>
            </a:r>
            <a:r>
              <a:rPr lang="tr-TR" sz="2800" dirty="0">
                <a:sym typeface="Times New Roman Bold"/>
              </a:rPr>
              <a:t>Bağımlılığı</a:t>
            </a:r>
          </a:p>
          <a:p>
            <a:pPr marL="271463" lvl="1" algn="just">
              <a:lnSpc>
                <a:spcPct val="150000"/>
              </a:lnSpc>
            </a:pPr>
            <a:r>
              <a:rPr lang="tr-TR" sz="2800" dirty="0">
                <a:sym typeface="Times New Roman Bold"/>
              </a:rPr>
              <a:t>-    Belirtileri</a:t>
            </a:r>
          </a:p>
          <a:p>
            <a:pPr marL="271463" lvl="1" algn="just">
              <a:lnSpc>
                <a:spcPct val="150000"/>
              </a:lnSpc>
            </a:pPr>
            <a:r>
              <a:rPr lang="tr-TR" sz="2800" dirty="0">
                <a:sym typeface="Times New Roman Bold"/>
              </a:rPr>
              <a:t>-    Nedenleri</a:t>
            </a:r>
            <a:endParaRPr lang="en-US" sz="2800" dirty="0">
              <a:sym typeface="Times New Roman Bold"/>
            </a:endParaRPr>
          </a:p>
          <a:p>
            <a:pPr marL="728663" lvl="1" indent="-457200" algn="just">
              <a:lnSpc>
                <a:spcPct val="150000"/>
              </a:lnSpc>
              <a:buFont typeface="Arial" panose="020B0604020202020204" pitchFamily="34" charset="0"/>
              <a:buChar char="•"/>
            </a:pPr>
            <a:r>
              <a:rPr lang="tr-TR" sz="2800" dirty="0">
                <a:sym typeface="Times New Roman Bold"/>
              </a:rPr>
              <a:t>Dijital Ebeveynlik</a:t>
            </a:r>
            <a:endParaRPr lang="en-US" sz="2800" dirty="0">
              <a:sym typeface="Times New Roman Bold"/>
            </a:endParaRPr>
          </a:p>
          <a:p>
            <a:pPr marL="728663" lvl="1" indent="-457200" algn="just">
              <a:lnSpc>
                <a:spcPct val="150000"/>
              </a:lnSpc>
              <a:buFont typeface="Arial" panose="020B0604020202020204" pitchFamily="34" charset="0"/>
              <a:buChar char="•"/>
            </a:pPr>
            <a:r>
              <a:rPr lang="tr-TR" sz="2800" dirty="0">
                <a:sym typeface="Times New Roman Bold"/>
              </a:rPr>
              <a:t>Teknolojinin Sunduğu Fırsatlar ve Oluşturduğu Riskler</a:t>
            </a:r>
            <a:endParaRPr lang="en-US" sz="2800" dirty="0">
              <a:sym typeface="Times New Roman Bold"/>
            </a:endParaRPr>
          </a:p>
          <a:p>
            <a:pPr marL="728663" lvl="1" indent="-457200" algn="just">
              <a:lnSpc>
                <a:spcPct val="150000"/>
              </a:lnSpc>
              <a:buFont typeface="Arial" panose="020B0604020202020204" pitchFamily="34" charset="0"/>
              <a:buChar char="•"/>
            </a:pPr>
            <a:r>
              <a:rPr lang="tr-TR" sz="2800" dirty="0">
                <a:sym typeface="Times New Roman Bold"/>
              </a:rPr>
              <a:t>Önleyici</a:t>
            </a:r>
            <a:r>
              <a:rPr lang="en-US" sz="2800" dirty="0">
                <a:sym typeface="Times New Roman Bold"/>
              </a:rPr>
              <a:t> F</a:t>
            </a:r>
            <a:r>
              <a:rPr lang="tr-TR" sz="2800" dirty="0">
                <a:sym typeface="Times New Roman Bold"/>
              </a:rPr>
              <a:t>aktörler</a:t>
            </a:r>
            <a:endParaRPr lang="en-US" sz="2800" dirty="0">
              <a:sym typeface="Times New Roman Bold"/>
            </a:endParaRPr>
          </a:p>
          <a:p>
            <a:pPr marL="728663" lvl="1" indent="-457200" algn="just">
              <a:lnSpc>
                <a:spcPct val="150000"/>
              </a:lnSpc>
              <a:buFont typeface="Arial" panose="020B0604020202020204" pitchFamily="34" charset="0"/>
              <a:buChar char="•"/>
            </a:pPr>
            <a:r>
              <a:rPr lang="tr-TR" sz="2800" dirty="0">
                <a:sym typeface="Times New Roman Bold"/>
              </a:rPr>
              <a:t>Öneriler</a:t>
            </a:r>
            <a:endParaRPr lang="en-US" sz="2800" dirty="0">
              <a:sym typeface="Times New Roman Bold"/>
            </a:endParaRPr>
          </a:p>
        </p:txBody>
      </p:sp>
      <p:sp>
        <p:nvSpPr>
          <p:cNvPr id="8" name="Metin kutusu 7">
            <a:extLst>
              <a:ext uri="{FF2B5EF4-FFF2-40B4-BE49-F238E27FC236}">
                <a16:creationId xmlns:a16="http://schemas.microsoft.com/office/drawing/2014/main" id="{F071BDE4-FF9E-180D-58E7-9EEF7BF0F014}"/>
              </a:ext>
            </a:extLst>
          </p:cNvPr>
          <p:cNvSpPr txBox="1"/>
          <p:nvPr/>
        </p:nvSpPr>
        <p:spPr>
          <a:xfrm>
            <a:off x="4267200" y="1714500"/>
            <a:ext cx="9144000" cy="677430"/>
          </a:xfrm>
          <a:prstGeom prst="rect">
            <a:avLst/>
          </a:prstGeom>
          <a:noFill/>
        </p:spPr>
        <p:txBody>
          <a:bodyPr wrap="square">
            <a:spAutoFit/>
          </a:bodyPr>
          <a:lstStyle/>
          <a:p>
            <a:pPr algn="ctr">
              <a:lnSpc>
                <a:spcPts val="5040"/>
              </a:lnSpc>
            </a:pPr>
            <a:r>
              <a:rPr lang="tr-TR" sz="3600" b="1" dirty="0">
                <a:solidFill>
                  <a:schemeClr val="accent6">
                    <a:lumMod val="75000"/>
                  </a:schemeClr>
                </a:solidFill>
                <a:sym typeface="Times New Roman"/>
              </a:rPr>
              <a:t>Teknoloji Bağımlılığı ve Sanal Medya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a:extLst>
              <a:ext uri="{FF2B5EF4-FFF2-40B4-BE49-F238E27FC236}">
                <a16:creationId xmlns:a16="http://schemas.microsoft.com/office/drawing/2014/main" id="{2E62632F-02BC-4953-BE6F-FDC867387052}"/>
              </a:ext>
            </a:extLst>
          </p:cNvPr>
          <p:cNvSpPr txBox="1"/>
          <p:nvPr/>
        </p:nvSpPr>
        <p:spPr>
          <a:xfrm>
            <a:off x="5257800" y="2147888"/>
            <a:ext cx="5602912" cy="938213"/>
          </a:xfrm>
          <a:prstGeom prst="rect">
            <a:avLst/>
          </a:prstGeom>
        </p:spPr>
        <p:txBody>
          <a:bodyPr lIns="50800" tIns="50800" rIns="50800" bIns="50800" rtlCol="0" anchor="ctr"/>
          <a:lstStyle/>
          <a:p>
            <a:pPr algn="ctr">
              <a:lnSpc>
                <a:spcPts val="5040"/>
              </a:lnSpc>
            </a:pPr>
            <a:endParaRPr lang="en-US" sz="2800" spc="-20" dirty="0">
              <a:solidFill>
                <a:srgbClr val="FFFFFF"/>
              </a:solidFill>
              <a:latin typeface="Evolventa"/>
              <a:ea typeface="Evolventa"/>
              <a:cs typeface="Evolventa"/>
              <a:sym typeface="Evolventa"/>
            </a:endParaRPr>
          </a:p>
        </p:txBody>
      </p:sp>
      <p:sp>
        <p:nvSpPr>
          <p:cNvPr id="6" name="TextBox 8">
            <a:extLst>
              <a:ext uri="{FF2B5EF4-FFF2-40B4-BE49-F238E27FC236}">
                <a16:creationId xmlns:a16="http://schemas.microsoft.com/office/drawing/2014/main" id="{900B7903-1955-49FE-8B2E-8049437CCFEF}"/>
              </a:ext>
            </a:extLst>
          </p:cNvPr>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20</a:t>
            </a:r>
            <a:endParaRPr lang="en-US" sz="2700" spc="-12" dirty="0">
              <a:solidFill>
                <a:srgbClr val="FFFFFF"/>
              </a:solidFill>
              <a:latin typeface="Evolventa"/>
              <a:ea typeface="Evolventa"/>
              <a:cs typeface="Evolventa"/>
              <a:sym typeface="Evolventa"/>
            </a:endParaRPr>
          </a:p>
        </p:txBody>
      </p:sp>
      <p:sp>
        <p:nvSpPr>
          <p:cNvPr id="8" name="Metin kutusu 7">
            <a:extLst>
              <a:ext uri="{FF2B5EF4-FFF2-40B4-BE49-F238E27FC236}">
                <a16:creationId xmlns:a16="http://schemas.microsoft.com/office/drawing/2014/main" id="{252F3047-B590-EF8F-5C98-62A66AD43A10}"/>
              </a:ext>
            </a:extLst>
          </p:cNvPr>
          <p:cNvSpPr txBox="1"/>
          <p:nvPr/>
        </p:nvSpPr>
        <p:spPr>
          <a:xfrm>
            <a:off x="1219200" y="2738537"/>
            <a:ext cx="9144000" cy="695127"/>
          </a:xfrm>
          <a:prstGeom prst="rect">
            <a:avLst/>
          </a:prstGeom>
          <a:noFill/>
        </p:spPr>
        <p:txBody>
          <a:bodyPr wrap="square">
            <a:spAutoFit/>
          </a:bodyPr>
          <a:lstStyle/>
          <a:p>
            <a:pPr>
              <a:lnSpc>
                <a:spcPts val="5040"/>
              </a:lnSpc>
            </a:pPr>
            <a:r>
              <a:rPr lang="tr-TR" sz="3600" b="1">
                <a:solidFill>
                  <a:schemeClr val="accent6">
                    <a:lumMod val="75000"/>
                  </a:schemeClr>
                </a:solidFill>
                <a:sym typeface="Evolventa"/>
              </a:rPr>
              <a:t>KAYNAKÇA</a:t>
            </a:r>
            <a:endParaRPr lang="en-US" sz="3600" b="1" dirty="0">
              <a:solidFill>
                <a:schemeClr val="accent6">
                  <a:lumMod val="75000"/>
                </a:schemeClr>
              </a:solidFill>
              <a:sym typeface="Evolventa"/>
            </a:endParaRPr>
          </a:p>
        </p:txBody>
      </p:sp>
      <p:sp>
        <p:nvSpPr>
          <p:cNvPr id="10" name="Metin kutusu 9">
            <a:extLst>
              <a:ext uri="{FF2B5EF4-FFF2-40B4-BE49-F238E27FC236}">
                <a16:creationId xmlns:a16="http://schemas.microsoft.com/office/drawing/2014/main" id="{1A8C7FA3-E987-0C21-6245-7B8EFF503228}"/>
              </a:ext>
            </a:extLst>
          </p:cNvPr>
          <p:cNvSpPr txBox="1"/>
          <p:nvPr/>
        </p:nvSpPr>
        <p:spPr>
          <a:xfrm>
            <a:off x="1219200" y="3652298"/>
            <a:ext cx="15925800" cy="3970318"/>
          </a:xfrm>
          <a:prstGeom prst="rect">
            <a:avLst/>
          </a:prstGeom>
          <a:noFill/>
        </p:spPr>
        <p:txBody>
          <a:bodyPr wrap="square">
            <a:spAutoFit/>
          </a:bodyPr>
          <a:lstStyle/>
          <a:p>
            <a:pPr marL="342900" indent="-342900" algn="just">
              <a:lnSpc>
                <a:spcPct val="150000"/>
              </a:lnSpc>
              <a:buFont typeface="Arial" panose="020B0604020202020204" pitchFamily="34" charset="0"/>
              <a:buChar char="•"/>
            </a:pPr>
            <a:r>
              <a:rPr lang="tr-TR" sz="2400" dirty="0"/>
              <a:t>Ayas, T., &amp; Horzum, M. B. (2013). Çocukların ve ergenlerin sosyal medya kullanımının psikososyal etkileri. Türk Psikolojik Danışma ve Rehberlik Dergisi, 4(39), 88-97</a:t>
            </a:r>
          </a:p>
          <a:p>
            <a:pPr marL="342900" indent="-342900" algn="just">
              <a:lnSpc>
                <a:spcPct val="150000"/>
              </a:lnSpc>
              <a:buFont typeface="Arial" panose="020B0604020202020204" pitchFamily="34" charset="0"/>
              <a:buChar char="•"/>
            </a:pPr>
            <a:r>
              <a:rPr lang="tr-TR" sz="2400" dirty="0"/>
              <a:t>Çağlayan, H., &amp; Uysal, B. (2016). Ebeveyn kontrolü ve çocuklarda teknoloji bağımlılığı. Türk Eğitim Bilimleri Dergisi, 14(2), 152-163.</a:t>
            </a:r>
          </a:p>
          <a:p>
            <a:pPr marL="342900" indent="-342900" algn="just">
              <a:lnSpc>
                <a:spcPct val="150000"/>
              </a:lnSpc>
              <a:buFont typeface="Arial" panose="020B0604020202020204" pitchFamily="34" charset="0"/>
              <a:buChar char="•"/>
            </a:pPr>
            <a:r>
              <a:rPr lang="tr-TR" sz="2400" dirty="0"/>
              <a:t>Kabakçı Yurdakul, İ., Dönmez, O., Yaman, F., Odabaşı, H. F. (2013). Dijital Ebeveynlik ve Değişen Roller. Gaziantep Üniversitesi Sosyal Bilimler Dergisi, 12(4), 883-896.	</a:t>
            </a:r>
          </a:p>
          <a:p>
            <a:pPr marL="342900" indent="-342900" algn="just">
              <a:lnSpc>
                <a:spcPct val="150000"/>
              </a:lnSpc>
              <a:buFont typeface="Arial" panose="020B0604020202020204" pitchFamily="34" charset="0"/>
              <a:buChar char="•"/>
            </a:pPr>
            <a:r>
              <a:rPr lang="tr-TR" sz="2400" dirty="0"/>
              <a:t>https://www.freepik.com/</a:t>
            </a:r>
          </a:p>
        </p:txBody>
      </p:sp>
    </p:spTree>
    <p:extLst>
      <p:ext uri="{BB962C8B-B14F-4D97-AF65-F5344CB8AC3E}">
        <p14:creationId xmlns:p14="http://schemas.microsoft.com/office/powerpoint/2010/main" val="156747739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Metin kutusu 6">
            <a:extLst>
              <a:ext uri="{FF2B5EF4-FFF2-40B4-BE49-F238E27FC236}">
                <a16:creationId xmlns:a16="http://schemas.microsoft.com/office/drawing/2014/main" id="{725DB34E-8BA7-409C-B80E-82F4B5997733}"/>
              </a:ext>
            </a:extLst>
          </p:cNvPr>
          <p:cNvSpPr txBox="1"/>
          <p:nvPr/>
        </p:nvSpPr>
        <p:spPr>
          <a:xfrm>
            <a:off x="0" y="9556955"/>
            <a:ext cx="899652" cy="507831"/>
          </a:xfrm>
          <a:prstGeom prst="rect">
            <a:avLst/>
          </a:prstGeom>
          <a:noFill/>
        </p:spPr>
        <p:txBody>
          <a:bodyPr wrap="square" rtlCol="0">
            <a:spAutoFit/>
          </a:bodyPr>
          <a:lstStyle/>
          <a:p>
            <a:pPr algn="ctr"/>
            <a:fld id="{60935E08-5067-4A99-82C4-E2D8E43D42D8}" type="slidenum">
              <a:rPr lang="tr-TR" sz="2700">
                <a:solidFill>
                  <a:schemeClr val="bg1"/>
                </a:solidFill>
                <a:latin typeface="Century Gothic" panose="020B0502020202020204" pitchFamily="34" charset="0"/>
              </a:rPr>
              <a:pPr algn="ctr"/>
              <a:t>21</a:t>
            </a:fld>
            <a:endParaRPr lang="tr-TR" sz="2700" dirty="0">
              <a:solidFill>
                <a:schemeClr val="bg1"/>
              </a:solidFill>
              <a:latin typeface="Century Gothic" panose="020B0502020202020204" pitchFamily="34" charset="0"/>
            </a:endParaRPr>
          </a:p>
        </p:txBody>
      </p:sp>
      <p:pic>
        <p:nvPicPr>
          <p:cNvPr id="3" name="Resim 2">
            <a:extLst>
              <a:ext uri="{FF2B5EF4-FFF2-40B4-BE49-F238E27FC236}">
                <a16:creationId xmlns:a16="http://schemas.microsoft.com/office/drawing/2014/main" id="{B5D1D25C-C30B-42F0-B1F8-ABE55B7A2A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20739" y="3708386"/>
            <a:ext cx="6446520" cy="6446520"/>
          </a:xfrm>
          <a:prstGeom prst="rect">
            <a:avLst/>
          </a:prstGeom>
          <a:effectLst>
            <a:softEdge rad="63500"/>
          </a:effectLst>
        </p:spPr>
      </p:pic>
      <p:sp>
        <p:nvSpPr>
          <p:cNvPr id="5" name="Metin kutusu 4">
            <a:extLst>
              <a:ext uri="{FF2B5EF4-FFF2-40B4-BE49-F238E27FC236}">
                <a16:creationId xmlns:a16="http://schemas.microsoft.com/office/drawing/2014/main" id="{9994A7DD-D2A6-43AA-8ABA-F879014A11D6}"/>
              </a:ext>
            </a:extLst>
          </p:cNvPr>
          <p:cNvSpPr txBox="1"/>
          <p:nvPr/>
        </p:nvSpPr>
        <p:spPr>
          <a:xfrm>
            <a:off x="1040220" y="9733002"/>
            <a:ext cx="6453960" cy="553998"/>
          </a:xfrm>
          <a:prstGeom prst="rect">
            <a:avLst/>
          </a:prstGeom>
          <a:noFill/>
          <a:ln>
            <a:noFill/>
          </a:ln>
          <a:effectLst>
            <a:softEdge rad="63500"/>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tr-T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r>
              <a:rPr lang="tr-TR" sz="2100" dirty="0">
                <a:solidFill>
                  <a:schemeClr val="tx1"/>
                </a:solidFill>
                <a:latin typeface="Times New Roman" panose="02020603050405020304" pitchFamily="18" charset="0"/>
                <a:cs typeface="Times New Roman" panose="02020603050405020304" pitchFamily="18" charset="0"/>
              </a:rPr>
              <a:t>Kaynakça: https://designer.microsoft.com/image-creator</a:t>
            </a:r>
          </a:p>
        </p:txBody>
      </p:sp>
      <p:sp>
        <p:nvSpPr>
          <p:cNvPr id="2" name="Metin kutusu 1">
            <a:extLst>
              <a:ext uri="{FF2B5EF4-FFF2-40B4-BE49-F238E27FC236}">
                <a16:creationId xmlns:a16="http://schemas.microsoft.com/office/drawing/2014/main" id="{FA14F531-9301-CC43-2C49-C0B10E51C545}"/>
              </a:ext>
            </a:extLst>
          </p:cNvPr>
          <p:cNvSpPr txBox="1"/>
          <p:nvPr/>
        </p:nvSpPr>
        <p:spPr>
          <a:xfrm>
            <a:off x="899652" y="1880414"/>
            <a:ext cx="14330823" cy="923330"/>
          </a:xfrm>
          <a:prstGeom prst="rect">
            <a:avLst/>
          </a:prstGeom>
          <a:noFill/>
        </p:spPr>
        <p:txBody>
          <a:bodyPr wrap="square">
            <a:spAutoFit/>
          </a:bodyPr>
          <a:lstStyle/>
          <a:p>
            <a:r>
              <a:rPr lang="tr-TR" sz="5400" b="1" dirty="0">
                <a:solidFill>
                  <a:srgbClr val="FF9933"/>
                </a:solidFill>
              </a:rPr>
              <a:t>Katılımınız için teşekkür ederiz.</a:t>
            </a:r>
          </a:p>
        </p:txBody>
      </p:sp>
    </p:spTree>
    <p:extLst>
      <p:ext uri="{BB962C8B-B14F-4D97-AF65-F5344CB8AC3E}">
        <p14:creationId xmlns:p14="http://schemas.microsoft.com/office/powerpoint/2010/main" val="18247984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4C9134-091B-DC65-6862-F0A84E86D2EE}"/>
            </a:ext>
          </a:extLst>
        </p:cNvPr>
        <p:cNvGrpSpPr/>
        <p:nvPr/>
      </p:nvGrpSpPr>
      <p:grpSpPr>
        <a:xfrm>
          <a:off x="0" y="0"/>
          <a:ext cx="0" cy="0"/>
          <a:chOff x="0" y="0"/>
          <a:chExt cx="0" cy="0"/>
        </a:xfrm>
      </p:grpSpPr>
      <p:sp>
        <p:nvSpPr>
          <p:cNvPr id="4" name="TextBox 4">
            <a:extLst>
              <a:ext uri="{FF2B5EF4-FFF2-40B4-BE49-F238E27FC236}">
                <a16:creationId xmlns:a16="http://schemas.microsoft.com/office/drawing/2014/main" id="{63F11F02-B457-9036-22DC-EB1A9D833646}"/>
              </a:ext>
            </a:extLst>
          </p:cNvPr>
          <p:cNvSpPr txBox="1"/>
          <p:nvPr/>
        </p:nvSpPr>
        <p:spPr>
          <a:xfrm>
            <a:off x="91440" y="9431224"/>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Times New Roman" panose="02020603050405020304" pitchFamily="18" charset="0"/>
                <a:ea typeface="Evolventa"/>
                <a:cs typeface="Times New Roman" panose="02020603050405020304" pitchFamily="18" charset="0"/>
                <a:sym typeface="Evolventa"/>
              </a:rPr>
              <a:t>22</a:t>
            </a:r>
            <a:endParaRPr lang="en-US" sz="2700" spc="-12" dirty="0">
              <a:solidFill>
                <a:srgbClr val="FFFFFF"/>
              </a:solidFill>
              <a:latin typeface="Times New Roman" panose="02020603050405020304" pitchFamily="18" charset="0"/>
              <a:ea typeface="Evolventa"/>
              <a:cs typeface="Times New Roman" panose="02020603050405020304" pitchFamily="18" charset="0"/>
              <a:sym typeface="Evolventa"/>
            </a:endParaRPr>
          </a:p>
        </p:txBody>
      </p:sp>
      <p:sp>
        <p:nvSpPr>
          <p:cNvPr id="2" name="TextBox 7">
            <a:extLst>
              <a:ext uri="{FF2B5EF4-FFF2-40B4-BE49-F238E27FC236}">
                <a16:creationId xmlns:a16="http://schemas.microsoft.com/office/drawing/2014/main" id="{71D24AEA-877C-C1E7-8608-9C8A76419EBC}"/>
              </a:ext>
            </a:extLst>
          </p:cNvPr>
          <p:cNvSpPr txBox="1"/>
          <p:nvPr/>
        </p:nvSpPr>
        <p:spPr>
          <a:xfrm>
            <a:off x="0" y="2109878"/>
            <a:ext cx="18288000" cy="602794"/>
          </a:xfrm>
          <a:prstGeom prst="rect">
            <a:avLst/>
          </a:prstGeom>
        </p:spPr>
        <p:txBody>
          <a:bodyPr wrap="square" lIns="0" tIns="0" rIns="0" bIns="0" rtlCol="0" anchor="t">
            <a:spAutoFit/>
          </a:bodyPr>
          <a:lstStyle/>
          <a:p>
            <a:pPr algn="ctr">
              <a:lnSpc>
                <a:spcPts val="5040"/>
              </a:lnSpc>
            </a:pPr>
            <a:r>
              <a:rPr lang="en-US" sz="3600" b="1" dirty="0">
                <a:solidFill>
                  <a:schemeClr val="accent6">
                    <a:lumMod val="75000"/>
                  </a:schemeClr>
                </a:solidFill>
                <a:sym typeface="Evolventa"/>
              </a:rPr>
              <a:t>SOSYAL MEDYA HESAPLARIMIZ</a:t>
            </a:r>
          </a:p>
        </p:txBody>
      </p:sp>
      <p:grpSp>
        <p:nvGrpSpPr>
          <p:cNvPr id="20" name="Grup 19">
            <a:extLst>
              <a:ext uri="{FF2B5EF4-FFF2-40B4-BE49-F238E27FC236}">
                <a16:creationId xmlns:a16="http://schemas.microsoft.com/office/drawing/2014/main" id="{41233521-0295-DA9F-8706-4AA30AD697CA}"/>
              </a:ext>
            </a:extLst>
          </p:cNvPr>
          <p:cNvGrpSpPr/>
          <p:nvPr/>
        </p:nvGrpSpPr>
        <p:grpSpPr>
          <a:xfrm>
            <a:off x="1981200" y="3848100"/>
            <a:ext cx="4965312" cy="1688830"/>
            <a:chOff x="609601" y="2845071"/>
            <a:chExt cx="4965312" cy="1688830"/>
          </a:xfrm>
        </p:grpSpPr>
        <p:sp>
          <p:nvSpPr>
            <p:cNvPr id="12" name="TextBox 12">
              <a:extLst>
                <a:ext uri="{FF2B5EF4-FFF2-40B4-BE49-F238E27FC236}">
                  <a16:creationId xmlns:a16="http://schemas.microsoft.com/office/drawing/2014/main" id="{BEDAC84B-18D4-A86F-BC85-699E061D99CC}"/>
                </a:ext>
              </a:extLst>
            </p:cNvPr>
            <p:cNvSpPr txBox="1"/>
            <p:nvPr/>
          </p:nvSpPr>
          <p:spPr>
            <a:xfrm>
              <a:off x="2667000" y="3475741"/>
              <a:ext cx="2907913" cy="441018"/>
            </a:xfrm>
            <a:prstGeom prst="rect">
              <a:avLst/>
            </a:prstGeom>
          </p:spPr>
          <p:txBody>
            <a:bodyPr lIns="0" tIns="0" rIns="0" bIns="0" rtlCol="0" anchor="t">
              <a:spAutoFit/>
            </a:bodyPr>
            <a:lstStyle/>
            <a:p>
              <a:pPr algn="l">
                <a:lnSpc>
                  <a:spcPts val="3600"/>
                </a:lnSpc>
              </a:pPr>
              <a:r>
                <a:rPr lang="en-US" sz="2800" b="1" dirty="0" err="1">
                  <a:sym typeface="Arial"/>
                </a:rPr>
                <a:t>gaziantep.ilmem</a:t>
              </a:r>
              <a:endParaRPr lang="en-US" sz="2800" b="1" dirty="0">
                <a:sym typeface="Arial"/>
              </a:endParaRPr>
            </a:p>
          </p:txBody>
        </p:sp>
        <p:pic>
          <p:nvPicPr>
            <p:cNvPr id="8" name="Resim 7" descr="simge, sembol, logo, grafik, yazı tipi içeren bir resim&#10;&#10;Açıklama otomatik olarak oluşturuldu">
              <a:extLst>
                <a:ext uri="{FF2B5EF4-FFF2-40B4-BE49-F238E27FC236}">
                  <a16:creationId xmlns:a16="http://schemas.microsoft.com/office/drawing/2014/main" id="{52B7F70B-D879-FF6C-C796-41CDFCFCE18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1" y="2845071"/>
              <a:ext cx="1688830" cy="1688830"/>
            </a:xfrm>
            <a:prstGeom prst="rect">
              <a:avLst/>
            </a:prstGeom>
          </p:spPr>
        </p:pic>
      </p:grpSp>
      <p:grpSp>
        <p:nvGrpSpPr>
          <p:cNvPr id="19" name="Grup 18">
            <a:extLst>
              <a:ext uri="{FF2B5EF4-FFF2-40B4-BE49-F238E27FC236}">
                <a16:creationId xmlns:a16="http://schemas.microsoft.com/office/drawing/2014/main" id="{7CB43D33-C049-09DB-9330-9E9C392C9E65}"/>
              </a:ext>
            </a:extLst>
          </p:cNvPr>
          <p:cNvGrpSpPr/>
          <p:nvPr/>
        </p:nvGrpSpPr>
        <p:grpSpPr>
          <a:xfrm>
            <a:off x="11848782" y="3848100"/>
            <a:ext cx="4730438" cy="1648380"/>
            <a:chOff x="490277" y="5022388"/>
            <a:chExt cx="4730438" cy="1648380"/>
          </a:xfrm>
        </p:grpSpPr>
        <p:pic>
          <p:nvPicPr>
            <p:cNvPr id="16" name="Resim 15" descr="daire, renklilik, grafik, grafik tasarım içeren bir resim&#10;&#10;Açıklama otomatik olarak oluşturuldu">
              <a:extLst>
                <a:ext uri="{FF2B5EF4-FFF2-40B4-BE49-F238E27FC236}">
                  <a16:creationId xmlns:a16="http://schemas.microsoft.com/office/drawing/2014/main" id="{F8F6D5C0-A1E5-A207-9010-AAB9140E2A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277" y="5022388"/>
              <a:ext cx="1648380" cy="1648380"/>
            </a:xfrm>
            <a:prstGeom prst="rect">
              <a:avLst/>
            </a:prstGeom>
          </p:spPr>
        </p:pic>
        <p:sp>
          <p:nvSpPr>
            <p:cNvPr id="17" name="TextBox 12">
              <a:extLst>
                <a:ext uri="{FF2B5EF4-FFF2-40B4-BE49-F238E27FC236}">
                  <a16:creationId xmlns:a16="http://schemas.microsoft.com/office/drawing/2014/main" id="{FE8AB288-81B8-6A17-97AD-D3CCFB00C089}"/>
                </a:ext>
              </a:extLst>
            </p:cNvPr>
            <p:cNvSpPr txBox="1"/>
            <p:nvPr/>
          </p:nvSpPr>
          <p:spPr>
            <a:xfrm>
              <a:off x="2312802" y="5626069"/>
              <a:ext cx="2907913" cy="441018"/>
            </a:xfrm>
            <a:prstGeom prst="rect">
              <a:avLst/>
            </a:prstGeom>
          </p:spPr>
          <p:txBody>
            <a:bodyPr lIns="0" tIns="0" rIns="0" bIns="0" rtlCol="0" anchor="t">
              <a:spAutoFit/>
            </a:bodyPr>
            <a:lstStyle/>
            <a:p>
              <a:pPr algn="l">
                <a:lnSpc>
                  <a:spcPts val="3600"/>
                </a:lnSpc>
              </a:pPr>
              <a:r>
                <a:rPr lang="en-US" sz="2800" b="1" dirty="0">
                  <a:sym typeface="Arial"/>
                </a:rPr>
                <a:t>Gaziantep</a:t>
              </a:r>
              <a:r>
                <a:rPr lang="tr-TR" sz="2800" b="1" dirty="0">
                  <a:sym typeface="Arial"/>
                </a:rPr>
                <a:t>_</a:t>
              </a:r>
              <a:r>
                <a:rPr lang="tr-TR" sz="2800" b="1" dirty="0" err="1">
                  <a:sym typeface="Arial"/>
                </a:rPr>
                <a:t>İl_mem</a:t>
              </a:r>
              <a:endParaRPr lang="en-US" sz="2800" b="1" dirty="0">
                <a:sym typeface="Arial"/>
              </a:endParaRPr>
            </a:p>
          </p:txBody>
        </p:sp>
      </p:grpSp>
      <p:grpSp>
        <p:nvGrpSpPr>
          <p:cNvPr id="21" name="Grup 20">
            <a:extLst>
              <a:ext uri="{FF2B5EF4-FFF2-40B4-BE49-F238E27FC236}">
                <a16:creationId xmlns:a16="http://schemas.microsoft.com/office/drawing/2014/main" id="{CDFD7E7F-CA15-5237-1E2C-1AA0D28D5B6F}"/>
              </a:ext>
            </a:extLst>
          </p:cNvPr>
          <p:cNvGrpSpPr/>
          <p:nvPr/>
        </p:nvGrpSpPr>
        <p:grpSpPr>
          <a:xfrm>
            <a:off x="6229293" y="6528064"/>
            <a:ext cx="5792939" cy="2375441"/>
            <a:chOff x="-218027" y="6656660"/>
            <a:chExt cx="5792939" cy="2375441"/>
          </a:xfrm>
        </p:grpSpPr>
        <p:pic>
          <p:nvPicPr>
            <p:cNvPr id="5" name="Resim 4" descr="simge, sembol, grafik, daire, yazı tipi içeren bir resim&#10;&#10;Açıklama otomatik olarak oluşturuldu">
              <a:extLst>
                <a:ext uri="{FF2B5EF4-FFF2-40B4-BE49-F238E27FC236}">
                  <a16:creationId xmlns:a16="http://schemas.microsoft.com/office/drawing/2014/main" id="{F287C264-8145-DEF7-4A56-D25EFB96A5F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8027" y="6656660"/>
              <a:ext cx="3251941" cy="2375441"/>
            </a:xfrm>
            <a:prstGeom prst="rect">
              <a:avLst/>
            </a:prstGeom>
          </p:spPr>
        </p:pic>
        <p:sp>
          <p:nvSpPr>
            <p:cNvPr id="18" name="TextBox 12">
              <a:extLst>
                <a:ext uri="{FF2B5EF4-FFF2-40B4-BE49-F238E27FC236}">
                  <a16:creationId xmlns:a16="http://schemas.microsoft.com/office/drawing/2014/main" id="{71DA8E6D-C296-242C-5D7B-F3238A43A93B}"/>
                </a:ext>
              </a:extLst>
            </p:cNvPr>
            <p:cNvSpPr txBox="1"/>
            <p:nvPr/>
          </p:nvSpPr>
          <p:spPr>
            <a:xfrm>
              <a:off x="2666999" y="7674716"/>
              <a:ext cx="2907913" cy="441018"/>
            </a:xfrm>
            <a:prstGeom prst="rect">
              <a:avLst/>
            </a:prstGeom>
          </p:spPr>
          <p:txBody>
            <a:bodyPr lIns="0" tIns="0" rIns="0" bIns="0" rtlCol="0" anchor="t">
              <a:spAutoFit/>
            </a:bodyPr>
            <a:lstStyle/>
            <a:p>
              <a:pPr algn="l">
                <a:lnSpc>
                  <a:spcPts val="3600"/>
                </a:lnSpc>
              </a:pPr>
              <a:r>
                <a:rPr lang="tr-TR" sz="2800" b="1" dirty="0" err="1">
                  <a:sym typeface="Arial"/>
                </a:rPr>
                <a:t>Gaziantep_MEM</a:t>
              </a:r>
              <a:endParaRPr lang="en-US" sz="2800" b="1" dirty="0">
                <a:sym typeface="Arial"/>
              </a:endParaRPr>
            </a:p>
          </p:txBody>
        </p:sp>
      </p:grpSp>
      <p:cxnSp>
        <p:nvCxnSpPr>
          <p:cNvPr id="23" name="Düz Bağlayıcı 22">
            <a:extLst>
              <a:ext uri="{FF2B5EF4-FFF2-40B4-BE49-F238E27FC236}">
                <a16:creationId xmlns:a16="http://schemas.microsoft.com/office/drawing/2014/main" id="{13613062-4365-A501-5933-AF1B64DE8A16}"/>
              </a:ext>
            </a:extLst>
          </p:cNvPr>
          <p:cNvCxnSpPr/>
          <p:nvPr/>
        </p:nvCxnSpPr>
        <p:spPr>
          <a:xfrm>
            <a:off x="91440" y="2714486"/>
            <a:ext cx="18516600" cy="0"/>
          </a:xfrm>
          <a:prstGeom prst="line">
            <a:avLst/>
          </a:prstGeom>
          <a:ln w="285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54873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0591800" y="3011192"/>
            <a:ext cx="6302735" cy="4738661"/>
          </a:xfrm>
          <a:custGeom>
            <a:avLst/>
            <a:gdLst/>
            <a:ahLst/>
            <a:cxnLst/>
            <a:rect l="l" t="t" r="r" b="b"/>
            <a:pathLst>
              <a:path w="3535298" h="2306940">
                <a:moveTo>
                  <a:pt x="0" y="0"/>
                </a:moveTo>
                <a:lnTo>
                  <a:pt x="3535298" y="0"/>
                </a:lnTo>
                <a:lnTo>
                  <a:pt x="3535298" y="2306939"/>
                </a:lnTo>
                <a:lnTo>
                  <a:pt x="0" y="2306939"/>
                </a:lnTo>
                <a:lnTo>
                  <a:pt x="0" y="0"/>
                </a:lnTo>
                <a:close/>
              </a:path>
            </a:pathLst>
          </a:custGeom>
          <a:blipFill>
            <a:blip r:embed="rId2"/>
            <a:stretch>
              <a:fillRect b="-10720"/>
            </a:stretch>
          </a:blipFill>
        </p:spPr>
        <p:txBody>
          <a:bodyPr/>
          <a:lstStyle/>
          <a:p>
            <a:endParaRPr lang="tr-TR"/>
          </a:p>
        </p:txBody>
      </p:sp>
      <p:sp>
        <p:nvSpPr>
          <p:cNvPr id="5" name="TextBox 5"/>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3</a:t>
            </a:r>
            <a:endParaRPr lang="en-US" sz="2700" spc="-12" dirty="0">
              <a:solidFill>
                <a:srgbClr val="FFFFFF"/>
              </a:solidFill>
              <a:latin typeface="Evolventa"/>
              <a:ea typeface="Evolventa"/>
              <a:cs typeface="Evolventa"/>
              <a:sym typeface="Evolventa"/>
            </a:endParaRPr>
          </a:p>
        </p:txBody>
      </p:sp>
      <p:sp>
        <p:nvSpPr>
          <p:cNvPr id="14" name="TextBox 6"/>
          <p:cNvSpPr txBox="1"/>
          <p:nvPr/>
        </p:nvSpPr>
        <p:spPr>
          <a:xfrm>
            <a:off x="5638800" y="1512660"/>
            <a:ext cx="7696200" cy="902494"/>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TEKNOLOJİ BAĞIMLILIĞI </a:t>
            </a:r>
            <a:endParaRPr lang="en-US" sz="3600" b="1" dirty="0">
              <a:solidFill>
                <a:schemeClr val="accent6">
                  <a:lumMod val="75000"/>
                </a:schemeClr>
              </a:solidFill>
              <a:sym typeface="Times New Roman"/>
            </a:endParaRPr>
          </a:p>
        </p:txBody>
      </p:sp>
      <p:sp>
        <p:nvSpPr>
          <p:cNvPr id="2" name="Metin kutusu 1"/>
          <p:cNvSpPr txBox="1"/>
          <p:nvPr/>
        </p:nvSpPr>
        <p:spPr>
          <a:xfrm>
            <a:off x="1905000" y="2933700"/>
            <a:ext cx="7924800" cy="4955203"/>
          </a:xfrm>
          <a:prstGeom prst="rect">
            <a:avLst/>
          </a:prstGeom>
          <a:noFill/>
        </p:spPr>
        <p:txBody>
          <a:bodyPr wrap="square" rtlCol="0">
            <a:spAutoFit/>
          </a:bodyPr>
          <a:lstStyle/>
          <a:p>
            <a:pPr algn="just"/>
            <a:r>
              <a:rPr lang="tr-TR" sz="2400" dirty="0"/>
              <a:t>	</a:t>
            </a:r>
          </a:p>
          <a:p>
            <a:pPr algn="just"/>
            <a:r>
              <a:rPr lang="tr-TR" sz="2400" dirty="0"/>
              <a:t>Teknoloji bağımlılığı, teknolojiyi kullanmada ve onunla ilişkide kişinin iradesini kaybetmesi, kendini denetleyememesi ve onsuz bir yaşam sürememeye başlaması hâlidir.</a:t>
            </a:r>
          </a:p>
          <a:p>
            <a:pPr algn="just"/>
            <a:endParaRPr lang="tr-TR" sz="2400" dirty="0"/>
          </a:p>
          <a:p>
            <a:pPr algn="just"/>
            <a:r>
              <a:rPr lang="tr-TR" sz="2400" b="1" dirty="0"/>
              <a:t>Belirtileri</a:t>
            </a:r>
            <a:r>
              <a:rPr lang="tr-TR" sz="2400" dirty="0"/>
              <a:t> </a:t>
            </a:r>
          </a:p>
          <a:p>
            <a:pPr marL="342900" indent="-342900" algn="just">
              <a:buFont typeface="Arial" panose="020B0604020202020204" pitchFamily="34" charset="0"/>
              <a:buChar char="•"/>
            </a:pPr>
            <a:r>
              <a:rPr lang="tr-TR" sz="2400" dirty="0"/>
              <a:t>Teknoloji başında harcanan vaktin giderek artması. </a:t>
            </a:r>
          </a:p>
          <a:p>
            <a:pPr marL="342900" indent="-342900" algn="just">
              <a:buFont typeface="Arial" panose="020B0604020202020204" pitchFamily="34" charset="0"/>
              <a:buChar char="•"/>
            </a:pPr>
            <a:r>
              <a:rPr lang="tr-TR" sz="2400" dirty="0"/>
              <a:t>Ruhsal, sosyal, adli ya da bedensel bir sorun oluşturmasına rağmen teknolojinin kullanılmaya devam edilmesi.</a:t>
            </a:r>
          </a:p>
          <a:p>
            <a:pPr marL="342900" indent="-342900" algn="just">
              <a:buFont typeface="Arial" panose="020B0604020202020204" pitchFamily="34" charset="0"/>
              <a:buChar char="•"/>
            </a:pPr>
            <a:r>
              <a:rPr lang="tr-TR" sz="2400" dirty="0"/>
              <a:t>Teknolojiden uzak kalınca huzursuzluk, uykusuzluk, öfke gibi yoksunluk belirtilerinin ortaya çıkması.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734800" y="2939884"/>
            <a:ext cx="5174810" cy="6166016"/>
          </a:xfrm>
          <a:custGeom>
            <a:avLst/>
            <a:gdLst/>
            <a:ahLst/>
            <a:cxnLst/>
            <a:rect l="l" t="t" r="r" b="b"/>
            <a:pathLst>
              <a:path w="2962656" h="4114800">
                <a:moveTo>
                  <a:pt x="0" y="0"/>
                </a:moveTo>
                <a:lnTo>
                  <a:pt x="2962656" y="0"/>
                </a:lnTo>
                <a:lnTo>
                  <a:pt x="2962656" y="4114800"/>
                </a:lnTo>
                <a:lnTo>
                  <a:pt x="0" y="4114800"/>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tr-TR"/>
          </a:p>
        </p:txBody>
      </p:sp>
      <p:sp>
        <p:nvSpPr>
          <p:cNvPr id="4" name="TextBox 4"/>
          <p:cNvSpPr txBox="1"/>
          <p:nvPr/>
        </p:nvSpPr>
        <p:spPr>
          <a:xfrm>
            <a:off x="152400" y="9563100"/>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4</a:t>
            </a:r>
            <a:endParaRPr lang="en-US" sz="2700" spc="-12" dirty="0">
              <a:solidFill>
                <a:srgbClr val="FFFFFF"/>
              </a:solidFill>
              <a:latin typeface="Evolventa"/>
              <a:ea typeface="Evolventa"/>
              <a:cs typeface="Evolventa"/>
              <a:sym typeface="Evolventa"/>
            </a:endParaRPr>
          </a:p>
        </p:txBody>
      </p:sp>
      <p:sp>
        <p:nvSpPr>
          <p:cNvPr id="15" name="TextBox 6"/>
          <p:cNvSpPr txBox="1"/>
          <p:nvPr/>
        </p:nvSpPr>
        <p:spPr>
          <a:xfrm>
            <a:off x="2020957" y="2588686"/>
            <a:ext cx="5986368" cy="902494"/>
          </a:xfrm>
          <a:prstGeom prst="rect">
            <a:avLst/>
          </a:prstGeom>
        </p:spPr>
        <p:txBody>
          <a:bodyPr lIns="50800" tIns="50800" rIns="50800" bIns="50800" rtlCol="0" anchor="ctr"/>
          <a:lstStyle/>
          <a:p>
            <a:pPr>
              <a:lnSpc>
                <a:spcPts val="5040"/>
              </a:lnSpc>
            </a:pPr>
            <a:r>
              <a:rPr lang="tr-TR" sz="2400" b="1" dirty="0">
                <a:sym typeface="Times New Roman"/>
              </a:rPr>
              <a:t>Sebepleri</a:t>
            </a:r>
            <a:endParaRPr lang="en-US" sz="3600" b="1" dirty="0">
              <a:sym typeface="Times New Roman"/>
            </a:endParaRPr>
          </a:p>
        </p:txBody>
      </p:sp>
      <p:sp>
        <p:nvSpPr>
          <p:cNvPr id="5" name="Metin kutusu 4"/>
          <p:cNvSpPr txBox="1"/>
          <p:nvPr/>
        </p:nvSpPr>
        <p:spPr>
          <a:xfrm>
            <a:off x="1524000" y="3491180"/>
            <a:ext cx="8686800" cy="3785652"/>
          </a:xfrm>
          <a:prstGeom prst="rect">
            <a:avLst/>
          </a:prstGeom>
          <a:noFill/>
        </p:spPr>
        <p:txBody>
          <a:bodyPr wrap="square" rtlCol="0">
            <a:spAutoFit/>
          </a:bodyPr>
          <a:lstStyle/>
          <a:p>
            <a:pPr marL="342900" indent="-342900">
              <a:buFont typeface="Arial" panose="020B0604020202020204" pitchFamily="34" charset="0"/>
              <a:buChar char="•"/>
            </a:pPr>
            <a:r>
              <a:rPr lang="tr-TR" sz="2400" dirty="0"/>
              <a:t>Kontrolsüz ve ölçüsüz kullanımın ne olduğuna dair bilgi eksikliği</a:t>
            </a:r>
          </a:p>
          <a:p>
            <a:r>
              <a:rPr lang="tr-TR" sz="2400" dirty="0"/>
              <a:t>Bağımlılığın sonuçlarını bilmemek veya önemsememek</a:t>
            </a:r>
          </a:p>
          <a:p>
            <a:pPr marL="342900" indent="-342900">
              <a:buFont typeface="Arial" panose="020B0604020202020204" pitchFamily="34" charset="0"/>
              <a:buChar char="•"/>
            </a:pPr>
            <a:r>
              <a:rPr lang="tr-TR" sz="2400" dirty="0"/>
              <a:t>Merak duygusunu kontrol edememek</a:t>
            </a:r>
          </a:p>
          <a:p>
            <a:pPr marL="342900" indent="-342900">
              <a:buFont typeface="Arial" panose="020B0604020202020204" pitchFamily="34" charset="0"/>
              <a:buChar char="•"/>
            </a:pPr>
            <a:r>
              <a:rPr lang="tr-TR" sz="2400" dirty="0"/>
              <a:t>Dışlanma korkusuyla arkadaşlarının her istediğini kabul etmek</a:t>
            </a:r>
          </a:p>
          <a:p>
            <a:pPr marL="342900" indent="-342900">
              <a:buFont typeface="Arial" panose="020B0604020202020204" pitchFamily="34" charset="0"/>
              <a:buChar char="•"/>
            </a:pPr>
            <a:r>
              <a:rPr lang="tr-TR" sz="2400" dirty="0"/>
              <a:t>Bağımlı arkadaş çevresinin içerisinde bulunmak</a:t>
            </a:r>
          </a:p>
          <a:p>
            <a:pPr marL="342900" indent="-342900">
              <a:buFont typeface="Arial" panose="020B0604020202020204" pitchFamily="34" charset="0"/>
              <a:buChar char="•"/>
            </a:pPr>
            <a:r>
              <a:rPr lang="tr-TR" sz="2400" dirty="0"/>
              <a:t>Can sıkıntısı ve yapacak daha iyi bir şey bulamamak</a:t>
            </a:r>
          </a:p>
          <a:p>
            <a:pPr marL="342900" indent="-342900">
              <a:buFont typeface="Arial" panose="020B0604020202020204" pitchFamily="34" charset="0"/>
              <a:buChar char="•"/>
            </a:pPr>
            <a:r>
              <a:rPr lang="tr-TR" sz="2400" dirty="0"/>
              <a:t>Gerçek dünyada başarılamayan şeyleri  sanal dünyada elde etmeye çalışmak</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3"/>
          <p:cNvSpPr/>
          <p:nvPr/>
        </p:nvSpPr>
        <p:spPr>
          <a:xfrm>
            <a:off x="11125200" y="2534439"/>
            <a:ext cx="5808092" cy="5798412"/>
          </a:xfrm>
          <a:custGeom>
            <a:avLst/>
            <a:gdLst/>
            <a:ahLst/>
            <a:cxnLst/>
            <a:rect l="l" t="t" r="r" b="b"/>
            <a:pathLst>
              <a:path w="3812593" h="3806239">
                <a:moveTo>
                  <a:pt x="0" y="0"/>
                </a:moveTo>
                <a:lnTo>
                  <a:pt x="3812593" y="0"/>
                </a:lnTo>
                <a:lnTo>
                  <a:pt x="3812593" y="3806238"/>
                </a:lnTo>
                <a:lnTo>
                  <a:pt x="0" y="3806238"/>
                </a:lnTo>
                <a:lnTo>
                  <a:pt x="0" y="0"/>
                </a:lnTo>
                <a:close/>
              </a:path>
            </a:pathLst>
          </a:custGeom>
          <a:blipFill>
            <a:blip r:embed="rId2"/>
            <a:stretch>
              <a:fillRect/>
            </a:stretch>
          </a:blipFill>
        </p:spPr>
        <p:txBody>
          <a:bodyPr/>
          <a:lstStyle/>
          <a:p>
            <a:endParaRPr lang="tr-TR"/>
          </a:p>
        </p:txBody>
      </p:sp>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5</a:t>
            </a:r>
            <a:endParaRPr lang="en-US" sz="2700" spc="-12" dirty="0">
              <a:solidFill>
                <a:srgbClr val="FFFFFF"/>
              </a:solidFill>
              <a:latin typeface="Evolventa"/>
              <a:ea typeface="Evolventa"/>
              <a:cs typeface="Evolventa"/>
              <a:sym typeface="Evolventa"/>
            </a:endParaRPr>
          </a:p>
        </p:txBody>
      </p:sp>
      <p:sp>
        <p:nvSpPr>
          <p:cNvPr id="9" name="TextBox 6"/>
          <p:cNvSpPr txBox="1"/>
          <p:nvPr/>
        </p:nvSpPr>
        <p:spPr>
          <a:xfrm>
            <a:off x="2286000" y="3021806"/>
            <a:ext cx="8500968" cy="902494"/>
          </a:xfrm>
          <a:prstGeom prst="rect">
            <a:avLst/>
          </a:prstGeom>
        </p:spPr>
        <p:txBody>
          <a:bodyPr lIns="50800" tIns="50800" rIns="50800" bIns="50800" rtlCol="0" anchor="ctr"/>
          <a:lstStyle/>
          <a:p>
            <a:pPr>
              <a:lnSpc>
                <a:spcPts val="5040"/>
              </a:lnSpc>
            </a:pPr>
            <a:r>
              <a:rPr lang="tr-TR" sz="3600" b="1" dirty="0">
                <a:solidFill>
                  <a:schemeClr val="accent6">
                    <a:lumMod val="75000"/>
                  </a:schemeClr>
                </a:solidFill>
                <a:sym typeface="Times New Roman"/>
              </a:rPr>
              <a:t>            DİJİTAL EBEVEYNLİK</a:t>
            </a:r>
            <a:endParaRPr lang="en-US" sz="3600" b="1" dirty="0">
              <a:solidFill>
                <a:schemeClr val="accent6">
                  <a:lumMod val="75000"/>
                </a:schemeClr>
              </a:solidFill>
              <a:sym typeface="Times New Roman"/>
            </a:endParaRPr>
          </a:p>
        </p:txBody>
      </p:sp>
      <p:sp>
        <p:nvSpPr>
          <p:cNvPr id="7" name="Metin kutusu 6"/>
          <p:cNvSpPr txBox="1"/>
          <p:nvPr/>
        </p:nvSpPr>
        <p:spPr>
          <a:xfrm>
            <a:off x="1600200" y="3924300"/>
            <a:ext cx="8229600" cy="3416320"/>
          </a:xfrm>
          <a:prstGeom prst="rect">
            <a:avLst/>
          </a:prstGeom>
          <a:noFill/>
        </p:spPr>
        <p:txBody>
          <a:bodyPr wrap="square" rtlCol="0">
            <a:spAutoFit/>
          </a:bodyPr>
          <a:lstStyle/>
          <a:p>
            <a:pPr>
              <a:lnSpc>
                <a:spcPct val="150000"/>
              </a:lnSpc>
            </a:pPr>
            <a:r>
              <a:rPr lang="tr-TR" sz="2400" dirty="0"/>
              <a:t>Çocukların sosyal, duygusal, psikolojik, zihinsel ve fiziksel gelişimlerini pek çok açıdan etkileyebilecek olan bu konuda ebeveynlerin çocukların dijital dünyasında iyi birer rehber olabilmesi ve teknolojinin doğru kullanım tarzlarını çocuklarına aşılayabilmeleri için sahip olmaları gereken özellikler “dijital ebeveynlik” kavramını doğurmuştur.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6"/>
          <p:cNvSpPr txBox="1"/>
          <p:nvPr/>
        </p:nvSpPr>
        <p:spPr>
          <a:xfrm>
            <a:off x="1447800" y="3401289"/>
            <a:ext cx="8763000" cy="3877985"/>
          </a:xfrm>
          <a:prstGeom prst="rect">
            <a:avLst/>
          </a:prstGeom>
        </p:spPr>
        <p:txBody>
          <a:bodyPr wrap="square" lIns="0" tIns="0" rIns="0" bIns="0" rtlCol="0" anchor="t">
            <a:spAutoFit/>
          </a:bodyPr>
          <a:lstStyle/>
          <a:p>
            <a:pPr algn="just">
              <a:lnSpc>
                <a:spcPct val="150000"/>
              </a:lnSpc>
            </a:pPr>
            <a:r>
              <a:rPr lang="tr-TR" sz="2400" dirty="0">
                <a:sym typeface="Times New Roman"/>
              </a:rPr>
              <a:t> Dijital ebeveyn; dijital çağın gereksinimlerine göre hareket eden, temel düzeyde dijital araçlara hâkim, uçsuz bucaksız bir ortam olan dijital ortamlardaki olanakların farkında olan ve çocuğunu bu ortamlardaki risklere karşı koruyabilen, kişi haklarına gerçek hayatta saygı duyulması gerektiği gibi sanal ortamda da aynı şekilde davranılması gerektiğini çocuğuna aşılayan ve teknolojik gelişmelere kendini kapatmayan bireydir.</a:t>
            </a:r>
          </a:p>
        </p:txBody>
      </p:sp>
      <p:pic>
        <p:nvPicPr>
          <p:cNvPr id="1026" name="Picture 2" descr="A man browsing social medi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44200" y="3086099"/>
            <a:ext cx="6219531" cy="418278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6</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8998464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4"/>
          <p:cNvSpPr txBox="1"/>
          <p:nvPr/>
        </p:nvSpPr>
        <p:spPr>
          <a:xfrm>
            <a:off x="91440" y="9516949"/>
            <a:ext cx="716772" cy="548283"/>
          </a:xfrm>
          <a:prstGeom prst="rect">
            <a:avLst/>
          </a:prstGeom>
        </p:spPr>
        <p:txBody>
          <a:bodyPr lIns="0" tIns="0" rIns="0" bIns="0" rtlCol="0" anchor="t">
            <a:spAutoFit/>
          </a:bodyPr>
          <a:lstStyle/>
          <a:p>
            <a:pPr algn="ctr">
              <a:lnSpc>
                <a:spcPts val="3240"/>
              </a:lnSpc>
            </a:pPr>
            <a:r>
              <a:rPr lang="en-US" sz="2700" spc="-12">
                <a:solidFill>
                  <a:srgbClr val="FFFFFF"/>
                </a:solidFill>
                <a:latin typeface="Evolventa"/>
                <a:ea typeface="Evolventa"/>
                <a:cs typeface="Evolventa"/>
                <a:sym typeface="Evolventa"/>
              </a:rPr>
              <a:t>7</a:t>
            </a:r>
          </a:p>
        </p:txBody>
      </p:sp>
      <p:sp>
        <p:nvSpPr>
          <p:cNvPr id="9" name="TextBox 6"/>
          <p:cNvSpPr txBox="1"/>
          <p:nvPr/>
        </p:nvSpPr>
        <p:spPr>
          <a:xfrm>
            <a:off x="1028131" y="1866900"/>
            <a:ext cx="15140151" cy="1066800"/>
          </a:xfrm>
          <a:prstGeom prst="rect">
            <a:avLst/>
          </a:prstGeom>
        </p:spPr>
        <p:txBody>
          <a:bodyPr lIns="50800" tIns="50800" rIns="50800" bIns="50800" rtlCol="0" anchor="ctr"/>
          <a:lstStyle/>
          <a:p>
            <a:pPr algn="ctr">
              <a:lnSpc>
                <a:spcPts val="5040"/>
              </a:lnSpc>
            </a:pPr>
            <a:r>
              <a:rPr lang="tr-TR" sz="3600" b="1" dirty="0">
                <a:solidFill>
                  <a:schemeClr val="accent6">
                    <a:lumMod val="75000"/>
                  </a:schemeClr>
                </a:solidFill>
                <a:sym typeface="Times New Roman"/>
              </a:rPr>
              <a:t>TEKNOLOJİK ARAÇLARIN ÇOCUK VE GENÇLERE SUNDUĞU FIRSATLAR </a:t>
            </a:r>
            <a:endParaRPr lang="en-US" sz="3600" b="1" dirty="0">
              <a:solidFill>
                <a:schemeClr val="accent6">
                  <a:lumMod val="75000"/>
                </a:schemeClr>
              </a:solidFill>
              <a:sym typeface="Times New Roman"/>
            </a:endParaRPr>
          </a:p>
        </p:txBody>
      </p:sp>
      <p:pic>
        <p:nvPicPr>
          <p:cNvPr id="2" name="Resim 1">
            <a:extLst>
              <a:ext uri="{FF2B5EF4-FFF2-40B4-BE49-F238E27FC236}">
                <a16:creationId xmlns:a16="http://schemas.microsoft.com/office/drawing/2014/main" id="{44F7B421-7952-7A99-9884-0D434B1E3993}"/>
              </a:ext>
            </a:extLst>
          </p:cNvPr>
          <p:cNvPicPr>
            <a:picLocks noChangeAspect="1"/>
          </p:cNvPicPr>
          <p:nvPr/>
        </p:nvPicPr>
        <p:blipFill>
          <a:blip r:embed="rId2"/>
          <a:stretch>
            <a:fillRect/>
          </a:stretch>
        </p:blipFill>
        <p:spPr>
          <a:xfrm>
            <a:off x="10744200" y="3314700"/>
            <a:ext cx="6389162" cy="4737003"/>
          </a:xfrm>
          <a:prstGeom prst="rect">
            <a:avLst/>
          </a:prstGeom>
        </p:spPr>
      </p:pic>
      <p:sp>
        <p:nvSpPr>
          <p:cNvPr id="3" name="Metin kutusu 2"/>
          <p:cNvSpPr txBox="1"/>
          <p:nvPr/>
        </p:nvSpPr>
        <p:spPr>
          <a:xfrm>
            <a:off x="1828800" y="3924300"/>
            <a:ext cx="7696200" cy="2462213"/>
          </a:xfrm>
          <a:prstGeom prst="rect">
            <a:avLst/>
          </a:prstGeom>
          <a:noFill/>
        </p:spPr>
        <p:txBody>
          <a:bodyPr wrap="square" rtlCol="0">
            <a:spAutoFit/>
          </a:bodyPr>
          <a:lstStyle/>
          <a:p>
            <a:pPr marL="342900" indent="-342900" algn="just">
              <a:buFont typeface="Arial" panose="020B0604020202020204" pitchFamily="34" charset="0"/>
              <a:buChar char="•"/>
            </a:pPr>
            <a:r>
              <a:rPr lang="tr-TR" sz="2200" dirty="0"/>
              <a:t>Çocuklar ve gençler internette doğru ve güvenilir bilgi kaynaklarına ulaşım konusunda bilgilendirildiği taktirde internet üzerinden yaptığı faydalı araştırmalar sayesinde kişisel gelişimlerine katkı sağlayıp pek çok bilgi edinebilirler. (Anlık gelişme ve haberler erişim, Bir çok bilimsel bilgiyi görsellerle anlatan yabancı dil eğitimi veren vb. birçok yerli ve yabancı kaynağa ulaşabilirler.)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590800" y="7277100"/>
            <a:ext cx="13258800" cy="1569660"/>
          </a:xfrm>
          <a:prstGeom prst="rect">
            <a:avLst/>
          </a:prstGeom>
          <a:noFill/>
        </p:spPr>
        <p:txBody>
          <a:bodyPr wrap="square" rtlCol="0">
            <a:spAutoFit/>
          </a:bodyPr>
          <a:lstStyle/>
          <a:p>
            <a:pPr marL="342900" indent="-342900">
              <a:buFont typeface="Arial" panose="020B0604020202020204" pitchFamily="34" charset="0"/>
              <a:buChar char="•"/>
            </a:pPr>
            <a:r>
              <a:rPr lang="tr-TR" sz="2400" dirty="0"/>
              <a:t>İnternet ve teknoloji, yaratıcılığa da özendirmektedir. Gördüklerinden veya okuduklarından etkilenen bilgi edinildiğinde, kendileri de bir şeyler yapmak istemektedirler. </a:t>
            </a:r>
          </a:p>
          <a:p>
            <a:pPr marL="342900" indent="-342900">
              <a:buFont typeface="Arial" panose="020B0604020202020204" pitchFamily="34" charset="0"/>
              <a:buChar char="•"/>
            </a:pPr>
            <a:r>
              <a:rPr lang="tr-TR" sz="2400" dirty="0"/>
              <a:t>Çeşitli programlar çocukların kültürel ve entelektüel bilgi birikimini arttırmaya yönelik faydalar sağlar.</a:t>
            </a:r>
          </a:p>
        </p:txBody>
      </p:sp>
      <p:pic>
        <p:nvPicPr>
          <p:cNvPr id="2050" name="Picture 2" descr="Kids using laptop with education icon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15000" y="952500"/>
            <a:ext cx="5753100" cy="596265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8</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26753667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etin kutusu 1"/>
          <p:cNvSpPr txBox="1"/>
          <p:nvPr/>
        </p:nvSpPr>
        <p:spPr>
          <a:xfrm>
            <a:off x="2381250" y="5600700"/>
            <a:ext cx="12649200" cy="3139321"/>
          </a:xfrm>
          <a:prstGeom prst="rect">
            <a:avLst/>
          </a:prstGeom>
          <a:noFill/>
        </p:spPr>
        <p:txBody>
          <a:bodyPr wrap="square" rtlCol="0">
            <a:spAutoFit/>
          </a:bodyPr>
          <a:lstStyle/>
          <a:p>
            <a:pPr marL="342900" indent="-342900" algn="just">
              <a:buFont typeface="Arial" panose="020B0604020202020204" pitchFamily="34" charset="0"/>
              <a:buChar char="•"/>
            </a:pPr>
            <a:r>
              <a:rPr lang="tr-TR" sz="2200" dirty="0"/>
              <a:t>Normal koşullarda ulaşılması zor olan bir insanla iletişim kurulabilmekte ve paylaşımda bulunma imkanı bulunmaktadır. ( Örneğin bir öğrenci bu sayede bir kitabın yazarına aklına takılan bir soruyu sorabilmektedir.) </a:t>
            </a:r>
          </a:p>
          <a:p>
            <a:pPr marL="342900" indent="-342900" algn="just">
              <a:buFont typeface="Arial" panose="020B0604020202020204" pitchFamily="34" charset="0"/>
              <a:buChar char="•"/>
            </a:pPr>
            <a:r>
              <a:rPr lang="tr-TR" sz="2200" dirty="0"/>
              <a:t>İnternet sesli ve görüntülü olarak dünyanın bir ucundan diğer ucuna erişim sağlayabilme imkanı sunar. (Bu sayede dünyanın bir ucundaki başka bir sınıfla iletişim kurup, ortak ders alma veya tartışma yapma şansı olur. eTwinning gibi bazı ortak projelerin sürdürülebilmesi bu yolla olanaklı hale gelmiştir.) </a:t>
            </a:r>
          </a:p>
          <a:p>
            <a:pPr marL="342900" indent="-342900" algn="just">
              <a:buFont typeface="Arial" panose="020B0604020202020204" pitchFamily="34" charset="0"/>
              <a:buChar char="•"/>
            </a:pPr>
            <a:r>
              <a:rPr lang="tr-TR" sz="2200" dirty="0"/>
              <a:t>İlgi duyduğu alanlarla ilgili eğitici video, belgesel izleyebilir. Öğrendiği bilgiler çocukları araştırma ve farklı kaynaklar okuma, yeni bilgiler edinme merakı uyandırabilir.</a:t>
            </a:r>
          </a:p>
        </p:txBody>
      </p:sp>
      <p:pic>
        <p:nvPicPr>
          <p:cNvPr id="3074" name="Picture 2" descr="A boy communicate video conference with friends at home scen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5400" y="952500"/>
            <a:ext cx="6248400" cy="42022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
          <p:cNvSpPr txBox="1"/>
          <p:nvPr/>
        </p:nvSpPr>
        <p:spPr>
          <a:xfrm>
            <a:off x="91440" y="9516949"/>
            <a:ext cx="716772" cy="410369"/>
          </a:xfrm>
          <a:prstGeom prst="rect">
            <a:avLst/>
          </a:prstGeom>
        </p:spPr>
        <p:txBody>
          <a:bodyPr lIns="0" tIns="0" rIns="0" bIns="0" rtlCol="0" anchor="t">
            <a:spAutoFit/>
          </a:bodyPr>
          <a:lstStyle/>
          <a:p>
            <a:pPr algn="ctr">
              <a:lnSpc>
                <a:spcPts val="3240"/>
              </a:lnSpc>
            </a:pPr>
            <a:r>
              <a:rPr lang="tr-TR" sz="2700" spc="-12" dirty="0">
                <a:solidFill>
                  <a:srgbClr val="FFFFFF"/>
                </a:solidFill>
                <a:latin typeface="Evolventa"/>
                <a:ea typeface="Evolventa"/>
                <a:cs typeface="Evolventa"/>
                <a:sym typeface="Evolventa"/>
              </a:rPr>
              <a:t>9</a:t>
            </a:r>
            <a:endParaRPr lang="en-US" sz="2700" spc="-12" dirty="0">
              <a:solidFill>
                <a:srgbClr val="FFFFFF"/>
              </a:solidFill>
              <a:latin typeface="Evolventa"/>
              <a:ea typeface="Evolventa"/>
              <a:cs typeface="Evolventa"/>
              <a:sym typeface="Evolventa"/>
            </a:endParaRPr>
          </a:p>
        </p:txBody>
      </p:sp>
    </p:spTree>
    <p:extLst>
      <p:ext uri="{BB962C8B-B14F-4D97-AF65-F5344CB8AC3E}">
        <p14:creationId xmlns:p14="http://schemas.microsoft.com/office/powerpoint/2010/main" val="36256213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Özel 1">
      <a:majorFont>
        <a:latin typeface="Arial Nova"/>
        <a:ea typeface=""/>
        <a:cs typeface=""/>
      </a:majorFont>
      <a:minorFont>
        <a:latin typeface="Arial Nov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TotalTime>
  <Words>1242</Words>
  <Application>Microsoft Office PowerPoint</Application>
  <PresentationFormat>Özel</PresentationFormat>
  <Paragraphs>141</Paragraphs>
  <Slides>22</Slides>
  <Notes>1</Notes>
  <HiddenSlides>0</HiddenSlides>
  <MMClips>0</MMClips>
  <ScaleCrop>false</ScaleCrop>
  <HeadingPairs>
    <vt:vector size="6" baseType="variant">
      <vt:variant>
        <vt:lpstr>Kullanılan Yazı Tipleri</vt:lpstr>
      </vt:variant>
      <vt:variant>
        <vt:i4>7</vt:i4>
      </vt:variant>
      <vt:variant>
        <vt:lpstr>Tema</vt:lpstr>
      </vt:variant>
      <vt:variant>
        <vt:i4>1</vt:i4>
      </vt:variant>
      <vt:variant>
        <vt:lpstr>Slayt Başlıkları</vt:lpstr>
      </vt:variant>
      <vt:variant>
        <vt:i4>22</vt:i4>
      </vt:variant>
    </vt:vector>
  </HeadingPairs>
  <TitlesOfParts>
    <vt:vector size="30" baseType="lpstr">
      <vt:lpstr>Times New Roman Bold</vt:lpstr>
      <vt:lpstr>Arial Nova</vt:lpstr>
      <vt:lpstr>Evolventa</vt:lpstr>
      <vt:lpstr>Calibri</vt:lpstr>
      <vt:lpstr>Century Gothic</vt:lpstr>
      <vt:lpstr>Arial</vt:lpstr>
      <vt:lpstr>Times New Roman</vt:lpstr>
      <vt:lpstr>Office Theme</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lpstr>PowerPoint Sunusu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TEKNOLOJİ BAĞIMLILIĞI VE SOSYAL MEDYA.pptx</dc:title>
  <dc:creator>Win10</dc:creator>
  <cp:lastModifiedBy>AHMET ECE</cp:lastModifiedBy>
  <cp:revision>46</cp:revision>
  <dcterms:created xsi:type="dcterms:W3CDTF">2006-08-16T00:00:00Z</dcterms:created>
  <dcterms:modified xsi:type="dcterms:W3CDTF">2024-12-10T07:00:16Z</dcterms:modified>
  <dc:identifier>DAGUScfQ5jg</dc:identifier>
</cp:coreProperties>
</file>